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20" r:id="rId6"/>
    <p:sldId id="421" r:id="rId7"/>
    <p:sldId id="422" r:id="rId8"/>
    <p:sldId id="423" r:id="rId9"/>
    <p:sldId id="424" r:id="rId10"/>
    <p:sldId id="425" r:id="rId11"/>
    <p:sldId id="426" r:id="rId12"/>
    <p:sldId id="427" r:id="rId13"/>
    <p:sldId id="428" r:id="rId14"/>
    <p:sldId id="429" r:id="rId15"/>
    <p:sldId id="37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58D2F9-3BEB-4D15-AAB1-23B271C20F90}" v="3" dt="2026-02-02T16:38:42.1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30:17.212" v="7" actId="20577"/>
      <pc:docMkLst>
        <pc:docMk/>
      </pc:docMkLst>
      <pc:sldChg chg="add">
        <pc:chgData name="Caitlin Coleman" userId="96f87ca1-0e64-4ae8-8d77-98757b85df0b" providerId="ADAL" clId="{DDA6BCD5-DC0D-434C-93A0-51E2BCD25B34}" dt="2026-01-13T18:29:33.756" v="0"/>
        <pc:sldMkLst>
          <pc:docMk/>
          <pc:sldMk cId="1992951148" sldId="375"/>
        </pc:sldMkLst>
      </pc:sldChg>
      <pc:sldChg chg="add">
        <pc:chgData name="Caitlin Coleman" userId="96f87ca1-0e64-4ae8-8d77-98757b85df0b" providerId="ADAL" clId="{DDA6BCD5-DC0D-434C-93A0-51E2BCD25B34}" dt="2026-01-13T18:29:48.358" v="1"/>
        <pc:sldMkLst>
          <pc:docMk/>
          <pc:sldMk cId="3409254221" sldId="420"/>
        </pc:sldMkLst>
      </pc:sldChg>
      <pc:sldChg chg="add">
        <pc:chgData name="Caitlin Coleman" userId="96f87ca1-0e64-4ae8-8d77-98757b85df0b" providerId="ADAL" clId="{DDA6BCD5-DC0D-434C-93A0-51E2BCD25B34}" dt="2026-01-13T18:29:48.358" v="1"/>
        <pc:sldMkLst>
          <pc:docMk/>
          <pc:sldMk cId="1964793282" sldId="421"/>
        </pc:sldMkLst>
      </pc:sldChg>
      <pc:sldChg chg="add">
        <pc:chgData name="Caitlin Coleman" userId="96f87ca1-0e64-4ae8-8d77-98757b85df0b" providerId="ADAL" clId="{DDA6BCD5-DC0D-434C-93A0-51E2BCD25B34}" dt="2026-01-13T18:29:48.358" v="1"/>
        <pc:sldMkLst>
          <pc:docMk/>
          <pc:sldMk cId="1078640355" sldId="422"/>
        </pc:sldMkLst>
      </pc:sldChg>
      <pc:sldChg chg="add">
        <pc:chgData name="Caitlin Coleman" userId="96f87ca1-0e64-4ae8-8d77-98757b85df0b" providerId="ADAL" clId="{DDA6BCD5-DC0D-434C-93A0-51E2BCD25B34}" dt="2026-01-13T18:29:48.358" v="1"/>
        <pc:sldMkLst>
          <pc:docMk/>
          <pc:sldMk cId="819967555" sldId="423"/>
        </pc:sldMkLst>
      </pc:sldChg>
      <pc:sldChg chg="add">
        <pc:chgData name="Caitlin Coleman" userId="96f87ca1-0e64-4ae8-8d77-98757b85df0b" providerId="ADAL" clId="{DDA6BCD5-DC0D-434C-93A0-51E2BCD25B34}" dt="2026-01-13T18:29:48.358" v="1"/>
        <pc:sldMkLst>
          <pc:docMk/>
          <pc:sldMk cId="3577924608" sldId="424"/>
        </pc:sldMkLst>
      </pc:sldChg>
      <pc:sldChg chg="add">
        <pc:chgData name="Caitlin Coleman" userId="96f87ca1-0e64-4ae8-8d77-98757b85df0b" providerId="ADAL" clId="{DDA6BCD5-DC0D-434C-93A0-51E2BCD25B34}" dt="2026-01-13T18:29:48.358" v="1"/>
        <pc:sldMkLst>
          <pc:docMk/>
          <pc:sldMk cId="1559667394" sldId="425"/>
        </pc:sldMkLst>
      </pc:sldChg>
      <pc:sldChg chg="add">
        <pc:chgData name="Caitlin Coleman" userId="96f87ca1-0e64-4ae8-8d77-98757b85df0b" providerId="ADAL" clId="{DDA6BCD5-DC0D-434C-93A0-51E2BCD25B34}" dt="2026-01-13T18:29:48.358" v="1"/>
        <pc:sldMkLst>
          <pc:docMk/>
          <pc:sldMk cId="1944021616" sldId="426"/>
        </pc:sldMkLst>
      </pc:sldChg>
      <pc:sldChg chg="modSp add mod">
        <pc:chgData name="Caitlin Coleman" userId="96f87ca1-0e64-4ae8-8d77-98757b85df0b" providerId="ADAL" clId="{DDA6BCD5-DC0D-434C-93A0-51E2BCD25B34}" dt="2026-01-13T18:30:06.050" v="4" actId="20577"/>
        <pc:sldMkLst>
          <pc:docMk/>
          <pc:sldMk cId="3938310760" sldId="427"/>
        </pc:sldMkLst>
        <pc:spChg chg="mod">
          <ac:chgData name="Caitlin Coleman" userId="96f87ca1-0e64-4ae8-8d77-98757b85df0b" providerId="ADAL" clId="{DDA6BCD5-DC0D-434C-93A0-51E2BCD25B34}" dt="2026-01-13T18:30:06.050" v="4" actId="20577"/>
          <ac:spMkLst>
            <pc:docMk/>
            <pc:sldMk cId="3938310760" sldId="427"/>
            <ac:spMk id="26" creationId="{00000000-0000-0000-0000-000000000000}"/>
          </ac:spMkLst>
        </pc:spChg>
      </pc:sldChg>
      <pc:sldChg chg="modSp add mod">
        <pc:chgData name="Caitlin Coleman" userId="96f87ca1-0e64-4ae8-8d77-98757b85df0b" providerId="ADAL" clId="{DDA6BCD5-DC0D-434C-93A0-51E2BCD25B34}" dt="2026-01-13T18:30:13.206" v="6" actId="20577"/>
        <pc:sldMkLst>
          <pc:docMk/>
          <pc:sldMk cId="2692193015" sldId="428"/>
        </pc:sldMkLst>
        <pc:spChg chg="mod">
          <ac:chgData name="Caitlin Coleman" userId="96f87ca1-0e64-4ae8-8d77-98757b85df0b" providerId="ADAL" clId="{DDA6BCD5-DC0D-434C-93A0-51E2BCD25B34}" dt="2026-01-13T18:30:13.206" v="6" actId="20577"/>
          <ac:spMkLst>
            <pc:docMk/>
            <pc:sldMk cId="2692193015" sldId="428"/>
            <ac:spMk id="26" creationId="{00000000-0000-0000-0000-000000000000}"/>
          </ac:spMkLst>
        </pc:spChg>
      </pc:sldChg>
      <pc:sldChg chg="modSp add mod">
        <pc:chgData name="Caitlin Coleman" userId="96f87ca1-0e64-4ae8-8d77-98757b85df0b" providerId="ADAL" clId="{DDA6BCD5-DC0D-434C-93A0-51E2BCD25B34}" dt="2026-01-13T18:30:17.212" v="7" actId="20577"/>
        <pc:sldMkLst>
          <pc:docMk/>
          <pc:sldMk cId="388236370" sldId="429"/>
        </pc:sldMkLst>
        <pc:spChg chg="mod">
          <ac:chgData name="Caitlin Coleman" userId="96f87ca1-0e64-4ae8-8d77-98757b85df0b" providerId="ADAL" clId="{DDA6BCD5-DC0D-434C-93A0-51E2BCD25B34}" dt="2026-01-13T18:30:17.212" v="7" actId="20577"/>
          <ac:spMkLst>
            <pc:docMk/>
            <pc:sldMk cId="388236370" sldId="429"/>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Income Inequality: Measurement and Causes. By the end of this lesson, you will be able to measure the distribution and inequality of income, calculate and graph a Lorenz curve, and understand the demand and supply of high-skilled labor.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6453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9052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Poverty levels can be subjective based on the overall income levels of a country. Typically, a government measures poverty based on a percentage of the median income. Income inequality, however, has to do with the distribution of that income in terms of which group receives the most or least income. Income inequality involves comparing those with high incomes, middle incomes, and low incomes, not just looking at those below or near the poverty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 common way of measuring income inequality is to rank all households by income from lowest to highest and then divide all households into five groups with equal numbers of people, known as quintiles.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22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Lorenz curve shows the cumulative share of population on the horizontal axis and the cumulative percentage of total income received on the vertical axis. Every Lorenz curve diagram begins with a line sloping up at a 45-degree angle. The income distribution in 1986 was closer to the perfect equality line than the income distribution in 2019; that is, the U.S. income distribution became more unequal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1970, 41% of married women were in the labor force, but by 2015, 56.7% of married women were in the labor force. One result of this trend is that more households have two earners. Moreover, it has become more common for one high earner to marry another high earner. Now, mothers with high-powered careers are often returning to work while their children are quite young. This pattern of households with two high earners tends to increase the proportion of high-earning households.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6818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Another factor behind the rise in U.S. income inequality is that earnings have become less equal since the late 1970s. In particular, the earnings of high-skilled labor relative to low-skilled labor have increased. Winner-take-all labor markets result from changes in technology, which have increased global demand for "stars,“ like doctors or actors. The winner-take-all theory argues that the salary gap between the median and the top 1 percent is not due to educational differences.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4210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We can view the market for high-skilled labor as a race between forces of supply and demand. Additional education and on-the-job training will tend to increase the high-skilled labor supply and to hold down its relative wage. Conversely, new technology and other economic trends, like globalization, tend to increase the demand for high-skilled labor and push up its relative wage. We can view the greater inequality of wages as a sign that demand for skilled labor is increasing faster than supply. Alternatively, if the supply of lower-skilled workers exceeds the demand, average wages in the lower quintiles of the income distribution will decrease. The combination of forces in the high-skilled and low-skilled labor markets leads to increased income disparity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514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42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 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21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Income Inequality: Measurements and Causes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409254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Measuring inequality involves making comparisons across the entire distribution of income, not just the poor.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way of doing this is to divide the population into groups, like quintiles, and then calculate what share of income each group receives.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alternative approach is to draw Lorenz curves, which compare the cumulative income actually received to a perfectly equal distribution of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in the United States increased substantially from the late 1970s and early 1980s into the 2000s.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two most common explanations that economists cite are changes in household structures that have led to more two-earner couples and single-parent families and the effect of new information and communications technology on wages.</a:t>
            </a:r>
          </a:p>
        </p:txBody>
      </p:sp>
    </p:spTree>
    <p:extLst>
      <p:ext uri="{BB962C8B-B14F-4D97-AF65-F5344CB8AC3E}">
        <p14:creationId xmlns:p14="http://schemas.microsoft.com/office/powerpoint/2010/main" val="388236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992951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Income Inequality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Poverty levels can be subjective based on the overall income levels of a country.">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levels can be subjective based on the overall income levels of a country.</a:t>
              </a:r>
            </a:p>
          </p:txBody>
        </p:sp>
      </p:grpSp>
      <p:grpSp>
        <p:nvGrpSpPr>
          <p:cNvPr id="23" name="Group 22" descr="Typically, a government measures poverty based on a percentage of the median income.">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Typically, a government measures poverty based on a percentage of the median income.</a:t>
              </a:r>
            </a:p>
          </p:txBody>
        </p:sp>
      </p:grpSp>
      <p:grpSp>
        <p:nvGrpSpPr>
          <p:cNvPr id="27" name="Group 26" descr="Income inequality, however, has to do with the distribution of that income in terms of which group receives the most or least income.">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however, has to do with the distribution of that income in terms of which group receives the most or least income.</a:t>
              </a:r>
            </a:p>
          </p:txBody>
        </p:sp>
      </p:grpSp>
      <p:grpSp>
        <p:nvGrpSpPr>
          <p:cNvPr id="30" name="Group 29" descr="Income inequality involves comparing those with high incomes, middle incomes, and low incomes, not just looking at those below or near the poverty line.">
            <a:extLst>
              <a:ext uri="{FF2B5EF4-FFF2-40B4-BE49-F238E27FC236}">
                <a16:creationId xmlns:a16="http://schemas.microsoft.com/office/drawing/2014/main" id="{29F93452-024C-45E1-9B70-21EF5D58F192}"/>
              </a:ext>
            </a:extLst>
          </p:cNvPr>
          <p:cNvGrpSpPr/>
          <p:nvPr/>
        </p:nvGrpSpPr>
        <p:grpSpPr>
          <a:xfrm>
            <a:off x="2135749" y="4315290"/>
            <a:ext cx="8058154" cy="1065187"/>
            <a:chOff x="542923" y="1736761"/>
            <a:chExt cx="8058154" cy="1065187"/>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inequality involves comparing those with high incomes, middle incomes, and low incomes, not just looking at those below or near the poverty line.</a:t>
              </a:r>
            </a:p>
          </p:txBody>
        </p:sp>
      </p:grpSp>
    </p:spTree>
    <p:extLst>
      <p:ext uri="{BB962C8B-B14F-4D97-AF65-F5344CB8AC3E}">
        <p14:creationId xmlns:p14="http://schemas.microsoft.com/office/powerpoint/2010/main" val="1964793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Measuring Income Distribution by Quintiles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A common way of measuring income inequality is to rank all households by income from lowest to highest and then divide all households into five groups with equal numbers of people, known as quintiles.">
            <a:extLst>
              <a:ext uri="{FF2B5EF4-FFF2-40B4-BE49-F238E27FC236}">
                <a16:creationId xmlns:a16="http://schemas.microsoft.com/office/drawing/2014/main" id="{D459C2B1-BE53-499D-94B7-B0CC03D54CD1}"/>
              </a:ext>
            </a:extLst>
          </p:cNvPr>
          <p:cNvGrpSpPr/>
          <p:nvPr/>
        </p:nvGrpSpPr>
        <p:grpSpPr>
          <a:xfrm>
            <a:off x="2135749" y="1620242"/>
            <a:ext cx="8058154" cy="1059896"/>
            <a:chOff x="542923" y="1736761"/>
            <a:chExt cx="8058154" cy="1372961"/>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70518"/>
              <a:ext cx="7807571" cy="13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common way of measuring income inequality is to rank all households by income from lowest to highest and then divide all households into five groups with equal numbers of people, known as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quintiles.</a:t>
              </a:r>
            </a:p>
          </p:txBody>
        </p:sp>
      </p:grpSp>
      <p:pic>
        <p:nvPicPr>
          <p:cNvPr id="4" name="Picture 3" descr="A table titled Share of Aggregate Income Received by Each Quintile and Top 10% of Households. The columns are: Year, Lowest Quintile, Second Quintile, Third Quintile, Fourth Quintile, Highest Quintile, and Top 10%. The data shows income share percentages for years 2000, 2005, 2010, 2015, and 2019: 2000: Lowest 5.5%, Second 10.7%, Third 15.6%, Fourth 22.3%, Highest 45.9%, Top 10% 30.3%. 2005: Lowest 5.3%, Second 10.5%, Third 15.4%, Fourth 22.3%, Highest 46.5%, Top 10% 30.8%. 2010: Lowest 5.3%, Second 10.6%, Third 15.7%, Fourth 22.9%, Highest 45.6%, Top 10% 29.3%. 2015: Lowest 5.3%, Second 10.3%, Third 15.1%, Fourth 22.4%, Highest 46.9%, Top 10% 30.5%. 2019: Lowest 5.1%, Second 10.2%, Third 15.2%, Fourth 22.5%, Highest 47.0%, Top 10% 30.8%.">
            <a:extLst>
              <a:ext uri="{FF2B5EF4-FFF2-40B4-BE49-F238E27FC236}">
                <a16:creationId xmlns:a16="http://schemas.microsoft.com/office/drawing/2014/main" id="{C560F489-0CF1-9B83-0BEA-69C9C849CCCA}"/>
              </a:ext>
            </a:extLst>
          </p:cNvPr>
          <p:cNvPicPr>
            <a:picLocks noChangeAspect="1"/>
          </p:cNvPicPr>
          <p:nvPr/>
        </p:nvPicPr>
        <p:blipFill>
          <a:blip r:embed="rId3"/>
          <a:stretch>
            <a:fillRect/>
          </a:stretch>
        </p:blipFill>
        <p:spPr>
          <a:xfrm>
            <a:off x="2135749" y="3162471"/>
            <a:ext cx="8090279" cy="2878172"/>
          </a:xfrm>
          <a:prstGeom prst="rect">
            <a:avLst/>
          </a:prstGeom>
        </p:spPr>
      </p:pic>
    </p:spTree>
    <p:extLst>
      <p:ext uri="{BB962C8B-B14F-4D97-AF65-F5344CB8AC3E}">
        <p14:creationId xmlns:p14="http://schemas.microsoft.com/office/powerpoint/2010/main" val="107864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Lorenz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Lorenz curve shows the cumulative share of population on the horizontal axis and the cumulative percentage of total income received on the vertical axis.">
            <a:extLst>
              <a:ext uri="{FF2B5EF4-FFF2-40B4-BE49-F238E27FC236}">
                <a16:creationId xmlns:a16="http://schemas.microsoft.com/office/drawing/2014/main" id="{B39A7FA2-DDEC-4632-A488-2B86E9EE62BD}"/>
              </a:ext>
            </a:extLst>
          </p:cNvPr>
          <p:cNvGrpSpPr/>
          <p:nvPr/>
        </p:nvGrpSpPr>
        <p:grpSpPr>
          <a:xfrm>
            <a:off x="1524001" y="1497714"/>
            <a:ext cx="3192996" cy="2335037"/>
            <a:chOff x="542923" y="1736760"/>
            <a:chExt cx="8058154" cy="1310065"/>
          </a:xfrm>
          <a:solidFill>
            <a:srgbClr val="627981"/>
          </a:solidFill>
        </p:grpSpPr>
        <p:sp>
          <p:nvSpPr>
            <p:cNvPr id="7" name="Rectangle 6">
              <a:extLst>
                <a:ext uri="{FF2B5EF4-FFF2-40B4-BE49-F238E27FC236}">
                  <a16:creationId xmlns:a16="http://schemas.microsoft.com/office/drawing/2014/main" id="{609825D4-111A-4DD6-A0F4-8605A1688703}"/>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3A33A8D6-F1A5-425A-A8FA-C9741761FA2E}"/>
                </a:ext>
              </a:extLst>
            </p:cNvPr>
            <p:cNvSpPr txBox="1"/>
            <p:nvPr/>
          </p:nvSpPr>
          <p:spPr>
            <a:xfrm>
              <a:off x="576276" y="1768594"/>
              <a:ext cx="7807571" cy="126054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Lorenz curve shows the cumulative share of population on the horizontal axis and the cumulative percentage of total income received on the vertical axis.</a:t>
              </a:r>
            </a:p>
          </p:txBody>
        </p:sp>
      </p:grpSp>
      <p:grpSp>
        <p:nvGrpSpPr>
          <p:cNvPr id="9" name="Group 8" descr="Every Lorenz curve diagram begins with a line sloping up at a 45-degree angle.">
            <a:extLst>
              <a:ext uri="{FF2B5EF4-FFF2-40B4-BE49-F238E27FC236}">
                <a16:creationId xmlns:a16="http://schemas.microsoft.com/office/drawing/2014/main" id="{CD1C208B-3DAC-476F-8816-00C37DBFB791}"/>
              </a:ext>
            </a:extLst>
          </p:cNvPr>
          <p:cNvGrpSpPr/>
          <p:nvPr/>
        </p:nvGrpSpPr>
        <p:grpSpPr>
          <a:xfrm>
            <a:off x="1537217" y="3974976"/>
            <a:ext cx="3192996" cy="1385310"/>
            <a:chOff x="542923" y="1736760"/>
            <a:chExt cx="8058154" cy="1310065"/>
          </a:xfrm>
          <a:solidFill>
            <a:srgbClr val="627981"/>
          </a:solidFill>
        </p:grpSpPr>
        <p:sp>
          <p:nvSpPr>
            <p:cNvPr id="10" name="Rectangle 9">
              <a:extLst>
                <a:ext uri="{FF2B5EF4-FFF2-40B4-BE49-F238E27FC236}">
                  <a16:creationId xmlns:a16="http://schemas.microsoft.com/office/drawing/2014/main" id="{C2E9BE3E-A414-4270-BCB0-BA28175E1782}"/>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C93C83A9-C2F4-4226-A169-6997E972C187}"/>
                </a:ext>
              </a:extLst>
            </p:cNvPr>
            <p:cNvSpPr txBox="1"/>
            <p:nvPr/>
          </p:nvSpPr>
          <p:spPr>
            <a:xfrm>
              <a:off x="576276" y="1768594"/>
              <a:ext cx="7807571" cy="7425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Lorenz curve diagram begins with a line sloping up at a 45-degree angle.</a:t>
              </a:r>
            </a:p>
          </p:txBody>
        </p:sp>
      </p:grpSp>
      <p:pic>
        <p:nvPicPr>
          <p:cNvPr id="4" name="Picture 3" descr="A graph showing inequality data with two Lorenz curves, one from 1986 and one from 2019.">
            <a:extLst>
              <a:ext uri="{FF2B5EF4-FFF2-40B4-BE49-F238E27FC236}">
                <a16:creationId xmlns:a16="http://schemas.microsoft.com/office/drawing/2014/main" id="{FE795080-C808-437A-E43A-AF5BE03C436C}"/>
              </a:ext>
            </a:extLst>
          </p:cNvPr>
          <p:cNvPicPr>
            <a:picLocks noChangeAspect="1"/>
          </p:cNvPicPr>
          <p:nvPr/>
        </p:nvPicPr>
        <p:blipFill>
          <a:blip r:embed="rId3"/>
          <a:stretch>
            <a:fillRect/>
          </a:stretch>
        </p:blipFill>
        <p:spPr>
          <a:xfrm>
            <a:off x="4999355" y="1366893"/>
            <a:ext cx="5890577" cy="4124214"/>
          </a:xfrm>
          <a:prstGeom prst="rect">
            <a:avLst/>
          </a:prstGeom>
        </p:spPr>
      </p:pic>
      <p:sp>
        <p:nvSpPr>
          <p:cNvPr id="14" name="TextBox 13">
            <a:extLst>
              <a:ext uri="{FF2B5EF4-FFF2-40B4-BE49-F238E27FC236}">
                <a16:creationId xmlns:a16="http://schemas.microsoft.com/office/drawing/2014/main" id="{41007F7B-A2D7-4487-A272-87CDAC700A19}"/>
              </a:ext>
            </a:extLst>
          </p:cNvPr>
          <p:cNvSpPr txBox="1"/>
          <p:nvPr/>
        </p:nvSpPr>
        <p:spPr>
          <a:xfrm>
            <a:off x="2192214" y="5720092"/>
            <a:ext cx="7807571"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income distribution in 1986 was closer to the perfect equality line than the income distribution in 2019; that is, the U.S. income distribution became more unequal over time.</a:t>
            </a:r>
          </a:p>
        </p:txBody>
      </p:sp>
    </p:spTree>
    <p:extLst>
      <p:ext uri="{BB962C8B-B14F-4D97-AF65-F5344CB8AC3E}">
        <p14:creationId xmlns:p14="http://schemas.microsoft.com/office/powerpoint/2010/main" val="819967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The Changing Composition of American Households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In 1970, 41% of married women were in the labor force, but by 2020, 57.4% of married women were in the labor force.">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1970, 41% of married women were in the labor force, but by 2020, 57.4% of married women were in the labor force.</a:t>
              </a:r>
            </a:p>
          </p:txBody>
        </p:sp>
      </p:grpSp>
      <p:grpSp>
        <p:nvGrpSpPr>
          <p:cNvPr id="23" name="Group 22" descr="One result of this trend is that more households have two earners.">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result of this trend is that more households have two earners.</a:t>
              </a:r>
            </a:p>
          </p:txBody>
        </p:sp>
      </p:grpSp>
      <p:grpSp>
        <p:nvGrpSpPr>
          <p:cNvPr id="27" name="Group 26" descr="Moreover, it has become more common for one high earner to marry another high earner.">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Moreover, it has become more common for one high earner to marry another high earner. </a:t>
              </a:r>
            </a:p>
          </p:txBody>
        </p:sp>
      </p:grpSp>
      <p:grpSp>
        <p:nvGrpSpPr>
          <p:cNvPr id="30" name="Group 29" descr="Now, mothers with high-powered careers are often returning to work while their children are quite young.">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Now, mothers with high-powered careers are often returning to work while their children are quite young. </a:t>
              </a:r>
            </a:p>
          </p:txBody>
        </p:sp>
      </p:grpSp>
      <p:grpSp>
        <p:nvGrpSpPr>
          <p:cNvPr id="16" name="Group 15" descr="This pattern of households with two high earners tends to increase the proportion of high-earning households.">
            <a:extLst>
              <a:ext uri="{FF2B5EF4-FFF2-40B4-BE49-F238E27FC236}">
                <a16:creationId xmlns:a16="http://schemas.microsoft.com/office/drawing/2014/main" id="{AA22C71B-930F-4FB9-A3F5-30E65DB2F25A}"/>
              </a:ext>
            </a:extLst>
          </p:cNvPr>
          <p:cNvGrpSpPr/>
          <p:nvPr/>
        </p:nvGrpSpPr>
        <p:grpSpPr>
          <a:xfrm>
            <a:off x="2135749" y="521516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C6F4C827-021D-416D-B4A6-764115D254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35E758BE-EDBF-44AA-AAE5-16BEA5FF364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pattern of households with two high earners tends to increase the proportion of high-earning households.</a:t>
              </a:r>
            </a:p>
          </p:txBody>
        </p:sp>
      </p:grpSp>
    </p:spTree>
    <p:extLst>
      <p:ext uri="{BB962C8B-B14F-4D97-AF65-F5344CB8AC3E}">
        <p14:creationId xmlns:p14="http://schemas.microsoft.com/office/powerpoint/2010/main" val="3577924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A Shift in the Distribution of Wages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Another factor behind the rise in U.S. income inequality is that earnings have become less equal since the late 1970s.">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factor behind the rise in U.S. income inequality is that earnings have become less equal since the late 1970s.</a:t>
              </a:r>
            </a:p>
          </p:txBody>
        </p:sp>
      </p:grpSp>
      <p:grpSp>
        <p:nvGrpSpPr>
          <p:cNvPr id="23" name="Group 22" descr="In particular, the earnings of high-skilled labor relative to low-skilled labor have increased.">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6243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particular, the earnings of high-skilled labor relative to low-skilled labor have increased.</a:t>
              </a:r>
            </a:p>
          </p:txBody>
        </p:sp>
      </p:grpSp>
      <p:grpSp>
        <p:nvGrpSpPr>
          <p:cNvPr id="27" name="Group 26" descr="Winner-take-all labor markets result from changes in technology, which have increased global demand for “stars,” like doctors or actors.">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Winner-take-all labor markets result from changes in technology, which have increased global demand for “stars,” like doctors or actors.</a:t>
              </a:r>
            </a:p>
          </p:txBody>
        </p:sp>
      </p:grpSp>
      <p:grpSp>
        <p:nvGrpSpPr>
          <p:cNvPr id="30" name="Group 29" descr="The winner-take-all theory argues that the salary gap between the median and the top 1% is not due to educational differences.">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winner-take-all theory argues that the salary gap between the median and the top 1% is not due to educational differences.</a:t>
              </a:r>
            </a:p>
          </p:txBody>
        </p:sp>
      </p:grpSp>
    </p:spTree>
    <p:extLst>
      <p:ext uri="{BB962C8B-B14F-4D97-AF65-F5344CB8AC3E}">
        <p14:creationId xmlns:p14="http://schemas.microsoft.com/office/powerpoint/2010/main" val="1559667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Causes of Growing Inequality: A Shift in the Distribution of Wages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e can view the market for high-skilled labor as a race between forces of supply and demand.">
            <a:extLst>
              <a:ext uri="{FF2B5EF4-FFF2-40B4-BE49-F238E27FC236}">
                <a16:creationId xmlns:a16="http://schemas.microsoft.com/office/drawing/2014/main" id="{F4B48558-C729-4ED5-8FB2-4480697FEAF5}"/>
              </a:ext>
            </a:extLst>
          </p:cNvPr>
          <p:cNvGrpSpPr/>
          <p:nvPr/>
        </p:nvGrpSpPr>
        <p:grpSpPr>
          <a:xfrm>
            <a:off x="1881187" y="1456253"/>
            <a:ext cx="8429626" cy="767078"/>
            <a:chOff x="542923" y="1736761"/>
            <a:chExt cx="8058154" cy="1372961"/>
          </a:xfrm>
          <a:solidFill>
            <a:srgbClr val="627981"/>
          </a:solidFill>
        </p:grpSpPr>
        <p:sp>
          <p:nvSpPr>
            <p:cNvPr id="15" name="Rectangle 14">
              <a:extLst>
                <a:ext uri="{FF2B5EF4-FFF2-40B4-BE49-F238E27FC236}">
                  <a16:creationId xmlns:a16="http://schemas.microsoft.com/office/drawing/2014/main" id="{2966E85B-805B-4AA2-BFD9-7EED43121340}"/>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4D30834-08C8-4381-A11F-5F446AFC28FF}"/>
                </a:ext>
              </a:extLst>
            </p:cNvPr>
            <p:cNvSpPr txBox="1"/>
            <p:nvPr/>
          </p:nvSpPr>
          <p:spPr>
            <a:xfrm>
              <a:off x="655854" y="1770518"/>
              <a:ext cx="7807571" cy="91697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view the market for high-skilled labor as a race between forces of supply and demand.</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 name="Rectangle 1">
            <a:extLst>
              <a:ext uri="{FF2B5EF4-FFF2-40B4-BE49-F238E27FC236}">
                <a16:creationId xmlns:a16="http://schemas.microsoft.com/office/drawing/2014/main" id="{7A99A3D4-F0AF-48FE-B68E-AFB5E6EED7AF}"/>
              </a:ext>
            </a:extLst>
          </p:cNvPr>
          <p:cNvSpPr/>
          <p:nvPr/>
        </p:nvSpPr>
        <p:spPr>
          <a:xfrm>
            <a:off x="188118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Increased education and training</a:t>
            </a:r>
          </a:p>
        </p:txBody>
      </p:sp>
      <p:sp>
        <p:nvSpPr>
          <p:cNvPr id="3" name="Arrow: Right 2" descr="leads to">
            <a:extLst>
              <a:ext uri="{FF2B5EF4-FFF2-40B4-BE49-F238E27FC236}">
                <a16:creationId xmlns:a16="http://schemas.microsoft.com/office/drawing/2014/main" id="{4938B1F7-4903-4A01-B62B-4AE448E47F4C}"/>
              </a:ext>
            </a:extLst>
          </p:cNvPr>
          <p:cNvSpPr/>
          <p:nvPr/>
        </p:nvSpPr>
        <p:spPr>
          <a:xfrm>
            <a:off x="4209392" y="3059984"/>
            <a:ext cx="722505"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8B63AD6A-6224-46E5-8A18-4250CB132358}"/>
              </a:ext>
            </a:extLst>
          </p:cNvPr>
          <p:cNvSpPr/>
          <p:nvPr/>
        </p:nvSpPr>
        <p:spPr>
          <a:xfrm>
            <a:off x="493189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Increases in the highly skilled labor supply</a:t>
            </a:r>
          </a:p>
        </p:txBody>
      </p:sp>
      <p:sp>
        <p:nvSpPr>
          <p:cNvPr id="38" name="Arrow: Right 37" descr="which means">
            <a:extLst>
              <a:ext uri="{FF2B5EF4-FFF2-40B4-BE49-F238E27FC236}">
                <a16:creationId xmlns:a16="http://schemas.microsoft.com/office/drawing/2014/main" id="{8EDCD196-6F89-48D2-AB12-A56A8321A9D5}"/>
              </a:ext>
            </a:extLst>
          </p:cNvPr>
          <p:cNvSpPr/>
          <p:nvPr/>
        </p:nvSpPr>
        <p:spPr>
          <a:xfrm>
            <a:off x="7260102" y="3059982"/>
            <a:ext cx="733011"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F84D7910-C961-4F1C-832C-734AD460E91F}"/>
              </a:ext>
            </a:extLst>
          </p:cNvPr>
          <p:cNvSpPr/>
          <p:nvPr/>
        </p:nvSpPr>
        <p:spPr>
          <a:xfrm>
            <a:off x="7982608"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Wages should be relatively lower</a:t>
            </a:r>
          </a:p>
        </p:txBody>
      </p:sp>
      <p:sp>
        <p:nvSpPr>
          <p:cNvPr id="35" name="Rectangle 34">
            <a:extLst>
              <a:ext uri="{FF2B5EF4-FFF2-40B4-BE49-F238E27FC236}">
                <a16:creationId xmlns:a16="http://schemas.microsoft.com/office/drawing/2014/main" id="{A0A13EBC-2135-4924-A960-E311BC57923D}"/>
              </a:ext>
            </a:extLst>
          </p:cNvPr>
          <p:cNvSpPr/>
          <p:nvPr/>
        </p:nvSpPr>
        <p:spPr>
          <a:xfrm>
            <a:off x="188118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Technological advancement and globalization</a:t>
            </a:r>
          </a:p>
        </p:txBody>
      </p:sp>
      <p:sp>
        <p:nvSpPr>
          <p:cNvPr id="39" name="Arrow: Right 38" descr="leads to">
            <a:extLst>
              <a:ext uri="{FF2B5EF4-FFF2-40B4-BE49-F238E27FC236}">
                <a16:creationId xmlns:a16="http://schemas.microsoft.com/office/drawing/2014/main" id="{CE12A3F6-09C9-40AA-8F41-A7B164E38AA5}"/>
              </a:ext>
            </a:extLst>
          </p:cNvPr>
          <p:cNvSpPr/>
          <p:nvPr/>
        </p:nvSpPr>
        <p:spPr>
          <a:xfrm>
            <a:off x="4204132" y="4521061"/>
            <a:ext cx="748776"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DFC902A5-D027-4E5E-8937-3F60D41026FD}"/>
              </a:ext>
            </a:extLst>
          </p:cNvPr>
          <p:cNvSpPr/>
          <p:nvPr/>
        </p:nvSpPr>
        <p:spPr>
          <a:xfrm>
            <a:off x="493189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Increases in the demand for highly skilled labor</a:t>
            </a:r>
          </a:p>
        </p:txBody>
      </p:sp>
      <p:sp>
        <p:nvSpPr>
          <p:cNvPr id="40" name="Arrow: Right 39" descr="which means">
            <a:extLst>
              <a:ext uri="{FF2B5EF4-FFF2-40B4-BE49-F238E27FC236}">
                <a16:creationId xmlns:a16="http://schemas.microsoft.com/office/drawing/2014/main" id="{484C6944-9A07-484D-BA08-27126BBBB04D}"/>
              </a:ext>
            </a:extLst>
          </p:cNvPr>
          <p:cNvSpPr/>
          <p:nvPr/>
        </p:nvSpPr>
        <p:spPr>
          <a:xfrm>
            <a:off x="7270608" y="4521059"/>
            <a:ext cx="722505"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Rectangle 36">
            <a:extLst>
              <a:ext uri="{FF2B5EF4-FFF2-40B4-BE49-F238E27FC236}">
                <a16:creationId xmlns:a16="http://schemas.microsoft.com/office/drawing/2014/main" id="{710B5B9E-287F-4B56-A276-5FB691115986}"/>
              </a:ext>
            </a:extLst>
          </p:cNvPr>
          <p:cNvSpPr/>
          <p:nvPr/>
        </p:nvSpPr>
        <p:spPr>
          <a:xfrm>
            <a:off x="7982608"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Wages should be relatively higher</a:t>
            </a:r>
          </a:p>
        </p:txBody>
      </p:sp>
      <p:grpSp>
        <p:nvGrpSpPr>
          <p:cNvPr id="17" name="Group 16" descr="We can view the greater inequality of wages as a sign that demand for skilled labor is increasing faster than supply. The combination of forces in the high-skilled and low-skilled labor markets leads to increased income disparity.">
            <a:extLst>
              <a:ext uri="{FF2B5EF4-FFF2-40B4-BE49-F238E27FC236}">
                <a16:creationId xmlns:a16="http://schemas.microsoft.com/office/drawing/2014/main" id="{4F3DC546-A5B2-4C3A-84A6-B7C7B1D0D53B}"/>
              </a:ext>
            </a:extLst>
          </p:cNvPr>
          <p:cNvGrpSpPr/>
          <p:nvPr/>
        </p:nvGrpSpPr>
        <p:grpSpPr>
          <a:xfrm>
            <a:off x="1881187" y="5525959"/>
            <a:ext cx="8429626" cy="1034524"/>
            <a:chOff x="542923" y="1736759"/>
            <a:chExt cx="8058154" cy="1851652"/>
          </a:xfrm>
          <a:solidFill>
            <a:srgbClr val="627981"/>
          </a:solidFill>
        </p:grpSpPr>
        <p:sp>
          <p:nvSpPr>
            <p:cNvPr id="18" name="Rectangle 17">
              <a:extLst>
                <a:ext uri="{FF2B5EF4-FFF2-40B4-BE49-F238E27FC236}">
                  <a16:creationId xmlns:a16="http://schemas.microsoft.com/office/drawing/2014/main" id="{75DDB3EB-6FCD-4C7A-8371-1EE1602CB735}"/>
                </a:ext>
              </a:extLst>
            </p:cNvPr>
            <p:cNvSpPr/>
            <p:nvPr/>
          </p:nvSpPr>
          <p:spPr>
            <a:xfrm>
              <a:off x="542923" y="1736759"/>
              <a:ext cx="8058154" cy="1851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C8C04760-0A97-4B83-8818-399DFB7A5C97}"/>
                </a:ext>
              </a:extLst>
            </p:cNvPr>
            <p:cNvSpPr txBox="1"/>
            <p:nvPr/>
          </p:nvSpPr>
          <p:spPr>
            <a:xfrm>
              <a:off x="655854" y="1770518"/>
              <a:ext cx="7807571" cy="181789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view the greater inequality of wages as a sign that demand for skilled labor is increasing faster than supply. The combination of forces in the high-skilled and low-skilled labor markets leads to increased income disparity.</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944021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88451"/>
            <a:ext cx="9273061" cy="1631216"/>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p:txBody>
      </p:sp>
    </p:spTree>
    <p:extLst>
      <p:ext uri="{BB962C8B-B14F-4D97-AF65-F5344CB8AC3E}">
        <p14:creationId xmlns:p14="http://schemas.microsoft.com/office/powerpoint/2010/main" val="3938310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lang="en-US" sz="3000" baseline="-25000" dirty="0">
                <a:latin typeface="Century Gothic" panose="020B0502020202020204" pitchFamily="34" charset="0"/>
                <a:ea typeface="+mn-ea"/>
                <a:cs typeface="+mn-cs"/>
              </a:rPr>
              <a:t>2</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5944"/>
            <a:ext cx="9273061" cy="3477875"/>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p:txBody>
      </p:sp>
    </p:spTree>
    <p:extLst>
      <p:ext uri="{BB962C8B-B14F-4D97-AF65-F5344CB8AC3E}">
        <p14:creationId xmlns:p14="http://schemas.microsoft.com/office/powerpoint/2010/main" val="2692193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00D5082-6307-4D97-9444-9A754823A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BABE9B-34EF-4209-8550-F11701ACAFB1}">
  <ds:schemaRefs>
    <ds:schemaRef ds:uri="http://schemas.microsoft.com/sharepoint/v3/contenttype/forms"/>
  </ds:schemaRefs>
</ds:datastoreItem>
</file>

<file path=customXml/itemProps3.xml><?xml version="1.0" encoding="utf-8"?>
<ds:datastoreItem xmlns:ds="http://schemas.openxmlformats.org/officeDocument/2006/customXml" ds:itemID="{B8E648B9-7827-4B76-BD5B-2D55D0ECB0D6}">
  <ds:schemaRefs>
    <ds:schemaRef ds:uri="http://schemas.microsoft.com/office/2006/metadata/properties"/>
    <ds:schemaRef ds:uri="http://purl.org/dc/terms/"/>
    <ds:schemaRef ds:uri="http://www.w3.org/XML/1998/namespace"/>
    <ds:schemaRef ds:uri="http://schemas.openxmlformats.org/package/2006/metadata/core-properties"/>
    <ds:schemaRef ds:uri="http://purl.org/dc/elements/1.1/"/>
    <ds:schemaRef ds:uri="http://schemas.microsoft.com/office/2006/documentManagement/types"/>
    <ds:schemaRef ds:uri="http://purl.org/dc/dcmitype/"/>
    <ds:schemaRef ds:uri="http://schemas.microsoft.com/office/infopath/2007/PartnerControls"/>
    <ds:schemaRef ds:uri="fdab59f7-c3a7-48e5-acd8-618ce834776e"/>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otalTime>361</TotalTime>
  <Words>1639</Words>
  <Application>Microsoft Office PowerPoint</Application>
  <PresentationFormat>Widescreen</PresentationFormat>
  <Paragraphs>112</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Income Inequality: Measurements and Causes</vt:lpstr>
      <vt:lpstr>Income Inequality</vt:lpstr>
      <vt:lpstr>Measuring Income Distribution by Quintiles</vt:lpstr>
      <vt:lpstr>Lorenz Curve</vt:lpstr>
      <vt:lpstr>Causes of Growing Inequality: The Changing Composition of American Households</vt:lpstr>
      <vt:lpstr>Causes of Growing Inequality: A Shift in the Distribution of Wages1</vt:lpstr>
      <vt:lpstr>Causes of Growing Inequality: A Shift in the Distribution of Wages2</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34</cp:revision>
  <dcterms:created xsi:type="dcterms:W3CDTF">2017-06-16T13:06:21Z</dcterms:created>
  <dcterms:modified xsi:type="dcterms:W3CDTF">2026-02-02T16:38:52Z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