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409" r:id="rId6"/>
    <p:sldId id="410" r:id="rId7"/>
    <p:sldId id="411" r:id="rId8"/>
    <p:sldId id="412" r:id="rId9"/>
    <p:sldId id="413" r:id="rId10"/>
    <p:sldId id="414" r:id="rId11"/>
    <p:sldId id="415" r:id="rId12"/>
    <p:sldId id="416" r:id="rId13"/>
    <p:sldId id="417" r:id="rId14"/>
    <p:sldId id="418" r:id="rId15"/>
    <p:sldId id="419" r:id="rId16"/>
    <p:sldId id="420" r:id="rId17"/>
    <p:sldId id="421" r:id="rId18"/>
    <p:sldId id="422" r:id="rId19"/>
    <p:sldId id="42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C0695C-1558-469A-86DC-D88B27E27998}" v="3" dt="2026-02-02T16:33:33.7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29:02.424" v="7" actId="6549"/>
      <pc:docMkLst>
        <pc:docMk/>
      </pc:docMkLst>
      <pc:sldChg chg="add">
        <pc:chgData name="Caitlin Coleman" userId="96f87ca1-0e64-4ae8-8d77-98757b85df0b" providerId="ADAL" clId="{DDA6BCD5-DC0D-434C-93A0-51E2BCD25B34}" dt="2026-01-13T18:28:16.141" v="0"/>
        <pc:sldMkLst>
          <pc:docMk/>
          <pc:sldMk cId="1353989471" sldId="409"/>
        </pc:sldMkLst>
      </pc:sldChg>
      <pc:sldChg chg="add">
        <pc:chgData name="Caitlin Coleman" userId="96f87ca1-0e64-4ae8-8d77-98757b85df0b" providerId="ADAL" clId="{DDA6BCD5-DC0D-434C-93A0-51E2BCD25B34}" dt="2026-01-13T18:28:16.141" v="0"/>
        <pc:sldMkLst>
          <pc:docMk/>
          <pc:sldMk cId="1528497707" sldId="410"/>
        </pc:sldMkLst>
      </pc:sldChg>
      <pc:sldChg chg="add">
        <pc:chgData name="Caitlin Coleman" userId="96f87ca1-0e64-4ae8-8d77-98757b85df0b" providerId="ADAL" clId="{DDA6BCD5-DC0D-434C-93A0-51E2BCD25B34}" dt="2026-01-13T18:28:16.141" v="0"/>
        <pc:sldMkLst>
          <pc:docMk/>
          <pc:sldMk cId="1508583939" sldId="411"/>
        </pc:sldMkLst>
      </pc:sldChg>
      <pc:sldChg chg="add">
        <pc:chgData name="Caitlin Coleman" userId="96f87ca1-0e64-4ae8-8d77-98757b85df0b" providerId="ADAL" clId="{DDA6BCD5-DC0D-434C-93A0-51E2BCD25B34}" dt="2026-01-13T18:28:16.141" v="0"/>
        <pc:sldMkLst>
          <pc:docMk/>
          <pc:sldMk cId="2087347041" sldId="412"/>
        </pc:sldMkLst>
      </pc:sldChg>
      <pc:sldChg chg="add">
        <pc:chgData name="Caitlin Coleman" userId="96f87ca1-0e64-4ae8-8d77-98757b85df0b" providerId="ADAL" clId="{DDA6BCD5-DC0D-434C-93A0-51E2BCD25B34}" dt="2026-01-13T18:28:16.141" v="0"/>
        <pc:sldMkLst>
          <pc:docMk/>
          <pc:sldMk cId="3178800614" sldId="413"/>
        </pc:sldMkLst>
      </pc:sldChg>
      <pc:sldChg chg="add">
        <pc:chgData name="Caitlin Coleman" userId="96f87ca1-0e64-4ae8-8d77-98757b85df0b" providerId="ADAL" clId="{DDA6BCD5-DC0D-434C-93A0-51E2BCD25B34}" dt="2026-01-13T18:28:16.141" v="0"/>
        <pc:sldMkLst>
          <pc:docMk/>
          <pc:sldMk cId="2667014518" sldId="414"/>
        </pc:sldMkLst>
      </pc:sldChg>
      <pc:sldChg chg="add">
        <pc:chgData name="Caitlin Coleman" userId="96f87ca1-0e64-4ae8-8d77-98757b85df0b" providerId="ADAL" clId="{DDA6BCD5-DC0D-434C-93A0-51E2BCD25B34}" dt="2026-01-13T18:28:16.141" v="0"/>
        <pc:sldMkLst>
          <pc:docMk/>
          <pc:sldMk cId="3356540967" sldId="415"/>
        </pc:sldMkLst>
      </pc:sldChg>
      <pc:sldChg chg="add">
        <pc:chgData name="Caitlin Coleman" userId="96f87ca1-0e64-4ae8-8d77-98757b85df0b" providerId="ADAL" clId="{DDA6BCD5-DC0D-434C-93A0-51E2BCD25B34}" dt="2026-01-13T18:28:16.141" v="0"/>
        <pc:sldMkLst>
          <pc:docMk/>
          <pc:sldMk cId="2864899436" sldId="416"/>
        </pc:sldMkLst>
      </pc:sldChg>
      <pc:sldChg chg="modSp add mod">
        <pc:chgData name="Caitlin Coleman" userId="96f87ca1-0e64-4ae8-8d77-98757b85df0b" providerId="ADAL" clId="{DDA6BCD5-DC0D-434C-93A0-51E2BCD25B34}" dt="2026-01-13T18:28:47.930" v="4" actId="20577"/>
        <pc:sldMkLst>
          <pc:docMk/>
          <pc:sldMk cId="1977793017" sldId="417"/>
        </pc:sldMkLst>
        <pc:spChg chg="mod">
          <ac:chgData name="Caitlin Coleman" userId="96f87ca1-0e64-4ae8-8d77-98757b85df0b" providerId="ADAL" clId="{DDA6BCD5-DC0D-434C-93A0-51E2BCD25B34}" dt="2026-01-13T18:28:47.930" v="4" actId="20577"/>
          <ac:spMkLst>
            <pc:docMk/>
            <pc:sldMk cId="1977793017" sldId="417"/>
            <ac:spMk id="26" creationId="{00000000-0000-0000-0000-000000000000}"/>
          </ac:spMkLst>
        </pc:spChg>
      </pc:sldChg>
      <pc:sldChg chg="modSp add mod">
        <pc:chgData name="Caitlin Coleman" userId="96f87ca1-0e64-4ae8-8d77-98757b85df0b" providerId="ADAL" clId="{DDA6BCD5-DC0D-434C-93A0-51E2BCD25B34}" dt="2026-01-13T18:28:53.304" v="6" actId="20577"/>
        <pc:sldMkLst>
          <pc:docMk/>
          <pc:sldMk cId="2462862638" sldId="418"/>
        </pc:sldMkLst>
        <pc:spChg chg="mod">
          <ac:chgData name="Caitlin Coleman" userId="96f87ca1-0e64-4ae8-8d77-98757b85df0b" providerId="ADAL" clId="{DDA6BCD5-DC0D-434C-93A0-51E2BCD25B34}" dt="2026-01-13T18:28:53.304" v="6" actId="20577"/>
          <ac:spMkLst>
            <pc:docMk/>
            <pc:sldMk cId="2462862638" sldId="418"/>
            <ac:spMk id="26" creationId="{00000000-0000-0000-0000-000000000000}"/>
          </ac:spMkLst>
        </pc:spChg>
      </pc:sldChg>
      <pc:sldChg chg="add">
        <pc:chgData name="Caitlin Coleman" userId="96f87ca1-0e64-4ae8-8d77-98757b85df0b" providerId="ADAL" clId="{DDA6BCD5-DC0D-434C-93A0-51E2BCD25B34}" dt="2026-01-13T18:28:16.141" v="0"/>
        <pc:sldMkLst>
          <pc:docMk/>
          <pc:sldMk cId="1334845468" sldId="419"/>
        </pc:sldMkLst>
      </pc:sldChg>
      <pc:sldChg chg="add">
        <pc:chgData name="Caitlin Coleman" userId="96f87ca1-0e64-4ae8-8d77-98757b85df0b" providerId="ADAL" clId="{DDA6BCD5-DC0D-434C-93A0-51E2BCD25B34}" dt="2026-01-13T18:28:16.141" v="0"/>
        <pc:sldMkLst>
          <pc:docMk/>
          <pc:sldMk cId="3635727245" sldId="420"/>
        </pc:sldMkLst>
      </pc:sldChg>
      <pc:sldChg chg="add">
        <pc:chgData name="Caitlin Coleman" userId="96f87ca1-0e64-4ae8-8d77-98757b85df0b" providerId="ADAL" clId="{DDA6BCD5-DC0D-434C-93A0-51E2BCD25B34}" dt="2026-01-13T18:28:16.141" v="0"/>
        <pc:sldMkLst>
          <pc:docMk/>
          <pc:sldMk cId="4012966829" sldId="421"/>
        </pc:sldMkLst>
      </pc:sldChg>
      <pc:sldChg chg="modSp add mod">
        <pc:chgData name="Caitlin Coleman" userId="96f87ca1-0e64-4ae8-8d77-98757b85df0b" providerId="ADAL" clId="{DDA6BCD5-DC0D-434C-93A0-51E2BCD25B34}" dt="2026-01-13T18:29:02.424" v="7" actId="6549"/>
        <pc:sldMkLst>
          <pc:docMk/>
          <pc:sldMk cId="1428621109" sldId="422"/>
        </pc:sldMkLst>
        <pc:spChg chg="mod">
          <ac:chgData name="Caitlin Coleman" userId="96f87ca1-0e64-4ae8-8d77-98757b85df0b" providerId="ADAL" clId="{DDA6BCD5-DC0D-434C-93A0-51E2BCD25B34}" dt="2026-01-13T18:29:02.424" v="7" actId="6549"/>
          <ac:spMkLst>
            <pc:docMk/>
            <pc:sldMk cId="1428621109" sldId="422"/>
            <ac:spMk id="26" creationId="{00000000-0000-0000-0000-000000000000}"/>
          </ac:spMkLst>
        </pc:spChg>
      </pc:sldChg>
      <pc:sldChg chg="add">
        <pc:chgData name="Caitlin Coleman" userId="96f87ca1-0e64-4ae8-8d77-98757b85df0b" providerId="ADAL" clId="{DDA6BCD5-DC0D-434C-93A0-51E2BCD25B34}" dt="2026-01-13T18:28:28.536" v="1"/>
        <pc:sldMkLst>
          <pc:docMk/>
          <pc:sldMk cId="660990756" sldId="4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Safety Net. By the end of this lesson, you will be able to identify the goals of antipoverty government programs that comprise the safety net and discuss their complexities and why they can be controversial.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5216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227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federal government deploys a range of income security programs that it funds through departments such as: Health and Human Services, Agriculture, and Housing and Urban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7536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Congress created Medicaid in 1965. Medicaid is a joint health insurance program between states and the federal government. It provides medical insurance for certain low-income people, with a focus on families with children, the elderly, and the disabled. The program ensures that participants receive a basic level of benefits, but the program differs from state to state.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1891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Part (a) shows the Medicaid enrollment by different populations, with adults comprising the largest percentage at 41%, followed by children at 37.5%, and the disabled at 11.8%. Part (b) shows that Medicaid spending is principally for the disabled, followed by adults. Although children are the second largest population that Medicaid covers, expenditures on children are only at 15.5%.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5706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3502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U.S. government has implemented a number of programs to assist those below the poverty line and those who have incomes just above the poverty line, whom we refer to as the near-poor. Such programs are called the safety net, to recognize that they offer some protection for those who find themselves without jobs or income.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From the Great Depression until 1996, the United States' most visible antipoverty program was Aid to Families with Dependent Children (AFDC), which provided cash payments to mothers with children who were below the poverty line. Many just called this program "welfare." In 1996, Congress passed and President Bill Clinton signed into law the Personal Responsibility and Work Opportunity Reconciliation Act, more commonly called the "welfare reform act." The new law replaced AFDC with Temporary Assistance for Needy Families (TANF).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Under TANF, however, the federal government gives a fixed amount of money to each state. The state can then use the money for almost any program with an antipoverty component: for example, the state might use the money to give cash to poor families, or reduce teenage pregnancy, or even raise the high school graduation rate. However, the federal government imposed two key requirements. First, if states are to keep receiving the TANF grants, they must impose work requirements so that most of those receiving TANF benefits are working (or attending school). Second, no one can receive TANF benefits with federal money for more than a total of five years over his or her lifetime. The old AFDC program had no such work requirements or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259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earned income tax credit (EITC), first passed in 1975, is a method of assisting the working poor through the tax system. The EITC is one of the largest assistance programs for low-income groups. The amount of the tax break increases with the amount of income earned, up to a point. The EITC is popular with economists because of the way it effectively increases the payment received for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47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EITC increased from more than $45 billion in 2000 to over $60 billion by 2020, far exceeding 2020 outlays in the CTC (Child Tax Credits) and TANF of over $46 billion and $16 billion, respectively.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31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Often called "food stamps," Supplemental Nutrition Assistance Program (SNAP) is a federally funded program, started in 1964. With SNAP, each month eligible people receive a card like a debit card that they can use to buy food. The amount of food aid for which a household is eligible varies by income, number of children, and other factors. If 30% of a household’s net income is not enough to purchase a nutritionally adequate diet, those households are eligible for SNAP.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506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For every $100 earned, the government assumes a family can spend $30 more for food and thus reduces its eligibility for food aid by $30. While not a complete disincentive to work, combined with how other programs reduce benefits as income increases, it adds to the problem. SNAP does try to address the poverty trap with its own set of work requirements and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7109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Explain how SNAP can be used as a method of transferring income to the working poor when it is for food. Why does the program use a debit card?</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499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34656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90180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Safety Net</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353989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63615"/>
            <a:ext cx="9273061" cy="3477875"/>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Explain how SNAP can be used as a method of transferring income to the working poor when it is for food. Why does the program use a debit card?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862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Other Income Security Programs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The federal government deploys a range of income security programs that it funds through departments such as:">
            <a:extLst>
              <a:ext uri="{FF2B5EF4-FFF2-40B4-BE49-F238E27FC236}">
                <a16:creationId xmlns:a16="http://schemas.microsoft.com/office/drawing/2014/main" id="{78CD20DF-6FB8-494F-8D4C-7C2499AAB32E}"/>
              </a:ext>
            </a:extLst>
          </p:cNvPr>
          <p:cNvGrpSpPr/>
          <p:nvPr/>
        </p:nvGrpSpPr>
        <p:grpSpPr>
          <a:xfrm>
            <a:off x="2252659" y="153443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23202A76-C671-4CEF-92CB-2F1E9B7D0D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78C548CE-F0AC-43B2-B141-823CB9EA7794}"/>
                </a:ext>
              </a:extLst>
            </p:cNvPr>
            <p:cNvSpPr txBox="1"/>
            <p:nvPr/>
          </p:nvSpPr>
          <p:spPr>
            <a:xfrm>
              <a:off x="599388" y="1798279"/>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government deploys a range of income security programs that it funds through departments such as:</a:t>
              </a:r>
            </a:p>
          </p:txBody>
        </p:sp>
      </p:grpSp>
      <p:grpSp>
        <p:nvGrpSpPr>
          <p:cNvPr id="10" name="Group 9" descr="Health and Human Services">
            <a:extLst>
              <a:ext uri="{FF2B5EF4-FFF2-40B4-BE49-F238E27FC236}">
                <a16:creationId xmlns:a16="http://schemas.microsoft.com/office/drawing/2014/main" id="{CE620BF8-E849-439E-B2C6-3936244CE09F}"/>
              </a:ext>
            </a:extLst>
          </p:cNvPr>
          <p:cNvGrpSpPr/>
          <p:nvPr/>
        </p:nvGrpSpPr>
        <p:grpSpPr>
          <a:xfrm>
            <a:off x="3644656" y="2440049"/>
            <a:ext cx="4902685"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599388" y="1940173"/>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Health and Human Services</a:t>
              </a:r>
            </a:p>
          </p:txBody>
        </p:sp>
      </p:grpSp>
      <p:grpSp>
        <p:nvGrpSpPr>
          <p:cNvPr id="13" name="Group 12" descr="Agriculture">
            <a:extLst>
              <a:ext uri="{FF2B5EF4-FFF2-40B4-BE49-F238E27FC236}">
                <a16:creationId xmlns:a16="http://schemas.microsoft.com/office/drawing/2014/main" id="{2C9665DB-9D72-48E2-AFC5-B37E52FB9BFC}"/>
              </a:ext>
            </a:extLst>
          </p:cNvPr>
          <p:cNvGrpSpPr/>
          <p:nvPr/>
        </p:nvGrpSpPr>
        <p:grpSpPr>
          <a:xfrm>
            <a:off x="3644655" y="3329853"/>
            <a:ext cx="4902685"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925953"/>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Agriculture</a:t>
              </a:r>
            </a:p>
          </p:txBody>
        </p:sp>
      </p:grpSp>
      <p:grpSp>
        <p:nvGrpSpPr>
          <p:cNvPr id="16" name="Group 15" descr="Housing and Urban Development (HUD)">
            <a:extLst>
              <a:ext uri="{FF2B5EF4-FFF2-40B4-BE49-F238E27FC236}">
                <a16:creationId xmlns:a16="http://schemas.microsoft.com/office/drawing/2014/main" id="{516C6BAA-83B4-4568-95D8-FEB10175D4C9}"/>
              </a:ext>
            </a:extLst>
          </p:cNvPr>
          <p:cNvGrpSpPr/>
          <p:nvPr/>
        </p:nvGrpSpPr>
        <p:grpSpPr>
          <a:xfrm>
            <a:off x="3644654" y="4207720"/>
            <a:ext cx="4902686"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943945"/>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Housing and Urban Development (HUD)</a:t>
              </a:r>
            </a:p>
          </p:txBody>
        </p:sp>
      </p:grpSp>
      <p:grpSp>
        <p:nvGrpSpPr>
          <p:cNvPr id="22" name="Group 21" descr="Collectively, these three departments provided an estimated $110.8 billion of aid in 2017 through programs such as supplemental feeding programs for women and children, subsidized housing, and energy assistance.">
            <a:extLst>
              <a:ext uri="{FF2B5EF4-FFF2-40B4-BE49-F238E27FC236}">
                <a16:creationId xmlns:a16="http://schemas.microsoft.com/office/drawing/2014/main" id="{2D6725F2-D110-40E1-B020-F25DB26E94D1}"/>
              </a:ext>
            </a:extLst>
          </p:cNvPr>
          <p:cNvGrpSpPr/>
          <p:nvPr/>
        </p:nvGrpSpPr>
        <p:grpSpPr>
          <a:xfrm>
            <a:off x="2183832" y="5109504"/>
            <a:ext cx="8058154" cy="1015663"/>
            <a:chOff x="542923" y="1736761"/>
            <a:chExt cx="8058154" cy="1015663"/>
          </a:xfrm>
          <a:solidFill>
            <a:srgbClr val="627981"/>
          </a:solidFill>
        </p:grpSpPr>
        <p:sp>
          <p:nvSpPr>
            <p:cNvPr id="23" name="Rectangle 22">
              <a:extLst>
                <a:ext uri="{FF2B5EF4-FFF2-40B4-BE49-F238E27FC236}">
                  <a16:creationId xmlns:a16="http://schemas.microsoft.com/office/drawing/2014/main" id="{A3A31E39-5BAD-4094-B08F-686FC161F1B4}"/>
                </a:ext>
              </a:extLst>
            </p:cNvPr>
            <p:cNvSpPr/>
            <p:nvPr/>
          </p:nvSpPr>
          <p:spPr>
            <a:xfrm>
              <a:off x="542923" y="1736761"/>
              <a:ext cx="8058154" cy="10156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478F817B-3879-465C-B83E-DC56285C9A2D}"/>
                </a:ext>
              </a:extLst>
            </p:cNvPr>
            <p:cNvSpPr txBox="1"/>
            <p:nvPr/>
          </p:nvSpPr>
          <p:spPr>
            <a:xfrm>
              <a:off x="594987" y="1736761"/>
              <a:ext cx="8006090"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Collectively, these three departments provided an estimated $110.8 billion of aid in 2017 through programs such as supplemental feeding programs for women and children, subsidized housing, and energy assistance.</a:t>
              </a:r>
            </a:p>
          </p:txBody>
        </p:sp>
      </p:grpSp>
    </p:spTree>
    <p:extLst>
      <p:ext uri="{BB962C8B-B14F-4D97-AF65-F5344CB8AC3E}">
        <p14:creationId xmlns:p14="http://schemas.microsoft.com/office/powerpoint/2010/main" val="1334845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Medicaid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Congress created Medicaid in 1965.">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Congress created Medicaid in 1965.</a:t>
              </a:r>
            </a:p>
          </p:txBody>
        </p:sp>
      </p:grpSp>
      <p:grpSp>
        <p:nvGrpSpPr>
          <p:cNvPr id="13" name="Group 12" descr="Medicaid is a joint health insurance program between states and the federal government.">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Medicaid is a joint health insurance program between states and the federal government.</a:t>
              </a:r>
            </a:p>
          </p:txBody>
        </p:sp>
      </p:grpSp>
      <p:grpSp>
        <p:nvGrpSpPr>
          <p:cNvPr id="16" name="Group 15" descr="It provides medical insurance for certain low-income people, with a focus on families with children, the elderly, and the disabled.">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provides medical insurance for certain low-income people, with a focus on families with children, the elderly, and the disabled.</a:t>
              </a:r>
            </a:p>
          </p:txBody>
        </p:sp>
      </p:grpSp>
      <p:grpSp>
        <p:nvGrpSpPr>
          <p:cNvPr id="17" name="Group 16" descr="The program ensures that participants receive a basic level of benefits, but the program differs from state to state.">
            <a:extLst>
              <a:ext uri="{FF2B5EF4-FFF2-40B4-BE49-F238E27FC236}">
                <a16:creationId xmlns:a16="http://schemas.microsoft.com/office/drawing/2014/main" id="{E7C3036B-4333-4BBC-B8FD-568D89FD7A41}"/>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DECE410-AB2F-41D8-80D2-324EB5C43F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72B2391F-4E5B-43CD-A834-ACC73D742EC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program ensures that participants receive a basic level of benefits, but the program differs from state to state.</a:t>
              </a:r>
            </a:p>
          </p:txBody>
        </p:sp>
      </p:grpSp>
    </p:spTree>
    <p:extLst>
      <p:ext uri="{BB962C8B-B14F-4D97-AF65-F5344CB8AC3E}">
        <p14:creationId xmlns:p14="http://schemas.microsoft.com/office/powerpoint/2010/main" val="3635727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Medicaid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wo pie charts that compare Medicaid enrollment and spending.">
            <a:extLst>
              <a:ext uri="{FF2B5EF4-FFF2-40B4-BE49-F238E27FC236}">
                <a16:creationId xmlns:a16="http://schemas.microsoft.com/office/drawing/2014/main" id="{129B7E98-49D0-CE04-21E4-4B55D4E0BDE0}"/>
              </a:ext>
            </a:extLst>
          </p:cNvPr>
          <p:cNvPicPr>
            <a:picLocks noChangeAspect="1"/>
          </p:cNvPicPr>
          <p:nvPr/>
        </p:nvPicPr>
        <p:blipFill>
          <a:blip r:embed="rId3"/>
          <a:stretch>
            <a:fillRect/>
          </a:stretch>
        </p:blipFill>
        <p:spPr>
          <a:xfrm>
            <a:off x="1523999" y="1484947"/>
            <a:ext cx="9143999" cy="4850388"/>
          </a:xfrm>
          <a:prstGeom prst="rect">
            <a:avLst/>
          </a:prstGeom>
        </p:spPr>
      </p:pic>
    </p:spTree>
    <p:extLst>
      <p:ext uri="{BB962C8B-B14F-4D97-AF65-F5344CB8AC3E}">
        <p14:creationId xmlns:p14="http://schemas.microsoft.com/office/powerpoint/2010/main" val="4012966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2009257"/>
            <a:ext cx="9273061" cy="2246769"/>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the group of government programs that assist the poor the safety net.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prominent safety net programs include Temporary Assistance to Needy Families (TANF), the Supplemental Nutrition Assistance Program (SNAP), the earned income tax credit (EITC), and Medicaid.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8621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66099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Safety Net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1542272"/>
            <a:ext cx="7998448" cy="170816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The U.S. government has implemented a number of programs to assist those below the poverty line and those who have incomes just above the poverty line, whom we refer to as the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near-poor</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 Such programs are called the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safety net</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 to recognize that they offer some protection for those who find themselves without jobs or income.</a:t>
            </a:r>
            <a:endPar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340058B1-7DFB-4993-8621-8F835D0568E0}"/>
              </a:ext>
            </a:extLst>
          </p:cNvPr>
          <p:cNvSpPr/>
          <p:nvPr/>
        </p:nvSpPr>
        <p:spPr>
          <a:xfrm>
            <a:off x="2963917"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SNAP (1964)</a:t>
            </a:r>
          </a:p>
        </p:txBody>
      </p:sp>
      <p:sp>
        <p:nvSpPr>
          <p:cNvPr id="10" name="Rectangle 9">
            <a:extLst>
              <a:ext uri="{FF2B5EF4-FFF2-40B4-BE49-F238E27FC236}">
                <a16:creationId xmlns:a16="http://schemas.microsoft.com/office/drawing/2014/main" id="{D2A0DF95-C5BE-4F2E-97CC-0A48F6C557CE}"/>
              </a:ext>
            </a:extLst>
          </p:cNvPr>
          <p:cNvSpPr/>
          <p:nvPr/>
        </p:nvSpPr>
        <p:spPr>
          <a:xfrm>
            <a:off x="6752899"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Medicaid (1965)</a:t>
            </a:r>
          </a:p>
        </p:txBody>
      </p:sp>
      <p:sp>
        <p:nvSpPr>
          <p:cNvPr id="9" name="Rectangle 8">
            <a:extLst>
              <a:ext uri="{FF2B5EF4-FFF2-40B4-BE49-F238E27FC236}">
                <a16:creationId xmlns:a16="http://schemas.microsoft.com/office/drawing/2014/main" id="{5D3A210F-54D9-4B0A-AD90-C6F513713AFC}"/>
              </a:ext>
            </a:extLst>
          </p:cNvPr>
          <p:cNvSpPr/>
          <p:nvPr/>
        </p:nvSpPr>
        <p:spPr>
          <a:xfrm>
            <a:off x="2963917"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EITC (1975)</a:t>
            </a:r>
          </a:p>
        </p:txBody>
      </p:sp>
      <p:sp>
        <p:nvSpPr>
          <p:cNvPr id="11" name="Rectangle 10">
            <a:extLst>
              <a:ext uri="{FF2B5EF4-FFF2-40B4-BE49-F238E27FC236}">
                <a16:creationId xmlns:a16="http://schemas.microsoft.com/office/drawing/2014/main" id="{2B31C191-1D13-4C59-8D22-B2A7D3FD831A}"/>
              </a:ext>
            </a:extLst>
          </p:cNvPr>
          <p:cNvSpPr/>
          <p:nvPr/>
        </p:nvSpPr>
        <p:spPr>
          <a:xfrm>
            <a:off x="6752899"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TANF (1996)</a:t>
            </a:r>
          </a:p>
        </p:txBody>
      </p:sp>
    </p:spTree>
    <p:extLst>
      <p:ext uri="{BB962C8B-B14F-4D97-AF65-F5344CB8AC3E}">
        <p14:creationId xmlns:p14="http://schemas.microsoft.com/office/powerpoint/2010/main" val="1528497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Temporary Assistance for Needy Families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From the Great Depression until 1996, the United States' most visible antipoverty program was Aid to Families with Dependent Children (AFDC).">
            <a:extLst>
              <a:ext uri="{FF2B5EF4-FFF2-40B4-BE49-F238E27FC236}">
                <a16:creationId xmlns:a16="http://schemas.microsoft.com/office/drawing/2014/main" id="{D459C2B1-BE53-499D-94B7-B0CC03D54CD1}"/>
              </a:ext>
            </a:extLst>
          </p:cNvPr>
          <p:cNvGrpSpPr/>
          <p:nvPr/>
        </p:nvGrpSpPr>
        <p:grpSpPr>
          <a:xfrm>
            <a:off x="2135749" y="1620241"/>
            <a:ext cx="8058154" cy="1065187"/>
            <a:chOff x="542923" y="1736761"/>
            <a:chExt cx="8058154" cy="1065187"/>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the Great Depression until 1996, the United States' most visible antipoverty program was Aid to Families with Dependent Children (AFDC).</a:t>
              </a:r>
            </a:p>
          </p:txBody>
        </p:sp>
      </p:grpSp>
      <p:grpSp>
        <p:nvGrpSpPr>
          <p:cNvPr id="23" name="Group 22" descr="AFDC provided cash payments to mothers with children who were below the poverty line.">
            <a:extLst>
              <a:ext uri="{FF2B5EF4-FFF2-40B4-BE49-F238E27FC236}">
                <a16:creationId xmlns:a16="http://schemas.microsoft.com/office/drawing/2014/main" id="{C14D4E0C-3E43-4F96-8B86-170AD6D3CA94}"/>
              </a:ext>
            </a:extLst>
          </p:cNvPr>
          <p:cNvGrpSpPr/>
          <p:nvPr/>
        </p:nvGrpSpPr>
        <p:grpSpPr>
          <a:xfrm>
            <a:off x="2135749" y="2764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AFDC provided cash payments to mothers with children who were below the poverty line. </a:t>
              </a:r>
            </a:p>
          </p:txBody>
        </p:sp>
      </p:grpSp>
      <p:grpSp>
        <p:nvGrpSpPr>
          <p:cNvPr id="27" name="Group 26" descr="In 1996, Congress passed and President Bill Clinton signed into law the Personal Responsibility and Work Opportunity Reconciliation Act.">
            <a:extLst>
              <a:ext uri="{FF2B5EF4-FFF2-40B4-BE49-F238E27FC236}">
                <a16:creationId xmlns:a16="http://schemas.microsoft.com/office/drawing/2014/main" id="{6D6D382D-0E6A-4F1B-A8A4-9895D1C48A40}"/>
              </a:ext>
            </a:extLst>
          </p:cNvPr>
          <p:cNvGrpSpPr/>
          <p:nvPr/>
        </p:nvGrpSpPr>
        <p:grpSpPr>
          <a:xfrm>
            <a:off x="2135749" y="3659008"/>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1996, Congress passed and President Bill Clinton signed into law the Personal Responsibility and Work Opportunity Reconciliation Act.</a:t>
              </a:r>
            </a:p>
          </p:txBody>
        </p:sp>
      </p:grpSp>
      <p:grpSp>
        <p:nvGrpSpPr>
          <p:cNvPr id="30" name="Group 29" descr="The new law replaced AFDC with Temporary Assistance for Needy Families (TANF).">
            <a:extLst>
              <a:ext uri="{FF2B5EF4-FFF2-40B4-BE49-F238E27FC236}">
                <a16:creationId xmlns:a16="http://schemas.microsoft.com/office/drawing/2014/main" id="{29F93452-024C-45E1-9B70-21EF5D58F192}"/>
              </a:ext>
            </a:extLst>
          </p:cNvPr>
          <p:cNvGrpSpPr/>
          <p:nvPr/>
        </p:nvGrpSpPr>
        <p:grpSpPr>
          <a:xfrm>
            <a:off x="2135749" y="455372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law replaced AFDC with Temporary Assistance for Needy Families (TANF).</a:t>
              </a:r>
            </a:p>
          </p:txBody>
        </p:sp>
      </p:grpSp>
    </p:spTree>
    <p:extLst>
      <p:ext uri="{BB962C8B-B14F-4D97-AF65-F5344CB8AC3E}">
        <p14:creationId xmlns:p14="http://schemas.microsoft.com/office/powerpoint/2010/main" val="1508583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Temporary Assistance for Needy Families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ANF attempts to avoid the poverty trap by: requiring that welfare recipients work and limiting the length of time recipients can receive benefits.">
            <a:extLst>
              <a:ext uri="{FF2B5EF4-FFF2-40B4-BE49-F238E27FC236}">
                <a16:creationId xmlns:a16="http://schemas.microsoft.com/office/drawing/2014/main" id="{D6839A7F-4F0A-517B-C8DB-8E5C0D0BD3A2}"/>
              </a:ext>
            </a:extLst>
          </p:cNvPr>
          <p:cNvPicPr>
            <a:picLocks noChangeAspect="1"/>
          </p:cNvPicPr>
          <p:nvPr/>
        </p:nvPicPr>
        <p:blipFill>
          <a:blip r:embed="rId3"/>
          <a:stretch>
            <a:fillRect/>
          </a:stretch>
        </p:blipFill>
        <p:spPr>
          <a:xfrm>
            <a:off x="4229716" y="1255783"/>
            <a:ext cx="3732568" cy="5136181"/>
          </a:xfrm>
          <a:prstGeom prst="rect">
            <a:avLst/>
          </a:prstGeom>
        </p:spPr>
      </p:pic>
    </p:spTree>
    <p:extLst>
      <p:ext uri="{BB962C8B-B14F-4D97-AF65-F5344CB8AC3E}">
        <p14:creationId xmlns:p14="http://schemas.microsoft.com/office/powerpoint/2010/main" val="208734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Earned Income Tax Credit (EITC)</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The Earned Income Tax Credit (EITC), first passed in 1975, is a method of assisting the working poor through the tax system.">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Earned Income Tax Credit (EITC), first passed in 1975, is a method of assisting the working poor through the tax system.</a:t>
              </a:r>
            </a:p>
          </p:txBody>
        </p:sp>
      </p:grpSp>
      <p:grpSp>
        <p:nvGrpSpPr>
          <p:cNvPr id="13" name="Group 12" descr="The EITC is one of the largest assistance programs for low-income groups.">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EITC is one of the largest assistance programs for low-income groups.</a:t>
              </a:r>
            </a:p>
          </p:txBody>
        </p:sp>
      </p:grpSp>
      <p:grpSp>
        <p:nvGrpSpPr>
          <p:cNvPr id="16" name="Group 15" descr="The amount of the tax break increases with the amount of income earned, up to a point.">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amount of the tax break increases with the amount of income earned, up to a point.</a:t>
              </a:r>
            </a:p>
          </p:txBody>
        </p:sp>
      </p:grpSp>
      <p:grpSp>
        <p:nvGrpSpPr>
          <p:cNvPr id="21" name="Group 20" descr="The EITC is popular with economists because of the way it effectively increases the payment received for work.">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EITC is popular with economists because of the way it effectively increases the payment received for work.</a:t>
              </a:r>
            </a:p>
          </p:txBody>
        </p:sp>
      </p:grpSp>
    </p:spTree>
    <p:extLst>
      <p:ext uri="{BB962C8B-B14F-4D97-AF65-F5344CB8AC3E}">
        <p14:creationId xmlns:p14="http://schemas.microsoft.com/office/powerpoint/2010/main" val="317880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Earned Income Tax Credit (EITC)</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line graph comparing costs of EIC, CTC, and TANF over time.">
            <a:extLst>
              <a:ext uri="{FF2B5EF4-FFF2-40B4-BE49-F238E27FC236}">
                <a16:creationId xmlns:a16="http://schemas.microsoft.com/office/drawing/2014/main" id="{A83C1CB5-D4DB-2E1B-AAE9-E9BB04E46FA8}"/>
              </a:ext>
            </a:extLst>
          </p:cNvPr>
          <p:cNvPicPr>
            <a:picLocks noChangeAspect="1"/>
          </p:cNvPicPr>
          <p:nvPr/>
        </p:nvPicPr>
        <p:blipFill>
          <a:blip r:embed="rId3"/>
          <a:stretch>
            <a:fillRect/>
          </a:stretch>
        </p:blipFill>
        <p:spPr>
          <a:xfrm>
            <a:off x="2649791" y="1259848"/>
            <a:ext cx="6754763" cy="4094426"/>
          </a:xfrm>
          <a:prstGeom prst="rect">
            <a:avLst/>
          </a:prstGeom>
        </p:spPr>
      </p:pic>
      <p:grpSp>
        <p:nvGrpSpPr>
          <p:cNvPr id="21" name="Group 20" descr="EITC increased from more than $45 billion in 2000 to over $60 billion by 2020, far exceeding 2020 outlays in the CTC (Child Tax Credits) and TANF of over $46 billion and $16 billion, respectively.">
            <a:extLst>
              <a:ext uri="{FF2B5EF4-FFF2-40B4-BE49-F238E27FC236}">
                <a16:creationId xmlns:a16="http://schemas.microsoft.com/office/drawing/2014/main" id="{B1637BFA-66C6-46AE-B249-3A931CA30BB5}"/>
              </a:ext>
            </a:extLst>
          </p:cNvPr>
          <p:cNvGrpSpPr/>
          <p:nvPr/>
        </p:nvGrpSpPr>
        <p:grpSpPr>
          <a:xfrm>
            <a:off x="2066923" y="5476213"/>
            <a:ext cx="8058154" cy="1117786"/>
            <a:chOff x="542923" y="1736761"/>
            <a:chExt cx="8058154" cy="1372960"/>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13729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EITC increased from more than $45 billion in 2000 to over $60 billion by 2020, far exceeding 2020 outlays in the CTC (Child Tax Credits) and TANF of over $46 billion and $16 billion, respectively.</a:t>
              </a:r>
            </a:p>
          </p:txBody>
        </p:sp>
      </p:grpSp>
    </p:spTree>
    <p:extLst>
      <p:ext uri="{BB962C8B-B14F-4D97-AF65-F5344CB8AC3E}">
        <p14:creationId xmlns:p14="http://schemas.microsoft.com/office/powerpoint/2010/main" val="2667014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1509"/>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Supplemental Nutrition Assistance Program (SNAP)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Often called &quot;food stamps,&quot; Supplemental Nutrition Assistance Program (SNAP) is a federally funded program, started in 1964.">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Often called "food stamps," Supplemental Nutrition Assistance Program (SNAP) is a federally funded program, started in 1964.</a:t>
              </a:r>
            </a:p>
          </p:txBody>
        </p:sp>
      </p:grpSp>
      <p:grpSp>
        <p:nvGrpSpPr>
          <p:cNvPr id="13" name="Group 12" descr="With SNAP, each month eligible people receive a card like a debit card that they can use to buy food.">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SNAP, each month eligible people receive a card like a debit card that they can use to buy food.</a:t>
              </a:r>
            </a:p>
          </p:txBody>
        </p:sp>
      </p:grpSp>
      <p:grpSp>
        <p:nvGrpSpPr>
          <p:cNvPr id="16" name="Group 15" descr="The amount of food aid for which a household is eligible varies by income, number of children, and other factors.">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amount of food aid for which a household is eligible varies by income, number of children, and other factors.</a:t>
              </a:r>
            </a:p>
          </p:txBody>
        </p:sp>
      </p:grpSp>
      <p:grpSp>
        <p:nvGrpSpPr>
          <p:cNvPr id="21" name="Group 20" descr="If 30% of a household’s net income is not enough to purchase a nutritionally adequate diet, those households are eligible for SNAP.">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30% of a household’s net income is not enough to purchase a nutritionally adequate diet, those households are eligible for SNAP.</a:t>
              </a:r>
            </a:p>
          </p:txBody>
        </p:sp>
      </p:grpSp>
    </p:spTree>
    <p:extLst>
      <p:ext uri="{BB962C8B-B14F-4D97-AF65-F5344CB8AC3E}">
        <p14:creationId xmlns:p14="http://schemas.microsoft.com/office/powerpoint/2010/main" val="335654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SNAP and the Poverty Trap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For every $100 earned, the government assumes a family can spend $30 more for food and thus reduces its eligibility for food aid by $30.">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every $100 earned, the government assumes a family can spend $30 more for food and thus reduces its eligibility for food aid by $30.</a:t>
              </a:r>
            </a:p>
          </p:txBody>
        </p:sp>
      </p:grpSp>
      <p:grpSp>
        <p:nvGrpSpPr>
          <p:cNvPr id="13" name="Group 12" descr="While not a complete disincentive to work, combined with how other programs reduce benefits as income increases, it adds to the problem.">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not a complete disincentive to work, combined with how other programs reduce benefits as income increases, it adds to the problem.</a:t>
              </a:r>
            </a:p>
          </p:txBody>
        </p:sp>
      </p:grpSp>
      <p:grpSp>
        <p:nvGrpSpPr>
          <p:cNvPr id="16" name="Group 15" descr="SNAP does try to address the poverty trap with its own set of work requirements and time limits.">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SNAP does try to address the poverty trap with its own set of work requirements and time limits.</a:t>
              </a:r>
            </a:p>
          </p:txBody>
        </p:sp>
      </p:grpSp>
    </p:spTree>
    <p:extLst>
      <p:ext uri="{BB962C8B-B14F-4D97-AF65-F5344CB8AC3E}">
        <p14:creationId xmlns:p14="http://schemas.microsoft.com/office/powerpoint/2010/main" val="2864899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8962"/>
            <a:ext cx="9273061" cy="1097280"/>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Explain how SNAP can be used as a method of transferring income to the working poor when it is for food. Why does the program use a debit card?</a:t>
            </a:r>
          </a:p>
        </p:txBody>
      </p:sp>
    </p:spTree>
    <p:extLst>
      <p:ext uri="{BB962C8B-B14F-4D97-AF65-F5344CB8AC3E}">
        <p14:creationId xmlns:p14="http://schemas.microsoft.com/office/powerpoint/2010/main" val="1977793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90AFD3-327A-43A9-8807-61453E80F205}">
  <ds:schemaRefs>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http://purl.org/dc/terms/"/>
    <ds:schemaRef ds:uri="http://purl.org/dc/dcmitype/"/>
    <ds:schemaRef ds:uri="http://purl.org/dc/elements/1.1/"/>
    <ds:schemaRef ds:uri="http://schemas.microsoft.com/office/infopath/2007/PartnerControls"/>
    <ds:schemaRef ds:uri="fdab59f7-c3a7-48e5-acd8-618ce834776e"/>
    <ds:schemaRef ds:uri="06d9c582-05c2-476b-83d2-72ab8b1380b2"/>
  </ds:schemaRefs>
</ds:datastoreItem>
</file>

<file path=customXml/itemProps2.xml><?xml version="1.0" encoding="utf-8"?>
<ds:datastoreItem xmlns:ds="http://schemas.openxmlformats.org/officeDocument/2006/customXml" ds:itemID="{CF8E91A5-72CF-474E-BF6D-D4317F2284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9A207C-F9E9-427B-AE2E-4B83FADD2F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467</TotalTime>
  <Words>1807</Words>
  <Application>Microsoft Office PowerPoint</Application>
  <PresentationFormat>Widescreen</PresentationFormat>
  <Paragraphs>138</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The Safety Net</vt:lpstr>
      <vt:lpstr>The Safety Net1</vt:lpstr>
      <vt:lpstr>Temporary Assistance for Needy Families1</vt:lpstr>
      <vt:lpstr>Temporary Assistance for Needy Families2</vt:lpstr>
      <vt:lpstr>The Earned Income Tax Credit (EITC)1</vt:lpstr>
      <vt:lpstr>The Earned Income Tax Credit (EITC)2</vt:lpstr>
      <vt:lpstr>Supplemental Nutrition Assistance Program (SNAP)</vt:lpstr>
      <vt:lpstr>SNAP and the Poverty Trap</vt:lpstr>
      <vt:lpstr>On Your Own1</vt:lpstr>
      <vt:lpstr>On Your Own2</vt:lpstr>
      <vt:lpstr>Other Income Security Programs</vt:lpstr>
      <vt:lpstr>Medicaid1</vt:lpstr>
      <vt:lpstr>Medicaid2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37</cp:revision>
  <dcterms:created xsi:type="dcterms:W3CDTF">2017-06-16T13:06:21Z</dcterms:created>
  <dcterms:modified xsi:type="dcterms:W3CDTF">2026-02-02T16:33:34Z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