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 id="427" r:id="rId20"/>
    <p:sldId id="428" r:id="rId21"/>
    <p:sldId id="429" r:id="rId22"/>
    <p:sldId id="430" r:id="rId23"/>
    <p:sldId id="43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7979"/>
    <a:srgbClr val="FCC4C4"/>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80F4FD-FDC5-4BE1-A1A0-DC84D8A180BC}" v="3" dt="2026-02-02T16:23:41.2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5:11.608" v="8" actId="20577"/>
      <pc:docMkLst>
        <pc:docMk/>
      </pc:docMkLst>
      <pc:sldChg chg="add">
        <pc:chgData name="Caitlin Coleman" userId="96f87ca1-0e64-4ae8-8d77-98757b85df0b" providerId="ADAL" clId="{DDA6BCD5-DC0D-434C-93A0-51E2BCD25B34}" dt="2026-01-13T14:24:09.640" v="0"/>
        <pc:sldMkLst>
          <pc:docMk/>
          <pc:sldMk cId="3808088617" sldId="413"/>
        </pc:sldMkLst>
      </pc:sldChg>
      <pc:sldChg chg="modSp add mod">
        <pc:chgData name="Caitlin Coleman" userId="96f87ca1-0e64-4ae8-8d77-98757b85df0b" providerId="ADAL" clId="{DDA6BCD5-DC0D-434C-93A0-51E2BCD25B34}" dt="2026-01-13T14:24:34.964" v="3" actId="6549"/>
        <pc:sldMkLst>
          <pc:docMk/>
          <pc:sldMk cId="1602669894" sldId="414"/>
        </pc:sldMkLst>
        <pc:spChg chg="mod">
          <ac:chgData name="Caitlin Coleman" userId="96f87ca1-0e64-4ae8-8d77-98757b85df0b" providerId="ADAL" clId="{DDA6BCD5-DC0D-434C-93A0-51E2BCD25B34}" dt="2026-01-13T14:24:34.964" v="3" actId="6549"/>
          <ac:spMkLst>
            <pc:docMk/>
            <pc:sldMk cId="1602669894" sldId="414"/>
            <ac:spMk id="26" creationId="{00000000-0000-0000-0000-000000000000}"/>
          </ac:spMkLst>
        </pc:spChg>
      </pc:sldChg>
      <pc:sldChg chg="add">
        <pc:chgData name="Caitlin Coleman" userId="96f87ca1-0e64-4ae8-8d77-98757b85df0b" providerId="ADAL" clId="{DDA6BCD5-DC0D-434C-93A0-51E2BCD25B34}" dt="2026-01-13T14:24:09.640" v="0"/>
        <pc:sldMkLst>
          <pc:docMk/>
          <pc:sldMk cId="1937984975" sldId="415"/>
        </pc:sldMkLst>
      </pc:sldChg>
      <pc:sldChg chg="modSp add mod">
        <pc:chgData name="Caitlin Coleman" userId="96f87ca1-0e64-4ae8-8d77-98757b85df0b" providerId="ADAL" clId="{DDA6BCD5-DC0D-434C-93A0-51E2BCD25B34}" dt="2026-01-13T14:24:42.952" v="5" actId="20577"/>
        <pc:sldMkLst>
          <pc:docMk/>
          <pc:sldMk cId="1447262356" sldId="416"/>
        </pc:sldMkLst>
        <pc:spChg chg="mod">
          <ac:chgData name="Caitlin Coleman" userId="96f87ca1-0e64-4ae8-8d77-98757b85df0b" providerId="ADAL" clId="{DDA6BCD5-DC0D-434C-93A0-51E2BCD25B34}" dt="2026-01-13T14:24:42.952" v="5" actId="20577"/>
          <ac:spMkLst>
            <pc:docMk/>
            <pc:sldMk cId="1447262356" sldId="416"/>
            <ac:spMk id="26" creationId="{00000000-0000-0000-0000-000000000000}"/>
          </ac:spMkLst>
        </pc:spChg>
      </pc:sldChg>
      <pc:sldChg chg="modSp add mod">
        <pc:chgData name="Caitlin Coleman" userId="96f87ca1-0e64-4ae8-8d77-98757b85df0b" providerId="ADAL" clId="{DDA6BCD5-DC0D-434C-93A0-51E2BCD25B34}" dt="2026-01-13T14:24:49.125" v="7" actId="20577"/>
        <pc:sldMkLst>
          <pc:docMk/>
          <pc:sldMk cId="4204774548" sldId="417"/>
        </pc:sldMkLst>
        <pc:spChg chg="mod">
          <ac:chgData name="Caitlin Coleman" userId="96f87ca1-0e64-4ae8-8d77-98757b85df0b" providerId="ADAL" clId="{DDA6BCD5-DC0D-434C-93A0-51E2BCD25B34}" dt="2026-01-13T14:24:49.125" v="7" actId="20577"/>
          <ac:spMkLst>
            <pc:docMk/>
            <pc:sldMk cId="4204774548" sldId="417"/>
            <ac:spMk id="26" creationId="{00000000-0000-0000-0000-000000000000}"/>
          </ac:spMkLst>
        </pc:spChg>
      </pc:sldChg>
      <pc:sldChg chg="add">
        <pc:chgData name="Caitlin Coleman" userId="96f87ca1-0e64-4ae8-8d77-98757b85df0b" providerId="ADAL" clId="{DDA6BCD5-DC0D-434C-93A0-51E2BCD25B34}" dt="2026-01-13T14:24:09.640" v="0"/>
        <pc:sldMkLst>
          <pc:docMk/>
          <pc:sldMk cId="1495537938" sldId="418"/>
        </pc:sldMkLst>
      </pc:sldChg>
      <pc:sldChg chg="add">
        <pc:chgData name="Caitlin Coleman" userId="96f87ca1-0e64-4ae8-8d77-98757b85df0b" providerId="ADAL" clId="{DDA6BCD5-DC0D-434C-93A0-51E2BCD25B34}" dt="2026-01-13T14:24:09.640" v="0"/>
        <pc:sldMkLst>
          <pc:docMk/>
          <pc:sldMk cId="1379034130" sldId="419"/>
        </pc:sldMkLst>
      </pc:sldChg>
      <pc:sldChg chg="add">
        <pc:chgData name="Caitlin Coleman" userId="96f87ca1-0e64-4ae8-8d77-98757b85df0b" providerId="ADAL" clId="{DDA6BCD5-DC0D-434C-93A0-51E2BCD25B34}" dt="2026-01-13T14:24:09.640" v="0"/>
        <pc:sldMkLst>
          <pc:docMk/>
          <pc:sldMk cId="2194944797" sldId="420"/>
        </pc:sldMkLst>
      </pc:sldChg>
      <pc:sldChg chg="add">
        <pc:chgData name="Caitlin Coleman" userId="96f87ca1-0e64-4ae8-8d77-98757b85df0b" providerId="ADAL" clId="{DDA6BCD5-DC0D-434C-93A0-51E2BCD25B34}" dt="2026-01-13T14:24:09.640" v="0"/>
        <pc:sldMkLst>
          <pc:docMk/>
          <pc:sldMk cId="394403228" sldId="421"/>
        </pc:sldMkLst>
      </pc:sldChg>
      <pc:sldChg chg="add">
        <pc:chgData name="Caitlin Coleman" userId="96f87ca1-0e64-4ae8-8d77-98757b85df0b" providerId="ADAL" clId="{DDA6BCD5-DC0D-434C-93A0-51E2BCD25B34}" dt="2026-01-13T14:24:09.640" v="0"/>
        <pc:sldMkLst>
          <pc:docMk/>
          <pc:sldMk cId="4157286579" sldId="422"/>
        </pc:sldMkLst>
      </pc:sldChg>
      <pc:sldChg chg="add">
        <pc:chgData name="Caitlin Coleman" userId="96f87ca1-0e64-4ae8-8d77-98757b85df0b" providerId="ADAL" clId="{DDA6BCD5-DC0D-434C-93A0-51E2BCD25B34}" dt="2026-01-13T14:24:09.640" v="0"/>
        <pc:sldMkLst>
          <pc:docMk/>
          <pc:sldMk cId="3507466454" sldId="423"/>
        </pc:sldMkLst>
      </pc:sldChg>
      <pc:sldChg chg="add">
        <pc:chgData name="Caitlin Coleman" userId="96f87ca1-0e64-4ae8-8d77-98757b85df0b" providerId="ADAL" clId="{DDA6BCD5-DC0D-434C-93A0-51E2BCD25B34}" dt="2026-01-13T14:24:09.640" v="0"/>
        <pc:sldMkLst>
          <pc:docMk/>
          <pc:sldMk cId="4062004414" sldId="424"/>
        </pc:sldMkLst>
      </pc:sldChg>
      <pc:sldChg chg="add">
        <pc:chgData name="Caitlin Coleman" userId="96f87ca1-0e64-4ae8-8d77-98757b85df0b" providerId="ADAL" clId="{DDA6BCD5-DC0D-434C-93A0-51E2BCD25B34}" dt="2026-01-13T14:24:09.640" v="0"/>
        <pc:sldMkLst>
          <pc:docMk/>
          <pc:sldMk cId="3897665673" sldId="425"/>
        </pc:sldMkLst>
      </pc:sldChg>
      <pc:sldChg chg="add">
        <pc:chgData name="Caitlin Coleman" userId="96f87ca1-0e64-4ae8-8d77-98757b85df0b" providerId="ADAL" clId="{DDA6BCD5-DC0D-434C-93A0-51E2BCD25B34}" dt="2026-01-13T14:24:09.640" v="0"/>
        <pc:sldMkLst>
          <pc:docMk/>
          <pc:sldMk cId="1821817384" sldId="426"/>
        </pc:sldMkLst>
      </pc:sldChg>
      <pc:sldChg chg="add">
        <pc:chgData name="Caitlin Coleman" userId="96f87ca1-0e64-4ae8-8d77-98757b85df0b" providerId="ADAL" clId="{DDA6BCD5-DC0D-434C-93A0-51E2BCD25B34}" dt="2026-01-13T14:24:09.640" v="0"/>
        <pc:sldMkLst>
          <pc:docMk/>
          <pc:sldMk cId="953659068" sldId="427"/>
        </pc:sldMkLst>
      </pc:sldChg>
      <pc:sldChg chg="add">
        <pc:chgData name="Caitlin Coleman" userId="96f87ca1-0e64-4ae8-8d77-98757b85df0b" providerId="ADAL" clId="{DDA6BCD5-DC0D-434C-93A0-51E2BCD25B34}" dt="2026-01-13T14:24:09.640" v="0"/>
        <pc:sldMkLst>
          <pc:docMk/>
          <pc:sldMk cId="3999278603" sldId="428"/>
        </pc:sldMkLst>
      </pc:sldChg>
      <pc:sldChg chg="add">
        <pc:chgData name="Caitlin Coleman" userId="96f87ca1-0e64-4ae8-8d77-98757b85df0b" providerId="ADAL" clId="{DDA6BCD5-DC0D-434C-93A0-51E2BCD25B34}" dt="2026-01-13T14:24:09.640" v="0"/>
        <pc:sldMkLst>
          <pc:docMk/>
          <pc:sldMk cId="4268315306" sldId="429"/>
        </pc:sldMkLst>
      </pc:sldChg>
      <pc:sldChg chg="modSp add mod">
        <pc:chgData name="Caitlin Coleman" userId="96f87ca1-0e64-4ae8-8d77-98757b85df0b" providerId="ADAL" clId="{DDA6BCD5-DC0D-434C-93A0-51E2BCD25B34}" dt="2026-01-13T14:25:11.608" v="8" actId="20577"/>
        <pc:sldMkLst>
          <pc:docMk/>
          <pc:sldMk cId="1270628155" sldId="430"/>
        </pc:sldMkLst>
        <pc:spChg chg="mod">
          <ac:chgData name="Caitlin Coleman" userId="96f87ca1-0e64-4ae8-8d77-98757b85df0b" providerId="ADAL" clId="{DDA6BCD5-DC0D-434C-93A0-51E2BCD25B34}" dt="2026-01-13T14:25:11.608" v="8" actId="20577"/>
          <ac:spMkLst>
            <pc:docMk/>
            <pc:sldMk cId="1270628155" sldId="430"/>
            <ac:spMk id="26" creationId="{00000000-0000-0000-0000-000000000000}"/>
          </ac:spMkLst>
        </pc:spChg>
      </pc:sldChg>
      <pc:sldChg chg="add">
        <pc:chgData name="Caitlin Coleman" userId="96f87ca1-0e64-4ae8-8d77-98757b85df0b" providerId="ADAL" clId="{DDA6BCD5-DC0D-434C-93A0-51E2BCD25B34}" dt="2026-01-13T14:24:21.827" v="1"/>
        <pc:sldMkLst>
          <pc:docMk/>
          <pc:sldMk cId="1903911729" sldId="43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address the question of whether union workers are more productive than non-union workers. There are three reasons why this might be the case. The first reason is that the higher wage negotiated by the union may induce workers to work harder. Higher than market clearing wages are often called efficiency wages for this reason.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address the question of why union membership has declined since the 1950’s. Economist give three main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reason for the decline in union membership is the shift away from manufacturing jobs, which are more heavily unionized, to service jobs that are often not represented by unions. Here is graph showing the job trends in the United States since 1950. The y-axis shows the level of employment measured in thousands of employees, so you can see the rapid increase in the number of service sector jobs from about 22 million workers in 1950 to over 100 million workers in 2017. You can also see the slow decline in manufacturing jobs from 19 million in the 1970’s to 17 million in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5011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reason union membership has declined is because globalization and increased competition from foreign products have reduced union bargaining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5496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Starting in the 1960’s US car makers faced increased competition from Europe and Japan. As sales of imports rose, U.S. car sales fell. Membership in the United Auto Workers union fell from 975,000 in 1985 to 400,000 in 2022 as the decline in car sales lead to layoffs by U.S. auto companies.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5652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reason for the decline in union membership is because workplace protection laws now in place reduced the need for unions to negotiate on behalf of workers for these better working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293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is near the bottom of international rankings in percentage of workers whose wages are determined by union bargaining. U.S. laws are, perhaps, less friendly to the formation of unions than such laws in other countries. The close connection between union membership and a friendly legal environment is apparent in the history of U.S. unions. The National Labor-Management Relations Act of 1935 specified that workers had a right to organize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13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take a look at a special case known as bilateral monopoly. A bilateral monopoly occurs when there is market power on both sides of the labor market. So, this is a battle between a monopsony on the labor demand side vs. a union on the labor supply side. Employment, L*, will be lower in a bilateral monopoly than in a competitive labor market, but the equilibrium wage is indeterminate, somewhere in the range between Wu (what the union would choose) and Wm (what the monopsony would choose).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4151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labor union is an organization of workers that negotiates with employers over wages and working conditions. Labor unions seek to change the power balance between employers and workers by requiring employers to deal with workers collectively. A labor union operates like a monopoly in a labor market. Economists sometimes call negotiations between unions and firms collective bargaining.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both pros and cons to labor unions. The pros of labor unions accrue to the workers that are members of labor unions through the enhanced negotiating power the threat of a strike or work stoppage generates for unions. These are higher wages, better working conditions and more job security. The cons from labor unions include the higher cost of labor to firms, higher costs to consumers and also the possibility of less hiring by firms in response to both the higher wages generated by labor unions and also the increased difficulty firms have in firing  workers that are labor union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6495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r>
              <a:rPr lang="en-US" dirty="0"/>
              <a:t>To avoid having issues with higher costs of production (due to higher wages) following the decision to unionize, you could substitute more capital for labor in the production process.</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9324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table showing the four largest labor unions in the United States in 2021. The Strategic Organizing Center is the largest union with 3.7 million members. The National Education Association, which is a union for teachers, is the second largest union with 2.9 million members. The Service Employees International Union is the third largest union with 1.8 million members. They represent service workers ranging from janitors to home health care workers to child care workers. You can look up each of these unions on the web if you are interested to see who they represent and the issues they are fighting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graph showing the trend in union membership over time. Union membership increased rapidly in the 1930’s in response to legislation introduced as part of the New Deal during the Great Depression, but since the 1960’s union membership has steadily declining.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a union is the sole supplier of labor, it can act like a monopoly and ask for whatever wage rate it can obtain for its workers. If employers need workers, they must meet the union's wage demand. The union can threaten that unless firms agree to the wages they demand, the workers will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9081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a union, the equilibrium at E would have involved the wage We and the quantity of labor </a:t>
            </a:r>
            <a:r>
              <a:rPr lang="en-US" sz="1200" kern="1200" dirty="0" err="1">
                <a:solidFill>
                  <a:schemeClr val="tx1"/>
                </a:solidFill>
                <a:effectLst/>
                <a:latin typeface="+mn-lt"/>
                <a:ea typeface="+mn-ea"/>
                <a:cs typeface="+mn-cs"/>
              </a:rPr>
              <a:t>Qe</a:t>
            </a:r>
            <a:r>
              <a:rPr lang="en-US" sz="1200" kern="1200" dirty="0">
                <a:solidFill>
                  <a:schemeClr val="tx1"/>
                </a:solidFill>
                <a:effectLst/>
                <a:latin typeface="+mn-lt"/>
                <a:ea typeface="+mn-ea"/>
                <a:cs typeface="+mn-cs"/>
              </a:rPr>
              <a:t>. However, the union is able to use its bargaining power to raise the wage to Wu. The result is an excess supply of labor for union jobs. That is, a quantity of labor supplied, Qs, is greater than firms' quantity demanded for labor, </a:t>
            </a:r>
            <a:r>
              <a:rPr lang="en-US" sz="1200" kern="1200" dirty="0" err="1">
                <a:solidFill>
                  <a:schemeClr val="tx1"/>
                </a:solidFill>
                <a:effectLst/>
                <a:latin typeface="+mn-lt"/>
                <a:ea typeface="+mn-ea"/>
                <a:cs typeface="+mn-cs"/>
              </a:rPr>
              <a:t>Qd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1760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64066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725687"/>
            <a:ext cx="9265024"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Market Power on the Supply Side of Labor Markets</a:t>
            </a:r>
            <a:endParaRPr kumimoji="0" lang="en-US" sz="48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08088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727587" y="122245"/>
            <a:ext cx="10736826"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Union Workers Might Have Higher Productivity than Non-Union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C64DD8-409D-4B73-B8A4-B46C1B056436}"/>
              </a:ext>
            </a:extLst>
          </p:cNvPr>
          <p:cNvSpPr txBox="1"/>
          <p:nvPr/>
        </p:nvSpPr>
        <p:spPr>
          <a:xfrm>
            <a:off x="1334730" y="1371804"/>
            <a:ext cx="9522540" cy="954107"/>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Higher wages may induce workers to work harder.</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8" name="TextBox 7">
            <a:extLst>
              <a:ext uri="{FF2B5EF4-FFF2-40B4-BE49-F238E27FC236}">
                <a16:creationId xmlns:a16="http://schemas.microsoft.com/office/drawing/2014/main" id="{819D6D83-B2BE-4F01-BDD6-7AA688EE56D7}"/>
              </a:ext>
            </a:extLst>
          </p:cNvPr>
          <p:cNvSpPr txBox="1"/>
          <p:nvPr/>
        </p:nvSpPr>
        <p:spPr>
          <a:xfrm>
            <a:off x="1334730" y="2556106"/>
            <a:ext cx="9522540" cy="1323439"/>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Union workers tend to stay on the job longer.</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This increases experience and reduces hiring and training costs.</a:t>
            </a:r>
          </a:p>
        </p:txBody>
      </p:sp>
      <p:sp>
        <p:nvSpPr>
          <p:cNvPr id="9" name="TextBox 8">
            <a:extLst>
              <a:ext uri="{FF2B5EF4-FFF2-40B4-BE49-F238E27FC236}">
                <a16:creationId xmlns:a16="http://schemas.microsoft.com/office/drawing/2014/main" id="{14E2BDEB-4EDB-45BA-85F8-DC1394651AB7}"/>
              </a:ext>
            </a:extLst>
          </p:cNvPr>
          <p:cNvSpPr txBox="1"/>
          <p:nvPr/>
        </p:nvSpPr>
        <p:spPr>
          <a:xfrm>
            <a:off x="1334730" y="4109740"/>
            <a:ext cx="9558664" cy="2492990"/>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In response to higher wages, firms often choose more capital-intensive production techniques.</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More capital boosts worker productivity.</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However, unions sometimes oppose the adoption of labor-saving technology.</a:t>
            </a:r>
          </a:p>
        </p:txBody>
      </p:sp>
    </p:spTree>
    <p:extLst>
      <p:ext uri="{BB962C8B-B14F-4D97-AF65-F5344CB8AC3E}">
        <p14:creationId xmlns:p14="http://schemas.microsoft.com/office/powerpoint/2010/main" val="4157286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618366"/>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Economists list three main reasons for the decline in union membership since the 1960s.</a:t>
            </a:r>
          </a:p>
        </p:txBody>
      </p:sp>
      <p:pic>
        <p:nvPicPr>
          <p:cNvPr id="5" name="Graphic 4">
            <a:extLst>
              <a:ext uri="{FF2B5EF4-FFF2-40B4-BE49-F238E27FC236}">
                <a16:creationId xmlns:a16="http://schemas.microsoft.com/office/drawing/2014/main" id="{AE95DEC0-1DB6-456B-8E11-895D65042A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26858" y="2981808"/>
            <a:ext cx="2738284" cy="2738284"/>
          </a:xfrm>
          <a:prstGeom prst="rect">
            <a:avLst/>
          </a:prstGeom>
        </p:spPr>
      </p:pic>
    </p:spTree>
    <p:extLst>
      <p:ext uri="{BB962C8B-B14F-4D97-AF65-F5344CB8AC3E}">
        <p14:creationId xmlns:p14="http://schemas.microsoft.com/office/powerpoint/2010/main" val="350746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3958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460513" y="1250766"/>
            <a:ext cx="9270972" cy="55399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1: </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The shift from manufacturing to service industries.</a:t>
            </a:r>
          </a:p>
        </p:txBody>
      </p:sp>
      <p:pic>
        <p:nvPicPr>
          <p:cNvPr id="3074" name="Picture 2" descr="A graph of job growth in manufacturing and service sectors from 1950 to 2015.">
            <a:extLst>
              <a:ext uri="{FF2B5EF4-FFF2-40B4-BE49-F238E27FC236}">
                <a16:creationId xmlns:a16="http://schemas.microsoft.com/office/drawing/2014/main" id="{FE99C5EF-4807-48F1-99E9-C37F927786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3974" y="2015944"/>
            <a:ext cx="5020967" cy="463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004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273701" y="1383374"/>
            <a:ext cx="964459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2: G</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lobalization and increased competition from foreign products have reduced union bargaining power.</a:t>
            </a:r>
          </a:p>
        </p:txBody>
      </p:sp>
      <p:pic>
        <p:nvPicPr>
          <p:cNvPr id="12" name="Graphic 11">
            <a:extLst>
              <a:ext uri="{FF2B5EF4-FFF2-40B4-BE49-F238E27FC236}">
                <a16:creationId xmlns:a16="http://schemas.microsoft.com/office/drawing/2014/main" id="{F93BD6AD-5D0F-4C4D-A9DC-FE50DD10DCF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1394" y="2462981"/>
            <a:ext cx="3748548" cy="3748548"/>
          </a:xfrm>
          <a:prstGeom prst="rect">
            <a:avLst/>
          </a:prstGeom>
        </p:spPr>
      </p:pic>
      <p:pic>
        <p:nvPicPr>
          <p:cNvPr id="8" name="Graphic 7">
            <a:extLst>
              <a:ext uri="{FF2B5EF4-FFF2-40B4-BE49-F238E27FC236}">
                <a16:creationId xmlns:a16="http://schemas.microsoft.com/office/drawing/2014/main" id="{7018D91C-743C-4D36-9D6E-8B2A93FD3E7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1822" y="2696418"/>
            <a:ext cx="1307691" cy="1307691"/>
          </a:xfrm>
          <a:prstGeom prst="rect">
            <a:avLst/>
          </a:prstGeom>
        </p:spPr>
      </p:pic>
    </p:spTree>
    <p:extLst>
      <p:ext uri="{BB962C8B-B14F-4D97-AF65-F5344CB8AC3E}">
        <p14:creationId xmlns:p14="http://schemas.microsoft.com/office/powerpoint/2010/main" val="3897665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Auto Industry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Starting in the 1960s, U.S. car makers faced increased competition from Europe and Japan.">
            <a:extLst>
              <a:ext uri="{FF2B5EF4-FFF2-40B4-BE49-F238E27FC236}">
                <a16:creationId xmlns:a16="http://schemas.microsoft.com/office/drawing/2014/main" id="{B2563232-6B2C-4A54-B947-419FEA145D7C}"/>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5B5A05D-BECC-4306-A99E-93CC320ED4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833CF7BB-5D96-48A9-AAAF-A3A9529F421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Starting in the 1960s, U.S. car makers faced increased competition from Europe and Japan.</a:t>
              </a:r>
            </a:p>
          </p:txBody>
        </p:sp>
      </p:grpSp>
      <p:grpSp>
        <p:nvGrpSpPr>
          <p:cNvPr id="12" name="Group 11" descr="As sales of imports rose, U.S. car sales fell.">
            <a:extLst>
              <a:ext uri="{FF2B5EF4-FFF2-40B4-BE49-F238E27FC236}">
                <a16:creationId xmlns:a16="http://schemas.microsoft.com/office/drawing/2014/main" id="{6634BFDF-F805-4BBA-B538-65B58A560E07}"/>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34F996A-2071-416B-8AD9-C1744236E5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566ABC9-4ECB-47A7-BD18-092C9FA25BA9}"/>
                </a:ext>
              </a:extLst>
            </p:cNvPr>
            <p:cNvSpPr txBox="1"/>
            <p:nvPr/>
          </p:nvSpPr>
          <p:spPr>
            <a:xfrm>
              <a:off x="599388" y="192036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sales of imports rose, U.S. car sales fell.</a:t>
              </a:r>
            </a:p>
          </p:txBody>
        </p:sp>
      </p:grpSp>
      <p:grpSp>
        <p:nvGrpSpPr>
          <p:cNvPr id="15" name="Group 14" descr="Membership in the United Auto Workers union fell from 975,000 in 1985 to 400,000 by 2022.">
            <a:extLst>
              <a:ext uri="{FF2B5EF4-FFF2-40B4-BE49-F238E27FC236}">
                <a16:creationId xmlns:a16="http://schemas.microsoft.com/office/drawing/2014/main" id="{C2D33E63-D0B9-4BD7-9C23-F5EB6CABE960}"/>
              </a:ext>
            </a:extLst>
          </p:cNvPr>
          <p:cNvGrpSpPr/>
          <p:nvPr/>
        </p:nvGrpSpPr>
        <p:grpSpPr>
          <a:xfrm>
            <a:off x="2135749" y="34132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F14F12C-4FFB-42A0-98A2-6D072DA5C4A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48C099B2-2595-4D51-AFE4-B3FF4FF2DC85}"/>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Membership in the United Auto Workers union fell from 975,000 in 1985 to 400,000 by 2022.</a:t>
              </a:r>
            </a:p>
          </p:txBody>
        </p:sp>
      </p:grpSp>
      <p:pic>
        <p:nvPicPr>
          <p:cNvPr id="3" name="Graphic 2">
            <a:extLst>
              <a:ext uri="{FF2B5EF4-FFF2-40B4-BE49-F238E27FC236}">
                <a16:creationId xmlns:a16="http://schemas.microsoft.com/office/drawing/2014/main" id="{BD4830F8-32E3-4E60-B98B-D8AD986B57E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3952" y="4054626"/>
            <a:ext cx="2984091" cy="2984091"/>
          </a:xfrm>
          <a:prstGeom prst="rect">
            <a:avLst/>
          </a:prstGeom>
        </p:spPr>
      </p:pic>
    </p:spTree>
    <p:extLst>
      <p:ext uri="{BB962C8B-B14F-4D97-AF65-F5344CB8AC3E}">
        <p14:creationId xmlns:p14="http://schemas.microsoft.com/office/powerpoint/2010/main" val="1821817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493598"/>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white"/>
                </a:solidFill>
                <a:effectLst/>
                <a:uLnTx/>
                <a:uFillTx/>
                <a:latin typeface="Calibri" panose="020F0502020204030204"/>
                <a:ea typeface="+mn-ea"/>
                <a:cs typeface="+mn-cs"/>
              </a:rPr>
              <a:t>Reason 3: </a:t>
            </a:r>
            <a:r>
              <a:rPr kumimoji="0" lang="en-US" sz="2600" b="0" i="0" u="none" strike="noStrike" kern="1200" cap="none" spc="0" normalizeH="0" baseline="0" noProof="0" dirty="0">
                <a:ln>
                  <a:noFill/>
                </a:ln>
                <a:solidFill>
                  <a:prstClr val="white"/>
                </a:solidFill>
                <a:effectLst/>
                <a:uLnTx/>
                <a:uFillTx/>
                <a:latin typeface="Calibri" panose="020F0502020204030204"/>
                <a:ea typeface="+mn-ea"/>
                <a:cs typeface="+mn-cs"/>
              </a:rPr>
              <a:t>Workplace protection laws now in place have reduced the need for unions to negotiate on behalf of workers for these better working conditions.</a:t>
            </a:r>
          </a:p>
        </p:txBody>
      </p:sp>
      <p:pic>
        <p:nvPicPr>
          <p:cNvPr id="7" name="Graphic 6">
            <a:extLst>
              <a:ext uri="{FF2B5EF4-FFF2-40B4-BE49-F238E27FC236}">
                <a16:creationId xmlns:a16="http://schemas.microsoft.com/office/drawing/2014/main" id="{2B7F45FE-1335-43F5-968F-D0776B4FB92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03839" y="3162332"/>
            <a:ext cx="2384322" cy="2384322"/>
          </a:xfrm>
          <a:prstGeom prst="rect">
            <a:avLst/>
          </a:prstGeom>
        </p:spPr>
      </p:pic>
    </p:spTree>
    <p:extLst>
      <p:ext uri="{BB962C8B-B14F-4D97-AF65-F5344CB8AC3E}">
        <p14:creationId xmlns:p14="http://schemas.microsoft.com/office/powerpoint/2010/main" val="953659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International Union Membership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U.S. is near the bottom of international rankings in percentage of workers whose wages are determined by union bargaining.">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is near the bottom of international rankings in percentage of workers whose wages are determined by union bargaining.</a:t>
              </a:r>
            </a:p>
          </p:txBody>
        </p:sp>
      </p:grpSp>
      <p:grpSp>
        <p:nvGrpSpPr>
          <p:cNvPr id="14" name="Group 13" descr="U.S. laws are, perhaps, less friendly to the formation of unions than such laws in other countries.">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655853"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U.S. laws are, perhaps, less friendly to the formation of unions than such laws in other countries.</a:t>
              </a:r>
            </a:p>
          </p:txBody>
        </p:sp>
      </p:grpSp>
      <p:grpSp>
        <p:nvGrpSpPr>
          <p:cNvPr id="17" name="Group 16" descr="The close connection between union membership and a friendly legal environment is apparent in the history of U.S. unions.">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close connection between union membership and a friendly legal environment is apparent in the history of U.S. unions.</a:t>
              </a:r>
            </a:p>
          </p:txBody>
        </p:sp>
      </p:grpSp>
      <p:grpSp>
        <p:nvGrpSpPr>
          <p:cNvPr id="20" name="Group 19" descr="The National Labor-Management Relations Act of 1935 specified that workers had a right to organize unions.">
            <a:extLst>
              <a:ext uri="{FF2B5EF4-FFF2-40B4-BE49-F238E27FC236}">
                <a16:creationId xmlns:a16="http://schemas.microsoft.com/office/drawing/2014/main" id="{FE8BE635-BA6B-4BB8-97A1-0A2C592F4603}"/>
              </a:ext>
            </a:extLst>
          </p:cNvPr>
          <p:cNvGrpSpPr/>
          <p:nvPr/>
        </p:nvGrpSpPr>
        <p:grpSpPr>
          <a:xfrm>
            <a:off x="2135749" y="431638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AECC506-E044-425C-8FF5-D4E691AA1B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B733F13-8137-4B48-B02C-09172A6869AB}"/>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Labor-Management Relations Act of 1935 specified that workers had a right to organize unions.</a:t>
              </a:r>
            </a:p>
          </p:txBody>
        </p:sp>
      </p:grpSp>
    </p:spTree>
    <p:extLst>
      <p:ext uri="{BB962C8B-B14F-4D97-AF65-F5344CB8AC3E}">
        <p14:creationId xmlns:p14="http://schemas.microsoft.com/office/powerpoint/2010/main" val="3999278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Bilateral Monopoly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 bilateral monopoly occurs when there is market power on both sides of the labor market.">
            <a:extLst>
              <a:ext uri="{FF2B5EF4-FFF2-40B4-BE49-F238E27FC236}">
                <a16:creationId xmlns:a16="http://schemas.microsoft.com/office/drawing/2014/main" id="{D9D84E5F-C981-4DCD-BC89-E0257528D7DF}"/>
              </a:ext>
            </a:extLst>
          </p:cNvPr>
          <p:cNvGrpSpPr/>
          <p:nvPr/>
        </p:nvGrpSpPr>
        <p:grpSpPr>
          <a:xfrm>
            <a:off x="2135749" y="1620241"/>
            <a:ext cx="8058154" cy="822960"/>
            <a:chOff x="542923" y="1736761"/>
            <a:chExt cx="8058154" cy="1065186"/>
          </a:xfrm>
          <a:solidFill>
            <a:srgbClr val="627981"/>
          </a:solidFill>
        </p:grpSpPr>
        <p:sp>
          <p:nvSpPr>
            <p:cNvPr id="8" name="Rectangle 7">
              <a:extLst>
                <a:ext uri="{FF2B5EF4-FFF2-40B4-BE49-F238E27FC236}">
                  <a16:creationId xmlns:a16="http://schemas.microsoft.com/office/drawing/2014/main" id="{C3A79531-74D4-4EE7-8926-4E669558F26B}"/>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AF8FED14-FFD7-4B75-BC0D-FAC7F3011383}"/>
                </a:ext>
              </a:extLst>
            </p:cNvPr>
            <p:cNvSpPr txBox="1"/>
            <p:nvPr/>
          </p:nvSpPr>
          <p:spPr>
            <a:xfrm>
              <a:off x="655854" y="1815973"/>
              <a:ext cx="7807571" cy="91624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bilateral monopoly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occurs when there is market power on both sides of the labor market.</a:t>
              </a:r>
            </a:p>
          </p:txBody>
        </p:sp>
      </p:grpSp>
      <p:pic>
        <p:nvPicPr>
          <p:cNvPr id="10" name="Picture 9" descr="The graph compares monopsony to perfect competition for labor market outcomes. The graph shows that employment, L*, will be lower in a bilateral monopoly than in a competitive labor market, but the equilibrium wage is indeterminate, somewhere in the range between W u (what the union would choose) and W m (what the monopsony would choose). Bargaining between the two parties would determine the final wage.">
            <a:extLst>
              <a:ext uri="{FF2B5EF4-FFF2-40B4-BE49-F238E27FC236}">
                <a16:creationId xmlns:a16="http://schemas.microsoft.com/office/drawing/2014/main" id="{5CE1551C-0200-D916-FA47-3AA822D6D417}"/>
              </a:ext>
            </a:extLst>
          </p:cNvPr>
          <p:cNvPicPr>
            <a:picLocks noChangeAspect="1"/>
          </p:cNvPicPr>
          <p:nvPr/>
        </p:nvPicPr>
        <p:blipFill>
          <a:blip r:embed="rId3"/>
          <a:stretch>
            <a:fillRect/>
          </a:stretch>
        </p:blipFill>
        <p:spPr>
          <a:xfrm>
            <a:off x="1998896" y="2504400"/>
            <a:ext cx="8195007" cy="4081682"/>
          </a:xfrm>
          <a:prstGeom prst="rect">
            <a:avLst/>
          </a:prstGeom>
        </p:spPr>
      </p:pic>
    </p:spTree>
    <p:extLst>
      <p:ext uri="{BB962C8B-B14F-4D97-AF65-F5344CB8AC3E}">
        <p14:creationId xmlns:p14="http://schemas.microsoft.com/office/powerpoint/2010/main" val="4268315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99"/>
            <a:ext cx="9273061" cy="510909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labor union is an organization of workers that negotiates as a group with employers over compensation and work conditions.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Union workers in the United States are paid more on average than other workers with comparable education and experience.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American union membership has been falling for decades: some possible reasons include the shift of jobs to service industries, greater competition from globalization, the passage of worker-friendly legislation, and U.S. laws that are less favorable to organizing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bilateral monopoly is a labor market with a union on the supply side and a monopsony on the demand side.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Since both sides have monopoly power, the equilibrium level of employment will be lower than that for a competitive labor market, but the equilibrium wage could be higher or lower depending on which side negotiates better.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628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90391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 labor union is an organization of workers that negotiates with employers over wages and working conditions.">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labor union is an organization of workers that negotiates with employers over wages and working conditions.</a:t>
              </a:r>
            </a:p>
          </p:txBody>
        </p:sp>
      </p:grpSp>
      <p:grpSp>
        <p:nvGrpSpPr>
          <p:cNvPr id="14" name="Group 13" descr="Labor unions seek to change the power balance between employers and workers by requiring employers to deal with workers collectively.">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unions seek to change the power balance between employers and workers by requiring employers to deal with workers collectively.</a:t>
              </a:r>
            </a:p>
          </p:txBody>
        </p:sp>
      </p:grpSp>
      <p:grpSp>
        <p:nvGrpSpPr>
          <p:cNvPr id="20" name="Group 19" descr="A labor union operates like a monopoly in a labor market.">
            <a:extLst>
              <a:ext uri="{FF2B5EF4-FFF2-40B4-BE49-F238E27FC236}">
                <a16:creationId xmlns:a16="http://schemas.microsoft.com/office/drawing/2014/main" id="{BFC0A55D-551A-4804-A5F4-362A12E5D363}"/>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638BE33-3803-47BF-80D3-B0A6AD3821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377EEEAA-9C0E-472E-9D22-2A993F19D921}"/>
                </a:ext>
              </a:extLst>
            </p:cNvPr>
            <p:cNvSpPr txBox="1"/>
            <p:nvPr/>
          </p:nvSpPr>
          <p:spPr>
            <a:xfrm>
              <a:off x="599388" y="1924407"/>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labor union operates like a monopoly in a labor market.</a:t>
              </a:r>
            </a:p>
          </p:txBody>
        </p:sp>
      </p:grpSp>
      <p:grpSp>
        <p:nvGrpSpPr>
          <p:cNvPr id="23" name="Group 22" descr="Economists sometimes call negotiations between unions and firms collective bargaining.">
            <a:extLst>
              <a:ext uri="{FF2B5EF4-FFF2-40B4-BE49-F238E27FC236}">
                <a16:creationId xmlns:a16="http://schemas.microsoft.com/office/drawing/2014/main" id="{D63CBAFE-DA03-430A-8F7D-1FECA58A1ACC}"/>
              </a:ext>
            </a:extLst>
          </p:cNvPr>
          <p:cNvGrpSpPr/>
          <p:nvPr/>
        </p:nvGrpSpPr>
        <p:grpSpPr>
          <a:xfrm>
            <a:off x="2123388"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5A76DF0F-1043-468B-996F-B0C8A5899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5805872-3C1C-4E81-8F16-CED9D2246F63}"/>
                </a:ext>
              </a:extLst>
            </p:cNvPr>
            <p:cNvSpPr txBox="1"/>
            <p:nvPr/>
          </p:nvSpPr>
          <p:spPr>
            <a:xfrm>
              <a:off x="611748" y="175860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sometimes call negotiations between unions and firms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collective bargaining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60266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Pros and Cons of Labor Unions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Pros (for workers)&#10;Higher wages&#10;Better working conditions&#10;More job security">
            <a:extLst>
              <a:ext uri="{FF2B5EF4-FFF2-40B4-BE49-F238E27FC236}">
                <a16:creationId xmlns:a16="http://schemas.microsoft.com/office/drawing/2014/main" id="{3ECF6728-EFEC-4DB7-B7E3-3C61E25380C2}"/>
              </a:ext>
            </a:extLst>
          </p:cNvPr>
          <p:cNvGrpSpPr/>
          <p:nvPr/>
        </p:nvGrpSpPr>
        <p:grpSpPr>
          <a:xfrm>
            <a:off x="1337187" y="1587538"/>
            <a:ext cx="4275339" cy="1815884"/>
            <a:chOff x="1807209" y="1744588"/>
            <a:chExt cx="9847204" cy="1672129"/>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1807214" y="1744588"/>
              <a:ext cx="9847199" cy="16721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1807209" y="1776516"/>
              <a:ext cx="9847204" cy="150208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Pros (for workers)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wages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Better working conditions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More job security</a:t>
              </a:r>
            </a:p>
          </p:txBody>
        </p:sp>
      </p:grpSp>
      <p:grpSp>
        <p:nvGrpSpPr>
          <p:cNvPr id="17" name="Group 16" descr="Cons&#10;Higher cost of labor to firms&#10;Higher costs to consumers&#10;Perhaps less hiring">
            <a:extLst>
              <a:ext uri="{FF2B5EF4-FFF2-40B4-BE49-F238E27FC236}">
                <a16:creationId xmlns:a16="http://schemas.microsoft.com/office/drawing/2014/main" id="{79A6E5E0-A9A0-4FAB-A56C-DCABCA7E3396}"/>
              </a:ext>
            </a:extLst>
          </p:cNvPr>
          <p:cNvGrpSpPr/>
          <p:nvPr/>
        </p:nvGrpSpPr>
        <p:grpSpPr>
          <a:xfrm>
            <a:off x="6579475" y="1582880"/>
            <a:ext cx="4275336" cy="1815883"/>
            <a:chOff x="542923" y="1723689"/>
            <a:chExt cx="8058154" cy="1591344"/>
          </a:xfrm>
          <a:solidFill>
            <a:srgbClr val="627981"/>
          </a:solidFill>
        </p:grpSpPr>
        <p:sp>
          <p:nvSpPr>
            <p:cNvPr id="18" name="Rectangle 17">
              <a:extLst>
                <a:ext uri="{FF2B5EF4-FFF2-40B4-BE49-F238E27FC236}">
                  <a16:creationId xmlns:a16="http://schemas.microsoft.com/office/drawing/2014/main" id="{FBA7365A-3292-4877-8531-57937DA42469}"/>
                </a:ext>
              </a:extLst>
            </p:cNvPr>
            <p:cNvSpPr/>
            <p:nvPr/>
          </p:nvSpPr>
          <p:spPr>
            <a:xfrm>
              <a:off x="542923" y="1736761"/>
              <a:ext cx="8058154" cy="1578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8E66DB7D-F832-4E10-8FD4-88B7AB645E6D}"/>
                </a:ext>
              </a:extLst>
            </p:cNvPr>
            <p:cNvSpPr txBox="1"/>
            <p:nvPr/>
          </p:nvSpPr>
          <p:spPr>
            <a:xfrm>
              <a:off x="542923" y="1723689"/>
              <a:ext cx="8058152" cy="1582772"/>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cost of labor to firms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costs to consumers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Perhaps less hiring</a:t>
              </a:r>
            </a:p>
          </p:txBody>
        </p:sp>
      </p:grpSp>
      <p:sp>
        <p:nvSpPr>
          <p:cNvPr id="10" name="Minus Sign 9">
            <a:extLst>
              <a:ext uri="{FF2B5EF4-FFF2-40B4-BE49-F238E27FC236}">
                <a16:creationId xmlns:a16="http://schemas.microsoft.com/office/drawing/2014/main" id="{4A623F53-75E3-43F4-A672-63C80987029A}"/>
              </a:ext>
              <a:ext uri="{C183D7F6-B498-43B3-948B-1728B52AA6E4}">
                <adec:decorative xmlns:adec="http://schemas.microsoft.com/office/drawing/2017/decorative" val="1"/>
              </a:ext>
            </a:extLst>
          </p:cNvPr>
          <p:cNvSpPr>
            <a:spLocks noChangeAspect="1"/>
          </p:cNvSpPr>
          <p:nvPr/>
        </p:nvSpPr>
        <p:spPr>
          <a:xfrm>
            <a:off x="7643024" y="3989035"/>
            <a:ext cx="2148236" cy="2148236"/>
          </a:xfrm>
          <a:prstGeom prst="mathMin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Plus Sign 10">
            <a:extLst>
              <a:ext uri="{FF2B5EF4-FFF2-40B4-BE49-F238E27FC236}">
                <a16:creationId xmlns:a16="http://schemas.microsoft.com/office/drawing/2014/main" id="{A0F1CA8C-145C-4160-BA00-16CD51C262B1}"/>
              </a:ext>
              <a:ext uri="{C183D7F6-B498-43B3-948B-1728B52AA6E4}">
                <adec:decorative xmlns:adec="http://schemas.microsoft.com/office/drawing/2017/decorative" val="1"/>
              </a:ext>
            </a:extLst>
          </p:cNvPr>
          <p:cNvSpPr>
            <a:spLocks noChangeAspect="1"/>
          </p:cNvSpPr>
          <p:nvPr/>
        </p:nvSpPr>
        <p:spPr>
          <a:xfrm>
            <a:off x="2400737" y="3989034"/>
            <a:ext cx="2148237" cy="2148237"/>
          </a:xfrm>
          <a:prstGeom prst="mathPl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984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76300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own a firm that is currently more labor intensive than capital intensive, but labor and capital can be substituted for each other in your industry. If your industry becomes unionized, what can you do to avoid some of the negative impacts of a union?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726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25603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own a firm that is currently more labor intensive than capital intensive, but labor and capital can be substituted for each other in your industry. If your industry becomes unionized, what can you do to avoid some of the negative impacts of a union?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To avoid having issues with higher costs of production (due to higher wages) following the decision to unionize, you could substitute more capital for labor in the production process.</a:t>
            </a:r>
          </a:p>
        </p:txBody>
      </p:sp>
    </p:spTree>
    <p:extLst>
      <p:ext uri="{BB962C8B-B14F-4D97-AF65-F5344CB8AC3E}">
        <p14:creationId xmlns:p14="http://schemas.microsoft.com/office/powerpoint/2010/main" val="4204774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Largest Labor Unions in 2021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with the unions and their memberships. It reads as follows: Strategic Organizing Center (SOC): 3.7 million; National Education Association (NEA): 2.9 million; Service Employees International Union (SEIU): 1.8 million; American Federation of Teachers (AFT): 1.7 million">
            <a:extLst>
              <a:ext uri="{FF2B5EF4-FFF2-40B4-BE49-F238E27FC236}">
                <a16:creationId xmlns:a16="http://schemas.microsoft.com/office/drawing/2014/main" id="{E8B56748-ACB5-F2E6-2062-2A7660BC2A0B}"/>
              </a:ext>
            </a:extLst>
          </p:cNvPr>
          <p:cNvPicPr>
            <a:picLocks noChangeAspect="1"/>
          </p:cNvPicPr>
          <p:nvPr/>
        </p:nvPicPr>
        <p:blipFill>
          <a:blip r:embed="rId3"/>
          <a:stretch>
            <a:fillRect/>
          </a:stretch>
        </p:blipFill>
        <p:spPr>
          <a:xfrm>
            <a:off x="2032000" y="2316480"/>
            <a:ext cx="8128000" cy="2237484"/>
          </a:xfrm>
          <a:prstGeom prst="rect">
            <a:avLst/>
          </a:prstGeom>
        </p:spPr>
      </p:pic>
    </p:spTree>
    <p:extLst>
      <p:ext uri="{BB962C8B-B14F-4D97-AF65-F5344CB8AC3E}">
        <p14:creationId xmlns:p14="http://schemas.microsoft.com/office/powerpoint/2010/main" val="149553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Union Membership Over Time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share of wage and salary workers who belong to unions rose sharply in the 1930s and 1940s but has tailed off since then to around 10.3% today.">
            <a:extLst>
              <a:ext uri="{FF2B5EF4-FFF2-40B4-BE49-F238E27FC236}">
                <a16:creationId xmlns:a16="http://schemas.microsoft.com/office/drawing/2014/main" id="{420C09C4-DEBD-4312-82FE-952CF8B302A7}"/>
              </a:ext>
            </a:extLst>
          </p:cNvPr>
          <p:cNvGrpSpPr/>
          <p:nvPr/>
        </p:nvGrpSpPr>
        <p:grpSpPr>
          <a:xfrm>
            <a:off x="2135749" y="1421343"/>
            <a:ext cx="8058154" cy="1065186"/>
            <a:chOff x="542923" y="1736761"/>
            <a:chExt cx="8058154" cy="1065186"/>
          </a:xfrm>
          <a:solidFill>
            <a:srgbClr val="627981"/>
          </a:solidFill>
        </p:grpSpPr>
        <p:sp>
          <p:nvSpPr>
            <p:cNvPr id="8" name="Rectangle 7">
              <a:extLst>
                <a:ext uri="{FF2B5EF4-FFF2-40B4-BE49-F238E27FC236}">
                  <a16:creationId xmlns:a16="http://schemas.microsoft.com/office/drawing/2014/main" id="{FB50F41D-F976-45C4-910B-362D7E383C43}"/>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234BFC6-34BA-497F-8503-033FBD6C3FB2}"/>
                </a:ext>
              </a:extLst>
            </p:cNvPr>
            <p:cNvSpPr txBox="1"/>
            <p:nvPr/>
          </p:nvSpPr>
          <p:spPr>
            <a:xfrm>
              <a:off x="655854" y="1754753"/>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share of wage and salary workers who belong to unions rose sharply in the 1930s and 1940s but has tailed off since then to around 10.3% today.</a:t>
              </a:r>
            </a:p>
          </p:txBody>
        </p:sp>
      </p:grpSp>
      <p:pic>
        <p:nvPicPr>
          <p:cNvPr id="4" name="Picture 3" descr="A graph of the percentage of workers belonging to unions from 1930 to 2021">
            <a:extLst>
              <a:ext uri="{FF2B5EF4-FFF2-40B4-BE49-F238E27FC236}">
                <a16:creationId xmlns:a16="http://schemas.microsoft.com/office/drawing/2014/main" id="{ED6497AF-A1C6-90CA-E638-3168DE0FD42F}"/>
              </a:ext>
            </a:extLst>
          </p:cNvPr>
          <p:cNvPicPr>
            <a:picLocks noChangeAspect="1"/>
          </p:cNvPicPr>
          <p:nvPr/>
        </p:nvPicPr>
        <p:blipFill>
          <a:blip r:embed="rId3"/>
          <a:stretch>
            <a:fillRect/>
          </a:stretch>
        </p:blipFill>
        <p:spPr>
          <a:xfrm>
            <a:off x="2762409" y="2636427"/>
            <a:ext cx="6667182" cy="3991771"/>
          </a:xfrm>
          <a:prstGeom prst="rect">
            <a:avLst/>
          </a:prstGeom>
        </p:spPr>
      </p:pic>
    </p:spTree>
    <p:extLst>
      <p:ext uri="{BB962C8B-B14F-4D97-AF65-F5344CB8AC3E}">
        <p14:creationId xmlns:p14="http://schemas.microsoft.com/office/powerpoint/2010/main" val="1379034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Higher Wages for Union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Because a union is the sole supplier of labor, it can act like a monopoly and ask for whatever wage rate it can obtain for its workers.">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a union is the sole supplier of labor, it can act like a monopoly and ask for whatever wage rate it can obtain for its workers.</a:t>
              </a:r>
            </a:p>
          </p:txBody>
        </p:sp>
      </p:grpSp>
      <p:grpSp>
        <p:nvGrpSpPr>
          <p:cNvPr id="14" name="Group 13" descr="If employers need workers, they must meet the union's wage demand.">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92036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employers need workers, they must meet the union's wage demand.</a:t>
              </a:r>
            </a:p>
          </p:txBody>
        </p:sp>
      </p:grpSp>
      <p:grpSp>
        <p:nvGrpSpPr>
          <p:cNvPr id="17" name="Group 16" descr="The union can threaten that workers will strike unless firms agree to the wages they demand.">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union can threaten that workers will strike unless firms agree to the wages they demand.</a:t>
              </a:r>
            </a:p>
          </p:txBody>
        </p:sp>
      </p:grpSp>
    </p:spTree>
    <p:extLst>
      <p:ext uri="{BB962C8B-B14F-4D97-AF65-F5344CB8AC3E}">
        <p14:creationId xmlns:p14="http://schemas.microsoft.com/office/powerpoint/2010/main" val="219494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Negotiating Higher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ithout a union, the equilibrium at E would have involved the wage W e and the quantity of labor Q e.">
            <a:extLst>
              <a:ext uri="{FF2B5EF4-FFF2-40B4-BE49-F238E27FC236}">
                <a16:creationId xmlns:a16="http://schemas.microsoft.com/office/drawing/2014/main" id="{A2B60BA7-AC00-4896-B9EE-0F49CAB5F980}"/>
              </a:ext>
            </a:extLst>
          </p:cNvPr>
          <p:cNvGrpSpPr/>
          <p:nvPr/>
        </p:nvGrpSpPr>
        <p:grpSpPr>
          <a:xfrm>
            <a:off x="1535297" y="1731578"/>
            <a:ext cx="3681525" cy="1422504"/>
            <a:chOff x="542923" y="1736761"/>
            <a:chExt cx="8058154" cy="806935"/>
          </a:xfrm>
          <a:solidFill>
            <a:srgbClr val="627981"/>
          </a:solidFill>
        </p:grpSpPr>
        <p:sp>
          <p:nvSpPr>
            <p:cNvPr id="9" name="Rectangle 8">
              <a:extLst>
                <a:ext uri="{FF2B5EF4-FFF2-40B4-BE49-F238E27FC236}">
                  <a16:creationId xmlns:a16="http://schemas.microsoft.com/office/drawing/2014/main" id="{3B2D692D-6AA2-4D38-AC5C-167BDEE7A5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A1ACB2D-3527-425F-A2A0-712793C44405}"/>
                </a:ext>
              </a:extLst>
            </p:cNvPr>
            <p:cNvSpPr txBox="1"/>
            <p:nvPr/>
          </p:nvSpPr>
          <p:spPr>
            <a:xfrm>
              <a:off x="655855" y="1768397"/>
              <a:ext cx="7807570" cy="7507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Without a union, the equilibrium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would have involved the wage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the quantity of labor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1" name="Group 10" descr="The union is able to use its bargaining power to raise the wage to W u.">
            <a:extLst>
              <a:ext uri="{FF2B5EF4-FFF2-40B4-BE49-F238E27FC236}">
                <a16:creationId xmlns:a16="http://schemas.microsoft.com/office/drawing/2014/main" id="{363613F1-5FFC-484B-85A6-8EDE08FBF597}"/>
              </a:ext>
            </a:extLst>
          </p:cNvPr>
          <p:cNvGrpSpPr/>
          <p:nvPr/>
        </p:nvGrpSpPr>
        <p:grpSpPr>
          <a:xfrm>
            <a:off x="1529649" y="3262998"/>
            <a:ext cx="3681525" cy="1170419"/>
            <a:chOff x="542923" y="1736761"/>
            <a:chExt cx="8058154" cy="806935"/>
          </a:xfrm>
          <a:solidFill>
            <a:srgbClr val="627981"/>
          </a:solidFill>
        </p:grpSpPr>
        <p:sp>
          <p:nvSpPr>
            <p:cNvPr id="12" name="Rectangle 11">
              <a:extLst>
                <a:ext uri="{FF2B5EF4-FFF2-40B4-BE49-F238E27FC236}">
                  <a16:creationId xmlns:a16="http://schemas.microsoft.com/office/drawing/2014/main" id="{3FDB1C81-E75A-41F1-8576-CE75254D8C4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32DF2A70-1D55-4BE8-9F66-0EC64C66B48F}"/>
                </a:ext>
              </a:extLst>
            </p:cNvPr>
            <p:cNvSpPr txBox="1"/>
            <p:nvPr/>
          </p:nvSpPr>
          <p:spPr>
            <a:xfrm>
              <a:off x="655855" y="1790135"/>
              <a:ext cx="7807570" cy="70024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union is able to use its bargaining power to raise the wage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 </a:t>
              </a:r>
            </a:p>
          </p:txBody>
        </p:sp>
      </p:grpSp>
      <p:grpSp>
        <p:nvGrpSpPr>
          <p:cNvPr id="14" name="Group 13" descr="The result is an excess supply of labor for union jobs.">
            <a:extLst>
              <a:ext uri="{FF2B5EF4-FFF2-40B4-BE49-F238E27FC236}">
                <a16:creationId xmlns:a16="http://schemas.microsoft.com/office/drawing/2014/main" id="{451B8E31-BBD2-4BFD-87D9-91E4890AFDFE}"/>
              </a:ext>
            </a:extLst>
          </p:cNvPr>
          <p:cNvGrpSpPr/>
          <p:nvPr/>
        </p:nvGrpSpPr>
        <p:grpSpPr>
          <a:xfrm>
            <a:off x="1524001" y="4542333"/>
            <a:ext cx="3681525" cy="830676"/>
            <a:chOff x="542923" y="1736761"/>
            <a:chExt cx="8058154" cy="806935"/>
          </a:xfrm>
          <a:solidFill>
            <a:srgbClr val="627981"/>
          </a:solidFill>
        </p:grpSpPr>
        <p:sp>
          <p:nvSpPr>
            <p:cNvPr id="15" name="Rectangle 14">
              <a:extLst>
                <a:ext uri="{FF2B5EF4-FFF2-40B4-BE49-F238E27FC236}">
                  <a16:creationId xmlns:a16="http://schemas.microsoft.com/office/drawing/2014/main" id="{B6C54194-D0FB-43A4-B8CF-49D5DBC7E1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F1B08B8-500E-44FA-B0E2-BA7C5867947E}"/>
                </a:ext>
              </a:extLst>
            </p:cNvPr>
            <p:cNvSpPr txBox="1"/>
            <p:nvPr/>
          </p:nvSpPr>
          <p:spPr>
            <a:xfrm>
              <a:off x="655855" y="1790135"/>
              <a:ext cx="7807570" cy="48804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is an excess supply of labor for union jobs.</a:t>
              </a:r>
              <a:endPar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endParaRPr>
            </a:p>
          </p:txBody>
        </p:sp>
      </p:grpSp>
      <p:pic>
        <p:nvPicPr>
          <p:cNvPr id="6" name="Picture 5" descr="A graph of a single-union market. The supply and demand curves intersect at a point, E, and a region of excess supply of labor is indicated given a higher wage than there is at equilibrium. This is where the union negotiates a higher wage, but this creates unemployment.">
            <a:extLst>
              <a:ext uri="{FF2B5EF4-FFF2-40B4-BE49-F238E27FC236}">
                <a16:creationId xmlns:a16="http://schemas.microsoft.com/office/drawing/2014/main" id="{6913A810-2C4E-FE68-8170-D4B03B82F75F}"/>
              </a:ext>
            </a:extLst>
          </p:cNvPr>
          <p:cNvPicPr>
            <a:picLocks noChangeAspect="1"/>
          </p:cNvPicPr>
          <p:nvPr/>
        </p:nvPicPr>
        <p:blipFill>
          <a:blip r:embed="rId3"/>
          <a:stretch>
            <a:fillRect/>
          </a:stretch>
        </p:blipFill>
        <p:spPr>
          <a:xfrm>
            <a:off x="5230611" y="1383374"/>
            <a:ext cx="6645014" cy="4980891"/>
          </a:xfrm>
          <a:prstGeom prst="rect">
            <a:avLst/>
          </a:prstGeom>
        </p:spPr>
      </p:pic>
    </p:spTree>
    <p:extLst>
      <p:ext uri="{BB962C8B-B14F-4D97-AF65-F5344CB8AC3E}">
        <p14:creationId xmlns:p14="http://schemas.microsoft.com/office/powerpoint/2010/main" val="394403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7746E7-C422-4AA9-AA66-38EA5D6A5BD8}">
  <ds:schemaRefs>
    <ds:schemaRef ds:uri="http://schemas.microsoft.com/sharepoint/v3/contenttype/forms"/>
  </ds:schemaRefs>
</ds:datastoreItem>
</file>

<file path=customXml/itemProps2.xml><?xml version="1.0" encoding="utf-8"?>
<ds:datastoreItem xmlns:ds="http://schemas.openxmlformats.org/officeDocument/2006/customXml" ds:itemID="{464041F0-9DCE-4B1A-BBB9-C084D0E29D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3A02EB0-4932-4C9E-BC8D-E2208723B77E}">
  <ds:schemaRefs>
    <ds:schemaRef ds:uri="fdab59f7-c3a7-48e5-acd8-618ce834776e"/>
    <ds:schemaRef ds:uri="http://purl.org/dc/elements/1.1/"/>
    <ds:schemaRef ds:uri="06d9c582-05c2-476b-83d2-72ab8b1380b2"/>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583</TotalTime>
  <Words>2009</Words>
  <Application>Microsoft Office PowerPoint</Application>
  <PresentationFormat>Widescreen</PresentationFormat>
  <Paragraphs>127</Paragraphs>
  <Slides>19</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Market Power on the Supply Side of Labor Markets</vt:lpstr>
      <vt:lpstr>Introduction</vt:lpstr>
      <vt:lpstr>Pros and Cons of Labor Unions</vt:lpstr>
      <vt:lpstr>Real-World Example1</vt:lpstr>
      <vt:lpstr>Real-World Example2</vt:lpstr>
      <vt:lpstr>Largest Labor Unions in 2021</vt:lpstr>
      <vt:lpstr>Union Membership Over Time</vt:lpstr>
      <vt:lpstr>Higher Wages for Union Workers</vt:lpstr>
      <vt:lpstr>Negotiating Higher Wages</vt:lpstr>
      <vt:lpstr>Why Union Workers Might Have Higher Productivity than Non-Union Workers</vt:lpstr>
      <vt:lpstr>Why Has Union Membership Declined?1</vt:lpstr>
      <vt:lpstr>Why Has Union Membership Declined?2</vt:lpstr>
      <vt:lpstr>Why Has Union Membership Declined?3</vt:lpstr>
      <vt:lpstr>Auto Industry Example</vt:lpstr>
      <vt:lpstr>Why Has Union Membership Declined?4</vt:lpstr>
      <vt:lpstr>International Union Membership</vt:lpstr>
      <vt:lpstr>Bilateral Monopoly</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50</cp:revision>
  <dcterms:created xsi:type="dcterms:W3CDTF">2017-06-16T13:06:21Z</dcterms:created>
  <dcterms:modified xsi:type="dcterms:W3CDTF">2026-02-02T16:23:42Z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