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5"/>
  </p:notesMasterIdLst>
  <p:sldIdLst>
    <p:sldId id="379" r:id="rId6"/>
    <p:sldId id="380" r:id="rId7"/>
    <p:sldId id="381" r:id="rId8"/>
    <p:sldId id="382" r:id="rId9"/>
    <p:sldId id="383" r:id="rId10"/>
    <p:sldId id="384" r:id="rId11"/>
    <p:sldId id="385" r:id="rId12"/>
    <p:sldId id="386" r:id="rId13"/>
    <p:sldId id="387" r:id="rId14"/>
    <p:sldId id="388" r:id="rId15"/>
    <p:sldId id="389" r:id="rId16"/>
    <p:sldId id="390" r:id="rId17"/>
    <p:sldId id="391" r:id="rId18"/>
    <p:sldId id="392" r:id="rId19"/>
    <p:sldId id="393" r:id="rId20"/>
    <p:sldId id="394" r:id="rId21"/>
    <p:sldId id="395" r:id="rId22"/>
    <p:sldId id="396" r:id="rId23"/>
    <p:sldId id="39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3D34BD-65CA-4ACE-A1A2-42D7D4747477}" v="3" dt="2026-02-02T16:22:02.1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3T14:21:30.661" v="4" actId="20577"/>
      <pc:docMkLst>
        <pc:docMk/>
      </pc:docMkLst>
      <pc:sldChg chg="add">
        <pc:chgData name="Caitlin Coleman" userId="96f87ca1-0e64-4ae8-8d77-98757b85df0b" providerId="ADAL" clId="{DDA6BCD5-DC0D-434C-93A0-51E2BCD25B34}" dt="2026-01-13T14:20:24.351" v="0"/>
        <pc:sldMkLst>
          <pc:docMk/>
          <pc:sldMk cId="2349467825" sldId="379"/>
        </pc:sldMkLst>
      </pc:sldChg>
      <pc:sldChg chg="add">
        <pc:chgData name="Caitlin Coleman" userId="96f87ca1-0e64-4ae8-8d77-98757b85df0b" providerId="ADAL" clId="{DDA6BCD5-DC0D-434C-93A0-51E2BCD25B34}" dt="2026-01-13T14:20:24.351" v="0"/>
        <pc:sldMkLst>
          <pc:docMk/>
          <pc:sldMk cId="351458279" sldId="380"/>
        </pc:sldMkLst>
      </pc:sldChg>
      <pc:sldChg chg="modSp add mod">
        <pc:chgData name="Caitlin Coleman" userId="96f87ca1-0e64-4ae8-8d77-98757b85df0b" providerId="ADAL" clId="{DDA6BCD5-DC0D-434C-93A0-51E2BCD25B34}" dt="2026-01-13T14:21:14.646" v="3" actId="20577"/>
        <pc:sldMkLst>
          <pc:docMk/>
          <pc:sldMk cId="3849175128" sldId="381"/>
        </pc:sldMkLst>
        <pc:spChg chg="mod">
          <ac:chgData name="Caitlin Coleman" userId="96f87ca1-0e64-4ae8-8d77-98757b85df0b" providerId="ADAL" clId="{DDA6BCD5-DC0D-434C-93A0-51E2BCD25B34}" dt="2026-01-13T14:21:14.646" v="3" actId="20577"/>
          <ac:spMkLst>
            <pc:docMk/>
            <pc:sldMk cId="3849175128" sldId="381"/>
            <ac:spMk id="26" creationId="{00000000-0000-0000-0000-000000000000}"/>
          </ac:spMkLst>
        </pc:spChg>
      </pc:sldChg>
      <pc:sldChg chg="add">
        <pc:chgData name="Caitlin Coleman" userId="96f87ca1-0e64-4ae8-8d77-98757b85df0b" providerId="ADAL" clId="{DDA6BCD5-DC0D-434C-93A0-51E2BCD25B34}" dt="2026-01-13T14:20:24.351" v="0"/>
        <pc:sldMkLst>
          <pc:docMk/>
          <pc:sldMk cId="2137743185" sldId="382"/>
        </pc:sldMkLst>
      </pc:sldChg>
      <pc:sldChg chg="add">
        <pc:chgData name="Caitlin Coleman" userId="96f87ca1-0e64-4ae8-8d77-98757b85df0b" providerId="ADAL" clId="{DDA6BCD5-DC0D-434C-93A0-51E2BCD25B34}" dt="2026-01-13T14:20:24.351" v="0"/>
        <pc:sldMkLst>
          <pc:docMk/>
          <pc:sldMk cId="1382650305" sldId="383"/>
        </pc:sldMkLst>
      </pc:sldChg>
      <pc:sldChg chg="add">
        <pc:chgData name="Caitlin Coleman" userId="96f87ca1-0e64-4ae8-8d77-98757b85df0b" providerId="ADAL" clId="{DDA6BCD5-DC0D-434C-93A0-51E2BCD25B34}" dt="2026-01-13T14:20:24.351" v="0"/>
        <pc:sldMkLst>
          <pc:docMk/>
          <pc:sldMk cId="3122239879" sldId="384"/>
        </pc:sldMkLst>
      </pc:sldChg>
      <pc:sldChg chg="add">
        <pc:chgData name="Caitlin Coleman" userId="96f87ca1-0e64-4ae8-8d77-98757b85df0b" providerId="ADAL" clId="{DDA6BCD5-DC0D-434C-93A0-51E2BCD25B34}" dt="2026-01-13T14:20:24.351" v="0"/>
        <pc:sldMkLst>
          <pc:docMk/>
          <pc:sldMk cId="111530243" sldId="385"/>
        </pc:sldMkLst>
      </pc:sldChg>
      <pc:sldChg chg="add">
        <pc:chgData name="Caitlin Coleman" userId="96f87ca1-0e64-4ae8-8d77-98757b85df0b" providerId="ADAL" clId="{DDA6BCD5-DC0D-434C-93A0-51E2BCD25B34}" dt="2026-01-13T14:20:24.351" v="0"/>
        <pc:sldMkLst>
          <pc:docMk/>
          <pc:sldMk cId="3813972540" sldId="386"/>
        </pc:sldMkLst>
      </pc:sldChg>
      <pc:sldChg chg="add">
        <pc:chgData name="Caitlin Coleman" userId="96f87ca1-0e64-4ae8-8d77-98757b85df0b" providerId="ADAL" clId="{DDA6BCD5-DC0D-434C-93A0-51E2BCD25B34}" dt="2026-01-13T14:20:24.351" v="0"/>
        <pc:sldMkLst>
          <pc:docMk/>
          <pc:sldMk cId="2143650002" sldId="387"/>
        </pc:sldMkLst>
      </pc:sldChg>
      <pc:sldChg chg="add">
        <pc:chgData name="Caitlin Coleman" userId="96f87ca1-0e64-4ae8-8d77-98757b85df0b" providerId="ADAL" clId="{DDA6BCD5-DC0D-434C-93A0-51E2BCD25B34}" dt="2026-01-13T14:20:24.351" v="0"/>
        <pc:sldMkLst>
          <pc:docMk/>
          <pc:sldMk cId="48598561" sldId="388"/>
        </pc:sldMkLst>
      </pc:sldChg>
      <pc:sldChg chg="add">
        <pc:chgData name="Caitlin Coleman" userId="96f87ca1-0e64-4ae8-8d77-98757b85df0b" providerId="ADAL" clId="{DDA6BCD5-DC0D-434C-93A0-51E2BCD25B34}" dt="2026-01-13T14:20:24.351" v="0"/>
        <pc:sldMkLst>
          <pc:docMk/>
          <pc:sldMk cId="1000969259" sldId="389"/>
        </pc:sldMkLst>
      </pc:sldChg>
      <pc:sldChg chg="add">
        <pc:chgData name="Caitlin Coleman" userId="96f87ca1-0e64-4ae8-8d77-98757b85df0b" providerId="ADAL" clId="{DDA6BCD5-DC0D-434C-93A0-51E2BCD25B34}" dt="2026-01-13T14:20:24.351" v="0"/>
        <pc:sldMkLst>
          <pc:docMk/>
          <pc:sldMk cId="2707170580" sldId="390"/>
        </pc:sldMkLst>
      </pc:sldChg>
      <pc:sldChg chg="add">
        <pc:chgData name="Caitlin Coleman" userId="96f87ca1-0e64-4ae8-8d77-98757b85df0b" providerId="ADAL" clId="{DDA6BCD5-DC0D-434C-93A0-51E2BCD25B34}" dt="2026-01-13T14:20:24.351" v="0"/>
        <pc:sldMkLst>
          <pc:docMk/>
          <pc:sldMk cId="3448721824" sldId="391"/>
        </pc:sldMkLst>
      </pc:sldChg>
      <pc:sldChg chg="add">
        <pc:chgData name="Caitlin Coleman" userId="96f87ca1-0e64-4ae8-8d77-98757b85df0b" providerId="ADAL" clId="{DDA6BCD5-DC0D-434C-93A0-51E2BCD25B34}" dt="2026-01-13T14:20:24.351" v="0"/>
        <pc:sldMkLst>
          <pc:docMk/>
          <pc:sldMk cId="1517008778" sldId="392"/>
        </pc:sldMkLst>
      </pc:sldChg>
      <pc:sldChg chg="add">
        <pc:chgData name="Caitlin Coleman" userId="96f87ca1-0e64-4ae8-8d77-98757b85df0b" providerId="ADAL" clId="{DDA6BCD5-DC0D-434C-93A0-51E2BCD25B34}" dt="2026-01-13T14:20:24.351" v="0"/>
        <pc:sldMkLst>
          <pc:docMk/>
          <pc:sldMk cId="1513443902" sldId="393"/>
        </pc:sldMkLst>
      </pc:sldChg>
      <pc:sldChg chg="add">
        <pc:chgData name="Caitlin Coleman" userId="96f87ca1-0e64-4ae8-8d77-98757b85df0b" providerId="ADAL" clId="{DDA6BCD5-DC0D-434C-93A0-51E2BCD25B34}" dt="2026-01-13T14:20:24.351" v="0"/>
        <pc:sldMkLst>
          <pc:docMk/>
          <pc:sldMk cId="3431981842" sldId="394"/>
        </pc:sldMkLst>
      </pc:sldChg>
      <pc:sldChg chg="add">
        <pc:chgData name="Caitlin Coleman" userId="96f87ca1-0e64-4ae8-8d77-98757b85df0b" providerId="ADAL" clId="{DDA6BCD5-DC0D-434C-93A0-51E2BCD25B34}" dt="2026-01-13T14:20:24.351" v="0"/>
        <pc:sldMkLst>
          <pc:docMk/>
          <pc:sldMk cId="295766726" sldId="395"/>
        </pc:sldMkLst>
      </pc:sldChg>
      <pc:sldChg chg="modSp add mod">
        <pc:chgData name="Caitlin Coleman" userId="96f87ca1-0e64-4ae8-8d77-98757b85df0b" providerId="ADAL" clId="{DDA6BCD5-DC0D-434C-93A0-51E2BCD25B34}" dt="2026-01-13T14:21:30.661" v="4" actId="20577"/>
        <pc:sldMkLst>
          <pc:docMk/>
          <pc:sldMk cId="16221138" sldId="396"/>
        </pc:sldMkLst>
        <pc:spChg chg="mod">
          <ac:chgData name="Caitlin Coleman" userId="96f87ca1-0e64-4ae8-8d77-98757b85df0b" providerId="ADAL" clId="{DDA6BCD5-DC0D-434C-93A0-51E2BCD25B34}" dt="2026-01-13T14:21:30.661" v="4" actId="20577"/>
          <ac:spMkLst>
            <pc:docMk/>
            <pc:sldMk cId="16221138" sldId="396"/>
            <ac:spMk id="26" creationId="{00000000-0000-0000-0000-000000000000}"/>
          </ac:spMkLst>
        </pc:spChg>
      </pc:sldChg>
      <pc:sldChg chg="add">
        <pc:chgData name="Caitlin Coleman" userId="96f87ca1-0e64-4ae8-8d77-98757b85df0b" providerId="ADAL" clId="{DDA6BCD5-DC0D-434C-93A0-51E2BCD25B34}" dt="2026-01-13T14:20:39.603" v="1"/>
        <pc:sldMkLst>
          <pc:docMk/>
          <pc:sldMk cId="1339557755" sldId="39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55825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The value of the marginal product of labor is the marginal product of labor multiplied by the price of the output. So, your VMP</a:t>
            </a:r>
            <a:r>
              <a:rPr lang="en-US" sz="1200" i="1" baseline="-25000" dirty="0"/>
              <a:t>L</a:t>
            </a:r>
            <a:r>
              <a:rPr lang="en-US" sz="1200" i="1" dirty="0"/>
              <a:t> would be 7 x $10 = $70. The VMP</a:t>
            </a:r>
            <a:r>
              <a:rPr lang="en-US" sz="1200" i="1" baseline="-25000" dirty="0"/>
              <a:t>L</a:t>
            </a:r>
            <a:r>
              <a:rPr lang="en-US" sz="1200" i="1" dirty="0"/>
              <a:t> for the next person hired would be 5 x $10 = $50.</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036736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A perfectly competitive labor market is one where firms can hire all the labor they wish at the going market wage. Graphically, this means that firms face a horizontal supply curve for labor. </a:t>
                </a:r>
                <a:r>
                  <a:rPr lang="en-US" sz="1200" dirty="0">
                    <a:solidFill>
                      <a:schemeClr val="bg1"/>
                    </a:solidFill>
                  </a:rPr>
                  <a:t>Given the market wage, profit-maximizing firms hire workers up to the point where: </a:t>
                </a:r>
                <a14:m>
                  <m:oMath xmlns:m="http://schemas.openxmlformats.org/officeDocument/2006/math">
                    <m:sSub>
                      <m:sSubPr>
                        <m:ctrlPr>
                          <a:rPr lang="en-US" sz="1200" i="1" smtClean="0">
                            <a:solidFill>
                              <a:schemeClr val="bg1"/>
                            </a:solidFill>
                            <a:latin typeface="Cambria Math" panose="02040503050406030204" pitchFamily="18" charset="0"/>
                          </a:rPr>
                        </m:ctrlPr>
                      </m:sSubPr>
                      <m:e>
                        <m:r>
                          <a:rPr lang="en-US" sz="1200" b="0" i="1" smtClean="0">
                            <a:solidFill>
                              <a:schemeClr val="bg1"/>
                            </a:solidFill>
                            <a:latin typeface="Cambria Math" panose="02040503050406030204" pitchFamily="18" charset="0"/>
                          </a:rPr>
                          <m:t>𝑊</m:t>
                        </m:r>
                      </m:e>
                      <m:sub>
                        <m:r>
                          <a:rPr lang="en-US" sz="1200" b="0" i="1" smtClean="0">
                            <a:solidFill>
                              <a:schemeClr val="bg1"/>
                            </a:solidFill>
                            <a:latin typeface="Cambria Math" panose="02040503050406030204" pitchFamily="18" charset="0"/>
                          </a:rPr>
                          <m:t>𝑚𝑘𝑡</m:t>
                        </m:r>
                      </m:sub>
                    </m:sSub>
                    <m:r>
                      <a:rPr lang="en-US" sz="1200" b="0" i="1" smtClean="0">
                        <a:solidFill>
                          <a:schemeClr val="bg1"/>
                        </a:solidFill>
                        <a:latin typeface="Cambria Math" panose="02040503050406030204" pitchFamily="18" charset="0"/>
                      </a:rPr>
                      <m:t>=</m:t>
                    </m:r>
                    <m:sSub>
                      <m:sSubPr>
                        <m:ctrlPr>
                          <a:rPr lang="en-US" sz="1200" i="1" dirty="0" smtClean="0">
                            <a:solidFill>
                              <a:schemeClr val="bg1"/>
                            </a:solidFill>
                            <a:latin typeface="Cambria Math" panose="02040503050406030204" pitchFamily="18" charset="0"/>
                          </a:rPr>
                        </m:ctrlPr>
                      </m:sSubPr>
                      <m:e>
                        <m:r>
                          <a:rPr lang="en-US" sz="1200" b="0" i="1" dirty="0" smtClean="0">
                            <a:solidFill>
                              <a:schemeClr val="bg1"/>
                            </a:solidFill>
                            <a:latin typeface="Cambria Math" panose="02040503050406030204" pitchFamily="18" charset="0"/>
                          </a:rPr>
                          <m:t>𝑉𝑀𝑃</m:t>
                        </m:r>
                      </m:e>
                      <m:sub>
                        <m:r>
                          <a:rPr lang="en-US" sz="1200" b="0" i="1" dirty="0" smtClean="0">
                            <a:solidFill>
                              <a:schemeClr val="bg1"/>
                            </a:solidFill>
                            <a:latin typeface="Cambria Math" panose="02040503050406030204" pitchFamily="18" charset="0"/>
                          </a:rPr>
                          <m:t>𝐿</m:t>
                        </m:r>
                      </m:sub>
                    </m:sSub>
                  </m:oMath>
                </a14:m>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Choice>
        <mc:Fallback xmlns="">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A perfectly competitive labor market is one where firms can hire all the labor they wish at the going market wage. Graphically, this means that firms face a horizontal supply curve for labor. </a:t>
                </a:r>
                <a:r>
                  <a:rPr lang="en-US" sz="1200" dirty="0">
                    <a:solidFill>
                      <a:schemeClr val="bg1"/>
                    </a:solidFill>
                  </a:rPr>
                  <a:t>Given the market wage, profit-maximizing firms hire workers up to the point where: </a:t>
                </a:r>
                <a:r>
                  <a:rPr lang="en-US" sz="1200" b="0" i="0">
                    <a:solidFill>
                      <a:schemeClr val="bg1"/>
                    </a:solidFill>
                    <a:latin typeface="Cambria Math" panose="02040503050406030204" pitchFamily="18" charset="0"/>
                  </a:rPr>
                  <a:t>𝑊_𝑚𝑘𝑡=</a:t>
                </a:r>
                <a:r>
                  <a:rPr lang="en-US" sz="1200" i="0" dirty="0">
                    <a:solidFill>
                      <a:schemeClr val="bg1"/>
                    </a:solidFill>
                    <a:latin typeface="Cambria Math" panose="02040503050406030204" pitchFamily="18" charset="0"/>
                  </a:rPr>
                  <a:t>〖</a:t>
                </a:r>
                <a:r>
                  <a:rPr lang="en-US" sz="1200" b="0" i="0" dirty="0">
                    <a:solidFill>
                      <a:schemeClr val="bg1"/>
                    </a:solidFill>
                    <a:latin typeface="Cambria Math" panose="02040503050406030204" pitchFamily="18" charset="0"/>
                  </a:rPr>
                  <a:t>𝑉𝑀𝑃〗_𝐿</a:t>
                </a:r>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Fallback>
      </mc:AlternateContent>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19194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perfectly competitive labor market, firms can hire all the labor they want at the going market wage. Therefore, they hire workers up to the point L1, where the going market wage equals the value of the marginal product of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93969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If the employer does not sell its output in a perfectly competitive industry, it faces a downward-sloping demand curve for output. This is true if the firm is a monopoly, but it's also true if the firm is an oligopoly or monopolistically competitive. In this situation, the value of a worker's marginal product is the marginal revenue, not the price. Thus, the demand for labor is the marginal product times the marginal revenue.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09288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firms with some market power in their output market, the value of additional output sold is the firm's marginal revenue. Since MPL declines with additional labor employed, and MR declines with additional output sold, the firm's marginal revenue declines as employment increases.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12120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firms with market power in their output market, they choose the number of workers, L2, where the going market wage equals the firm's marginal revenue product. Note that since marginal revenue is less than price, the demand for labor for a firm that has market power in its output market is less than the demand for labor ( L1) for a perfectly competitive firm. As a result, employment will be lower in an imperfectly competitive industry than in a perfectly competitive industry.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68474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35646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20362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0564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U.S., income is based on one's value to an employer, which depends in part on education.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market economy like the United States, income comes from ownership of the means of production: resources or assets. Income is a function of the quantity of each resource one owns and the value society places on those resources. Each factor payment, like wages for labor and interest for financial capital, is determined in their respective factor markets. This lesson will focus on labor markets, but other factor markets operate similarly.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8183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labor market is the term that economists use for all the different markets for labor. There is no single labor market; rather, there is a different market for every different type of labor. Labor differs by type of work (e.g. retail sales vs. scientist), skill level (entry level or more experienced), and location (local, regional, etc.). While each labor market is different, they all tend to operate in similar ways.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a firm wants to maximize profits, it should follow the first rule of labor markets. To maximize profits, firms should never pay more in wages and benefits than the value of the worker’s marginal productivity to the firm. Algebraically, this can be represented as w (wage) has to be less than the price of the product the firm is selling times the marginal product of labor (MPL). The price times the MPL gives the value of the marginal product of labor. Remember, the marginal product of labor is the additional output a worker produces. If you multiply that output by its price, you get the value of that additional output. The value of the additional output must be less than the cost of hiring the worker, which again is 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Since employers often hire labor by the hour, marginal product is the additional output the firm produces by adding one more worker hour to the production process. Demand for labor is represented in the equation</a:t>
                </a:r>
                <a:r>
                  <a:rPr lang="en-US" sz="1200" kern="1200" baseline="0" dirty="0">
                    <a:solidFill>
                      <a:schemeClr val="tx1"/>
                    </a:solidFill>
                    <a:effectLst/>
                    <a:latin typeface="+mn-lt"/>
                    <a:ea typeface="+mn-ea"/>
                    <a:cs typeface="+mn-cs"/>
                  </a:rPr>
                  <a:t> </a:t>
                </a:r>
                <a:r>
                  <a:rPr lang="en-US" sz="2000" i="1" dirty="0"/>
                  <a:t>D</a:t>
                </a:r>
                <a:r>
                  <a:rPr lang="en-US" sz="2000" baseline="-25000" dirty="0"/>
                  <a:t>L </a:t>
                </a:r>
                <a:r>
                  <a:rPr lang="en-US" sz="2000" dirty="0"/>
                  <a:t>= </a:t>
                </a:r>
                <a:r>
                  <a:rPr lang="en-US" sz="2000" i="1" dirty="0"/>
                  <a:t>MP</a:t>
                </a:r>
                <a:r>
                  <a:rPr lang="en-US" sz="2000" baseline="-25000" dirty="0"/>
                  <a:t>L</a:t>
                </a:r>
                <a:r>
                  <a:rPr lang="en-US" sz="2000" dirty="0"/>
                  <a:t> </a:t>
                </a:r>
                <a:r>
                  <a:rPr lang="en-US" sz="2000" dirty="0">
                    <a:sym typeface="Symbol" panose="05050102010706020507" pitchFamily="18" charset="2"/>
                  </a:rPr>
                  <a:t> </a:t>
                </a:r>
                <a:r>
                  <a:rPr lang="en-US" sz="2000" i="1" dirty="0">
                    <a:sym typeface="Symbol" panose="05050102010706020507" pitchFamily="18" charset="2"/>
                  </a:rPr>
                  <a:t>P</a:t>
                </a:r>
                <a:r>
                  <a:rPr lang="en-US" sz="20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Choice>
        <mc:Fallback xmlns="">
          <p:sp>
            <p:nvSpPr>
              <p:cNvPr id="3" name="Notes Placeholder 2"/>
              <p:cNvSpPr>
                <a:spLocks noGrp="1"/>
              </p:cNvSpPr>
              <p:nvPr>
                <p:ph type="body" idx="1"/>
              </p:nvPr>
            </p:nvSpPr>
            <p:spPr/>
            <p:txBody>
              <a:bodyPr/>
              <a:lstStyle/>
              <a:p>
                <a:pPr/>
                <a:r>
                  <a:rPr lang="en-US" sz="1200" kern="1200" dirty="0">
                    <a:solidFill>
                      <a:schemeClr val="tx1"/>
                    </a:solidFill>
                    <a:effectLst/>
                    <a:latin typeface="+mn-lt"/>
                    <a:ea typeface="+mn-ea"/>
                    <a:cs typeface="+mn-cs"/>
                  </a:rPr>
                  <a:t>Since employers often hire labor by the hour, marginal product is the additional output the firm produces by adding one more worker hour to the production process. Demand for labor is represented in the equation </a:t>
                </a:r>
                <a:r>
                  <a:rPr lang="en-US" sz="1200" i="0">
                    <a:latin typeface="Cambria Math" panose="02040503050406030204" pitchFamily="18" charset="0"/>
                  </a:rPr>
                  <a:t>"DL=M" </a:t>
                </a:r>
                <a:r>
                  <a:rPr lang="en-US" sz="1200" b="0" i="0">
                    <a:latin typeface="Cambria Math" panose="02040503050406030204" pitchFamily="18" charset="0"/>
                  </a:rPr>
                  <a:t>𝑃_𝐿 "</a:t>
                </a:r>
                <a:r>
                  <a:rPr lang="en-US" sz="1200" i="0">
                    <a:latin typeface="Cambria Math" panose="02040503050406030204" pitchFamily="18" charset="0"/>
                  </a:rPr>
                  <a:t>×P</a:t>
                </a:r>
                <a:r>
                  <a:rPr lang="en-US" sz="1200" i="0"/>
                  <a:t>"</a:t>
                </a:r>
                <a:r>
                  <a:rPr lang="en-US" sz="20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Fallback>
      </mc:AlternateContent>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 what does the value of each worker's marginal product depend? If we assume that the employer sells its output in a perfectly competitive market, the value of each worker's output will be the market price of the product. Thus,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Demand for Labor=MP</a:t>
            </a:r>
            <a:r>
              <a:rPr lang="en-US" sz="1200" kern="1200" baseline="-25000" dirty="0">
                <a:solidFill>
                  <a:schemeClr val="tx1"/>
                </a:solidFill>
                <a:effectLst/>
                <a:latin typeface="+mn-lt"/>
                <a:ea typeface="+mn-ea"/>
                <a:cs typeface="+mn-cs"/>
              </a:rPr>
              <a:t>L</a:t>
            </a:r>
            <a:r>
              <a:rPr lang="en-US" sz="1200" kern="1200" dirty="0">
                <a:solidFill>
                  <a:schemeClr val="tx1"/>
                </a:solidFill>
                <a:effectLst/>
                <a:latin typeface="+mn-lt"/>
                <a:ea typeface="+mn-ea"/>
                <a:cs typeface="+mn-cs"/>
              </a:rPr>
              <a:t>×P=Value of the Marginal Product of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673874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firms operating in a competitive output market, the value of additional output sold is the price the firms receive for the output. Since MPL declines with additional labor employed, the value of the marginal product declines as employment increases.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5486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2.xml"/><Relationship Id="rId5" Type="http://schemas.openxmlformats.org/officeDocument/2006/relationships/image" Target="../media/image18.png"/><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5" y="247062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5518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The Theory of Labor Markets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3494678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24000" y="1665992"/>
            <a:ext cx="9144001" cy="2926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The value of the marginal product of labor is the marginal product of labor multiplied by the price of the output. So, your VMP</a:t>
            </a:r>
            <a:r>
              <a:rPr kumimoji="0" lang="en-US" sz="2000" b="0" i="1" u="none" strike="noStrike" kern="1200" cap="none" spc="0" normalizeH="0" baseline="-25000" noProof="0" dirty="0">
                <a:ln>
                  <a:noFill/>
                </a:ln>
                <a:solidFill>
                  <a:prstClr val="white"/>
                </a:solidFill>
                <a:effectLst/>
                <a:uLnTx/>
                <a:uFillTx/>
                <a:latin typeface="Calibri" panose="020F0502020204030204"/>
                <a:ea typeface="+mn-ea"/>
                <a:cs typeface="+mn-cs"/>
              </a:rPr>
              <a:t>L</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 would be 7 × $10 = $70. The VMP</a:t>
            </a:r>
            <a:r>
              <a:rPr kumimoji="0" lang="en-US" sz="2000" b="0" i="1" u="none" strike="noStrike" kern="1200" cap="none" spc="0" normalizeH="0" baseline="-25000" noProof="0" dirty="0">
                <a:ln>
                  <a:noFill/>
                </a:ln>
                <a:solidFill>
                  <a:prstClr val="white"/>
                </a:solidFill>
                <a:effectLst/>
                <a:uLnTx/>
                <a:uFillTx/>
                <a:latin typeface="Calibri" panose="020F0502020204030204"/>
                <a:ea typeface="+mn-ea"/>
                <a:cs typeface="+mn-cs"/>
              </a:rPr>
              <a:t>L</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 for the next person hired would be 5 × $10 = $50.</a:t>
            </a:r>
          </a:p>
        </p:txBody>
      </p:sp>
    </p:spTree>
    <p:extLst>
      <p:ext uri="{BB962C8B-B14F-4D97-AF65-F5344CB8AC3E}">
        <p14:creationId xmlns:p14="http://schemas.microsoft.com/office/powerpoint/2010/main" val="48598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25510"/>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Demand for Labor in Perfectly Competitive Output Markets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 perfectly competitive labor market is one where firms can hire all the labor they wish at the going market wage.">
            <a:extLst>
              <a:ext uri="{FF2B5EF4-FFF2-40B4-BE49-F238E27FC236}">
                <a16:creationId xmlns:a16="http://schemas.microsoft.com/office/drawing/2014/main" id="{6D46E7EF-AED9-4C5E-BAE8-F0411FFB6026}"/>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F1A7ABE-7486-4350-B262-61AAA037F08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8A92ABF2-D608-4C88-944C-AF4929249C28}"/>
                </a:ext>
              </a:extLst>
            </p:cNvPr>
            <p:cNvSpPr txBox="1"/>
            <p:nvPr/>
          </p:nvSpPr>
          <p:spPr>
            <a:xfrm>
              <a:off x="599388" y="17812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perfectly competitive labor market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one where firms can hire all the labor they wish at the going market wage. </a:t>
              </a:r>
            </a:p>
          </p:txBody>
        </p:sp>
      </p:grpSp>
      <p:grpSp>
        <p:nvGrpSpPr>
          <p:cNvPr id="11" name="Group 10" descr="Graphically, this means that firms face a horizontal supply curve for labor.">
            <a:extLst>
              <a:ext uri="{FF2B5EF4-FFF2-40B4-BE49-F238E27FC236}">
                <a16:creationId xmlns:a16="http://schemas.microsoft.com/office/drawing/2014/main" id="{BA142444-7805-473A-8AF0-6AAAD83BD5DB}"/>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6C7C343A-B57F-4075-BAC4-732B9F85A1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4F5AA739-912D-4FCD-9879-34BDD12D7A2B}"/>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Graphically, this means that firms face a horizontal supply curve for labor.</a:t>
              </a:r>
            </a:p>
          </p:txBody>
        </p:sp>
      </p:grpSp>
      <p:pic>
        <p:nvPicPr>
          <p:cNvPr id="3" name="Picture 2" descr="Given the market wage, profit-maximizing firms hire workers up to the point where: W sub mkt equals VMP sub L.">
            <a:extLst>
              <a:ext uri="{FF2B5EF4-FFF2-40B4-BE49-F238E27FC236}">
                <a16:creationId xmlns:a16="http://schemas.microsoft.com/office/drawing/2014/main" id="{DF2AE719-7957-540A-0139-FABE8203D811}"/>
              </a:ext>
            </a:extLst>
          </p:cNvPr>
          <p:cNvPicPr>
            <a:picLocks noChangeAspect="1"/>
          </p:cNvPicPr>
          <p:nvPr/>
        </p:nvPicPr>
        <p:blipFill>
          <a:blip r:embed="rId3"/>
          <a:stretch>
            <a:fillRect/>
          </a:stretch>
        </p:blipFill>
        <p:spPr>
          <a:xfrm>
            <a:off x="2135749" y="3401900"/>
            <a:ext cx="8058154" cy="836523"/>
          </a:xfrm>
          <a:prstGeom prst="rect">
            <a:avLst/>
          </a:prstGeom>
        </p:spPr>
      </p:pic>
    </p:spTree>
    <p:extLst>
      <p:ext uri="{BB962C8B-B14F-4D97-AF65-F5344CB8AC3E}">
        <p14:creationId xmlns:p14="http://schemas.microsoft.com/office/powerpoint/2010/main" val="1000969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25510"/>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Demand for Labor in Perfectly Competitive Output Markets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descr="In a perfectly competitive labor market, firms can hire all the labor they want at the going market wage. Therefore, they hire workers up to the point L1, where the going market wage equals the value of the marginal product of labor.">
            <a:extLst>
              <a:ext uri="{FF2B5EF4-FFF2-40B4-BE49-F238E27FC236}">
                <a16:creationId xmlns:a16="http://schemas.microsoft.com/office/drawing/2014/main" id="{5C4D93AC-E133-405C-BDA7-328238A9D64E}"/>
              </a:ext>
            </a:extLst>
          </p:cNvPr>
          <p:cNvGrpSpPr/>
          <p:nvPr/>
        </p:nvGrpSpPr>
        <p:grpSpPr>
          <a:xfrm>
            <a:off x="2066922" y="1411916"/>
            <a:ext cx="8058154" cy="1367968"/>
            <a:chOff x="542923" y="1736761"/>
            <a:chExt cx="8058154" cy="1367968"/>
          </a:xfrm>
          <a:solidFill>
            <a:srgbClr val="627981"/>
          </a:solidFill>
        </p:grpSpPr>
        <p:sp>
          <p:nvSpPr>
            <p:cNvPr id="18" name="Rectangle 17">
              <a:extLst>
                <a:ext uri="{FF2B5EF4-FFF2-40B4-BE49-F238E27FC236}">
                  <a16:creationId xmlns:a16="http://schemas.microsoft.com/office/drawing/2014/main" id="{FAB47752-2B60-4AD8-B7C0-BE7DC1143C3B}"/>
                </a:ext>
              </a:extLst>
            </p:cNvPr>
            <p:cNvSpPr/>
            <p:nvPr/>
          </p:nvSpPr>
          <p:spPr>
            <a:xfrm>
              <a:off x="542923" y="1736761"/>
              <a:ext cx="8058154" cy="1367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FC36D2EB-EEAC-4DC7-A00A-0FCE4A9D78A2}"/>
                </a:ext>
              </a:extLst>
            </p:cNvPr>
            <p:cNvSpPr txBox="1"/>
            <p:nvPr/>
          </p:nvSpPr>
          <p:spPr>
            <a:xfrm>
              <a:off x="599388" y="1781290"/>
              <a:ext cx="7807571"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perfectly competitive labor market, firms can hire all the labor they want at the going market wage. Therefore, they hire workers up to the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1</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where the going market wage equals the value of the marginal product of labor.</a:t>
              </a:r>
            </a:p>
          </p:txBody>
        </p:sp>
      </p:grpSp>
      <p:pic>
        <p:nvPicPr>
          <p:cNvPr id="3" name="Picture 2" descr="A graph of marginal product of labor and supply in a perfectly competitive labor market. The curves intersect at a point corresponding to L1.">
            <a:extLst>
              <a:ext uri="{FF2B5EF4-FFF2-40B4-BE49-F238E27FC236}">
                <a16:creationId xmlns:a16="http://schemas.microsoft.com/office/drawing/2014/main" id="{ED81830C-C8E5-49A2-B528-1E24C8F51293}"/>
              </a:ext>
            </a:extLst>
          </p:cNvPr>
          <p:cNvPicPr>
            <a:picLocks noChangeAspect="1"/>
          </p:cNvPicPr>
          <p:nvPr/>
        </p:nvPicPr>
        <p:blipFill>
          <a:blip r:embed="rId3"/>
          <a:stretch>
            <a:fillRect/>
          </a:stretch>
        </p:blipFill>
        <p:spPr>
          <a:xfrm>
            <a:off x="3860762" y="2930415"/>
            <a:ext cx="3949738" cy="3725477"/>
          </a:xfrm>
          <a:prstGeom prst="rect">
            <a:avLst/>
          </a:prstGeom>
        </p:spPr>
      </p:pic>
    </p:spTree>
    <p:extLst>
      <p:ext uri="{BB962C8B-B14F-4D97-AF65-F5344CB8AC3E}">
        <p14:creationId xmlns:p14="http://schemas.microsoft.com/office/powerpoint/2010/main" val="2707170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Labor Demand in Imperfectly Competitive Output Markets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If the employer does not sell its output in a perfectly competitive industry, it faces a downward-sloping demand curve for output.">
            <a:extLst>
              <a:ext uri="{FF2B5EF4-FFF2-40B4-BE49-F238E27FC236}">
                <a16:creationId xmlns:a16="http://schemas.microsoft.com/office/drawing/2014/main" id="{5828C565-1AD7-4121-BE68-1857400CEF8B}"/>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C5C6F4EE-3D14-4E81-9558-7A6D88FDE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9F1CD885-C164-4F20-A97F-860A4DBC1447}"/>
                </a:ext>
              </a:extLst>
            </p:cNvPr>
            <p:cNvSpPr txBox="1"/>
            <p:nvPr/>
          </p:nvSpPr>
          <p:spPr>
            <a:xfrm>
              <a:off x="599388" y="17812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employer does not sell its output in a perfectly competitive industry, it faces a downward-sloping demand curve for output.</a:t>
              </a:r>
            </a:p>
          </p:txBody>
        </p:sp>
      </p:grpSp>
      <p:grpSp>
        <p:nvGrpSpPr>
          <p:cNvPr id="10" name="Group 9" descr="This is true if the firm is a monopoly, but it's also true if the firm is an oligopoly or monopolistically competitive.">
            <a:extLst>
              <a:ext uri="{FF2B5EF4-FFF2-40B4-BE49-F238E27FC236}">
                <a16:creationId xmlns:a16="http://schemas.microsoft.com/office/drawing/2014/main" id="{E0C10298-815A-4DBA-9805-63455AC2675B}"/>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6D2E80D4-7153-4DE9-961B-C9375527D3B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379113A5-A764-44FE-BA1B-93368BFCB25C}"/>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is true if the firm is a monopoly, but it's also true if the firm is an oligopoly or monopolistically competitive.</a:t>
              </a:r>
            </a:p>
          </p:txBody>
        </p:sp>
      </p:grpSp>
      <p:grpSp>
        <p:nvGrpSpPr>
          <p:cNvPr id="13" name="Group 12" descr="In this situation, the value of a worker's marginal product is the marginal revenue, not the price.">
            <a:extLst>
              <a:ext uri="{FF2B5EF4-FFF2-40B4-BE49-F238E27FC236}">
                <a16:creationId xmlns:a16="http://schemas.microsoft.com/office/drawing/2014/main" id="{B51339B7-DCCC-46FC-849B-8BCC7334A71B}"/>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3C137600-EE15-4C5A-A893-FA9B351E91C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2D480AA3-5C2C-41FF-AAAF-0ACDF75EFD2F}"/>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this situation, the value of a worker's marginal product is the marginal revenue, not the price.</a:t>
              </a:r>
            </a:p>
          </p:txBody>
        </p:sp>
      </p:grpSp>
      <p:grpSp>
        <p:nvGrpSpPr>
          <p:cNvPr id="16" name="Group 15" descr="Thus, the demand for labor is the marginal product times the marginal revenue.">
            <a:extLst>
              <a:ext uri="{FF2B5EF4-FFF2-40B4-BE49-F238E27FC236}">
                <a16:creationId xmlns:a16="http://schemas.microsoft.com/office/drawing/2014/main" id="{CA112EDD-207B-4287-94A2-A620B2454E7B}"/>
              </a:ext>
            </a:extLst>
          </p:cNvPr>
          <p:cNvGrpSpPr/>
          <p:nvPr/>
        </p:nvGrpSpPr>
        <p:grpSpPr>
          <a:xfrm>
            <a:off x="2135749" y="431600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9B655918-C014-41B8-B05D-174BEB4F37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32FC32E0-F513-4E1F-A92D-6B8F0875724B}"/>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Thus, the demand for labor is the marginal product times the marginal revenue.</a:t>
              </a:r>
            </a:p>
          </p:txBody>
        </p:sp>
      </p:grpSp>
    </p:spTree>
    <p:extLst>
      <p:ext uri="{BB962C8B-B14F-4D97-AF65-F5344CB8AC3E}">
        <p14:creationId xmlns:p14="http://schemas.microsoft.com/office/powerpoint/2010/main" val="3448721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Labor Demand in Imperfectly Competitive Output Markets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showing the number of workers (L), the MP sub L (marginal product of labor), the marginal revenue, and MRP sub L (marginal revenue product). When L is 1, MP sub L is 4, marginal revenue is $4, and MRP sub L is $16. When L is 2, MP sub L is 3, marginal revenue is $3, and MRP sub L is $9. When L is 3, MP sub L is 2, marginal revenue is $2, and MRP sub L is $4. When L is 4, MP sub L is 1, marginal revenue is $1, and MRP sub L is $1.">
            <a:extLst>
              <a:ext uri="{FF2B5EF4-FFF2-40B4-BE49-F238E27FC236}">
                <a16:creationId xmlns:a16="http://schemas.microsoft.com/office/drawing/2014/main" id="{5A7B5CA7-2392-0644-FAD1-5757BE6BC323}"/>
              </a:ext>
            </a:extLst>
          </p:cNvPr>
          <p:cNvPicPr>
            <a:picLocks noChangeAspect="1"/>
          </p:cNvPicPr>
          <p:nvPr/>
        </p:nvPicPr>
        <p:blipFill>
          <a:blip r:embed="rId3"/>
          <a:stretch>
            <a:fillRect/>
          </a:stretch>
        </p:blipFill>
        <p:spPr>
          <a:xfrm>
            <a:off x="692244" y="2251144"/>
            <a:ext cx="5403756" cy="2969442"/>
          </a:xfrm>
          <a:prstGeom prst="rect">
            <a:avLst/>
          </a:prstGeom>
        </p:spPr>
      </p:pic>
      <p:pic>
        <p:nvPicPr>
          <p:cNvPr id="3" name="Picture 2" descr="The graph shows how marginal revenue product of labor decreases as labor increases.">
            <a:extLst>
              <a:ext uri="{FF2B5EF4-FFF2-40B4-BE49-F238E27FC236}">
                <a16:creationId xmlns:a16="http://schemas.microsoft.com/office/drawing/2014/main" id="{C9493DA0-2CB0-4FDE-8F46-4EEAE5965B4F}"/>
              </a:ext>
            </a:extLst>
          </p:cNvPr>
          <p:cNvPicPr>
            <a:picLocks noChangeAspect="1"/>
          </p:cNvPicPr>
          <p:nvPr/>
        </p:nvPicPr>
        <p:blipFill>
          <a:blip r:embed="rId4"/>
          <a:stretch>
            <a:fillRect/>
          </a:stretch>
        </p:blipFill>
        <p:spPr>
          <a:xfrm>
            <a:off x="6436023" y="1537033"/>
            <a:ext cx="5301114" cy="4952999"/>
          </a:xfrm>
          <a:prstGeom prst="rect">
            <a:avLst/>
          </a:prstGeom>
        </p:spPr>
      </p:pic>
    </p:spTree>
    <p:extLst>
      <p:ext uri="{BB962C8B-B14F-4D97-AF65-F5344CB8AC3E}">
        <p14:creationId xmlns:p14="http://schemas.microsoft.com/office/powerpoint/2010/main" val="1517008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25510"/>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Labor Demand in Imperfectly Competitive Output Markets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descr="For firms with market power in their output market, they choose the number of workers, L2, where the going market wage equals the firm's marginal revenue product. Employment will be lower in an imperfectly competitive industry than in a perfectly competitive industry.">
            <a:extLst>
              <a:ext uri="{FF2B5EF4-FFF2-40B4-BE49-F238E27FC236}">
                <a16:creationId xmlns:a16="http://schemas.microsoft.com/office/drawing/2014/main" id="{5C4D93AC-E133-405C-BDA7-328238A9D64E}"/>
              </a:ext>
            </a:extLst>
          </p:cNvPr>
          <p:cNvGrpSpPr/>
          <p:nvPr/>
        </p:nvGrpSpPr>
        <p:grpSpPr>
          <a:xfrm>
            <a:off x="2066922" y="1260537"/>
            <a:ext cx="8058154" cy="1434532"/>
            <a:chOff x="542923" y="1736761"/>
            <a:chExt cx="8058154" cy="2291298"/>
          </a:xfrm>
          <a:solidFill>
            <a:srgbClr val="627981"/>
          </a:solidFill>
        </p:grpSpPr>
        <p:sp>
          <p:nvSpPr>
            <p:cNvPr id="18" name="Rectangle 17">
              <a:extLst>
                <a:ext uri="{FF2B5EF4-FFF2-40B4-BE49-F238E27FC236}">
                  <a16:creationId xmlns:a16="http://schemas.microsoft.com/office/drawing/2014/main" id="{FAB47752-2B60-4AD8-B7C0-BE7DC1143C3B}"/>
                </a:ext>
              </a:extLst>
            </p:cNvPr>
            <p:cNvSpPr/>
            <p:nvPr/>
          </p:nvSpPr>
          <p:spPr>
            <a:xfrm>
              <a:off x="542923" y="1736761"/>
              <a:ext cx="8058154" cy="229129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FC36D2EB-EEAC-4DC7-A00A-0FCE4A9D78A2}"/>
                </a:ext>
              </a:extLst>
            </p:cNvPr>
            <p:cNvSpPr txBox="1"/>
            <p:nvPr/>
          </p:nvSpPr>
          <p:spPr>
            <a:xfrm>
              <a:off x="599388" y="1781291"/>
              <a:ext cx="7807571" cy="2113855"/>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firms with market power in their output market, they choose the number of workers,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2</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where the going market wage equals the firm's marginal revenue product. Employment will be lower in an imperfectly competitive industry than in a perfectly competitive industry.</a:t>
              </a:r>
            </a:p>
          </p:txBody>
        </p:sp>
      </p:grpSp>
      <p:pic>
        <p:nvPicPr>
          <p:cNvPr id="3" name="Picture 2" descr="A graph of marginal revenue product for normal firms and those with market power.">
            <a:extLst>
              <a:ext uri="{FF2B5EF4-FFF2-40B4-BE49-F238E27FC236}">
                <a16:creationId xmlns:a16="http://schemas.microsoft.com/office/drawing/2014/main" id="{E7D1596A-02DA-463B-B037-9FFC229D994F}"/>
              </a:ext>
            </a:extLst>
          </p:cNvPr>
          <p:cNvPicPr>
            <a:picLocks noChangeAspect="1"/>
          </p:cNvPicPr>
          <p:nvPr/>
        </p:nvPicPr>
        <p:blipFill>
          <a:blip r:embed="rId3"/>
          <a:stretch>
            <a:fillRect/>
          </a:stretch>
        </p:blipFill>
        <p:spPr>
          <a:xfrm>
            <a:off x="3846223" y="2814433"/>
            <a:ext cx="4011902" cy="3769039"/>
          </a:xfrm>
          <a:prstGeom prst="rect">
            <a:avLst/>
          </a:prstGeom>
        </p:spPr>
      </p:pic>
    </p:spTree>
    <p:extLst>
      <p:ext uri="{BB962C8B-B14F-4D97-AF65-F5344CB8AC3E}">
        <p14:creationId xmlns:p14="http://schemas.microsoft.com/office/powerpoint/2010/main" val="15134439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18746" y="1333872"/>
            <a:ext cx="9144001" cy="493776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Choose the answer that accurately completes the following sentences.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market demand for labor is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[blank]</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of all firms’ demands for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vertical sum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horizontal sum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supply minus the sum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none of the above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supply of labor curve is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[blank]</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 upward-sloping function of the wage rate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 downward-sloping function of the interest rate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 upward-sloping function of the interest rate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 downward-sloping function of the wage rate</a:t>
            </a:r>
            <a:endPar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1981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Choose the answer that accurately completes the following sentences. The market demand for labor is the [blank] of all firms’ demands for labor. The correct answer is: horizontal sum. The supply of labor curve is [blank]. The correct answer is: an upward-sloping function of the wage rate.">
            <a:extLst>
              <a:ext uri="{FF2B5EF4-FFF2-40B4-BE49-F238E27FC236}">
                <a16:creationId xmlns:a16="http://schemas.microsoft.com/office/drawing/2014/main" id="{F597D896-A5E2-543F-BDE4-8D76B78E089B}"/>
              </a:ext>
            </a:extLst>
          </p:cNvPr>
          <p:cNvPicPr>
            <a:picLocks noChangeAspect="1"/>
          </p:cNvPicPr>
          <p:nvPr/>
        </p:nvPicPr>
        <p:blipFill>
          <a:blip r:embed="rId3"/>
          <a:stretch>
            <a:fillRect/>
          </a:stretch>
        </p:blipFill>
        <p:spPr>
          <a:xfrm>
            <a:off x="1518746" y="1333872"/>
            <a:ext cx="9144000" cy="4983796"/>
          </a:xfrm>
          <a:prstGeom prst="rect">
            <a:avLst/>
          </a:prstGeom>
        </p:spPr>
      </p:pic>
    </p:spTree>
    <p:extLst>
      <p:ext uri="{BB962C8B-B14F-4D97-AF65-F5344CB8AC3E}">
        <p14:creationId xmlns:p14="http://schemas.microsoft.com/office/powerpoint/2010/main" val="295766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28193"/>
            <a:ext cx="9273061" cy="532453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firm demands labor because of the value of the labor's marginal productivity.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a firm operating in a perfectly competitive output market, this will be the value of the marginal product, which we define as the marginal product of labor multiplied by the firm's output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a firm that is not perfectly competitive, the appropriate concept is the marginal revenue product, which we define as the marginal product of labor multiplied by the firm's marginal revenue.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Profit-maximizing firms employ labor up to the point where the market wage is equal to the firm's demand for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competitive labor market, we determine market wage through the interaction between the market supply and market demand for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2211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339557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Theory of Labor Markets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photograph of a large, empty classroom">
            <a:extLst>
              <a:ext uri="{FF2B5EF4-FFF2-40B4-BE49-F238E27FC236}">
                <a16:creationId xmlns:a16="http://schemas.microsoft.com/office/drawing/2014/main" id="{5D2404F5-769B-43D7-A04B-EBED8926CC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76719" y="1478368"/>
            <a:ext cx="4838562" cy="3293545"/>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3BA1613B-4FD4-4AE6-8FFB-1A1AD1551B09}"/>
              </a:ext>
            </a:extLst>
          </p:cNvPr>
          <p:cNvSpPr txBox="1"/>
          <p:nvPr/>
        </p:nvSpPr>
        <p:spPr>
          <a:xfrm>
            <a:off x="2096776" y="5114736"/>
            <a:ext cx="7998448" cy="738664"/>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In the U.S., income is based on one's value to an employer, which depends in part on education.</a:t>
            </a:r>
          </a:p>
        </p:txBody>
      </p:sp>
    </p:spTree>
    <p:extLst>
      <p:ext uri="{BB962C8B-B14F-4D97-AF65-F5344CB8AC3E}">
        <p14:creationId xmlns:p14="http://schemas.microsoft.com/office/powerpoint/2010/main" val="351458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In a market economy like the United States, income comes from ownership of the means of production: resources or assets.">
            <a:extLst>
              <a:ext uri="{FF2B5EF4-FFF2-40B4-BE49-F238E27FC236}">
                <a16:creationId xmlns:a16="http://schemas.microsoft.com/office/drawing/2014/main" id="{7606FCA3-F798-4992-9374-51BB75CAC63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986250F-BD8E-430B-B75C-2E79DB13AB2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73B6100D-E707-4229-8273-754BC8BFC67A}"/>
                </a:ext>
              </a:extLst>
            </p:cNvPr>
            <p:cNvSpPr txBox="1"/>
            <p:nvPr/>
          </p:nvSpPr>
          <p:spPr>
            <a:xfrm>
              <a:off x="599388" y="17812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market economy like the United States, income comes from ownership of the means of production: resources or assets.</a:t>
              </a:r>
            </a:p>
          </p:txBody>
        </p:sp>
      </p:grpSp>
      <p:grpSp>
        <p:nvGrpSpPr>
          <p:cNvPr id="13" name="Group 12" descr="Income is a function of the quantity of each resource one owns and the value society places on those resources.">
            <a:extLst>
              <a:ext uri="{FF2B5EF4-FFF2-40B4-BE49-F238E27FC236}">
                <a16:creationId xmlns:a16="http://schemas.microsoft.com/office/drawing/2014/main" id="{329D0464-A25F-45E6-B729-2B0E64C05487}"/>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BD3DEC5-A093-43B3-8EE4-76251F55875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7694218A-36E4-4EB9-BBC2-B11865FC08A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Income is a function of the quantity of each resource one owns and the value society places on those resources.</a:t>
              </a:r>
            </a:p>
          </p:txBody>
        </p:sp>
      </p:grpSp>
      <p:grpSp>
        <p:nvGrpSpPr>
          <p:cNvPr id="16" name="Group 15" descr="Each factor payment, like wages for labor and interest for financial capital, is determined in their respective factor markets.">
            <a:extLst>
              <a:ext uri="{FF2B5EF4-FFF2-40B4-BE49-F238E27FC236}">
                <a16:creationId xmlns:a16="http://schemas.microsoft.com/office/drawing/2014/main" id="{BE18EC23-3213-4A05-9540-D48953A9D44F}"/>
              </a:ext>
            </a:extLst>
          </p:cNvPr>
          <p:cNvGrpSpPr/>
          <p:nvPr/>
        </p:nvGrpSpPr>
        <p:grpSpPr>
          <a:xfrm>
            <a:off x="2135749" y="342057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442454A-80A9-4C1B-8D5E-12CBF869364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B2CD021-73D8-4F93-9515-8A1BEDC0ABA3}"/>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Each factor payment, like wages for labor and interest for financial capital, is determined in their respective factor markets.</a:t>
              </a:r>
            </a:p>
          </p:txBody>
        </p:sp>
      </p:grpSp>
      <p:grpSp>
        <p:nvGrpSpPr>
          <p:cNvPr id="19" name="Group 18" descr="This lesson will focus on labor markets, but other factor markets operate similarly.">
            <a:extLst>
              <a:ext uri="{FF2B5EF4-FFF2-40B4-BE49-F238E27FC236}">
                <a16:creationId xmlns:a16="http://schemas.microsoft.com/office/drawing/2014/main" id="{C904B098-7432-4CF1-9FF5-2E6C29133256}"/>
              </a:ext>
            </a:extLst>
          </p:cNvPr>
          <p:cNvGrpSpPr/>
          <p:nvPr/>
        </p:nvGrpSpPr>
        <p:grpSpPr>
          <a:xfrm>
            <a:off x="2135749" y="4315290"/>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66CAB137-E618-4B16-8E13-BC76490544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485D464F-0193-474A-921C-BE5842563FA7}"/>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lesson will focus on labor markets, but other factor markets operate similarly.</a:t>
              </a:r>
            </a:p>
          </p:txBody>
        </p:sp>
      </p:grpSp>
    </p:spTree>
    <p:extLst>
      <p:ext uri="{BB962C8B-B14F-4D97-AF65-F5344CB8AC3E}">
        <p14:creationId xmlns:p14="http://schemas.microsoft.com/office/powerpoint/2010/main" val="3849175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What is the Labor Market?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labor market is the term that economists use for all the different markets for labor.">
            <a:extLst>
              <a:ext uri="{FF2B5EF4-FFF2-40B4-BE49-F238E27FC236}">
                <a16:creationId xmlns:a16="http://schemas.microsoft.com/office/drawing/2014/main" id="{6D46E7EF-AED9-4C5E-BAE8-F0411FFB6026}"/>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F1A7ABE-7486-4350-B262-61AAA037F08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8A92ABF2-D608-4C88-944C-AF4929249C28}"/>
                </a:ext>
              </a:extLst>
            </p:cNvPr>
            <p:cNvSpPr txBox="1"/>
            <p:nvPr/>
          </p:nvSpPr>
          <p:spPr>
            <a:xfrm>
              <a:off x="599388" y="17812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labor market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term that economists use for all the different markets for labor.</a:t>
              </a:r>
            </a:p>
          </p:txBody>
        </p:sp>
      </p:grpSp>
      <p:grpSp>
        <p:nvGrpSpPr>
          <p:cNvPr id="11" name="Group 10" descr="There is no single labor market; rather, there is a different market for every different type of labor.">
            <a:extLst>
              <a:ext uri="{FF2B5EF4-FFF2-40B4-BE49-F238E27FC236}">
                <a16:creationId xmlns:a16="http://schemas.microsoft.com/office/drawing/2014/main" id="{BA142444-7805-473A-8AF0-6AAAD83BD5DB}"/>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6C7C343A-B57F-4075-BAC4-732B9F85A1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4F5AA739-912D-4FCD-9879-34BDD12D7A2B}"/>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is no single labor market; rather, there is a different market for every different type of labor.</a:t>
              </a:r>
            </a:p>
          </p:txBody>
        </p:sp>
      </p:grpSp>
      <p:grpSp>
        <p:nvGrpSpPr>
          <p:cNvPr id="14" name="Group 13" descr="Labor differs by type of work (e.g., retail vs. research science), skill level (entry or more experienced), and location (local, regional, etc.).">
            <a:extLst>
              <a:ext uri="{FF2B5EF4-FFF2-40B4-BE49-F238E27FC236}">
                <a16:creationId xmlns:a16="http://schemas.microsoft.com/office/drawing/2014/main" id="{200A28A2-E7A9-4634-B133-37EAD4651B64}"/>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27D617A-2B62-403A-BAEB-40B2E8AC3D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BE036492-2511-4A12-925D-1426828F8BBB}"/>
                </a:ext>
              </a:extLst>
            </p:cNvPr>
            <p:cNvSpPr txBox="1"/>
            <p:nvPr/>
          </p:nvSpPr>
          <p:spPr>
            <a:xfrm>
              <a:off x="599388" y="1786285"/>
              <a:ext cx="7864037"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Labor differs by type of work (e.g., retail vs. research science), skill level (entry or more experienced), and location (local, regional, etc.).</a:t>
              </a:r>
            </a:p>
          </p:txBody>
        </p:sp>
      </p:grpSp>
      <p:grpSp>
        <p:nvGrpSpPr>
          <p:cNvPr id="17" name="Group 16" descr="While each labor market is different, they all tend to operate in similar ways.">
            <a:extLst>
              <a:ext uri="{FF2B5EF4-FFF2-40B4-BE49-F238E27FC236}">
                <a16:creationId xmlns:a16="http://schemas.microsoft.com/office/drawing/2014/main" id="{927553E2-7AB3-4ACC-8862-D5FE245CC012}"/>
              </a:ext>
            </a:extLst>
          </p:cNvPr>
          <p:cNvGrpSpPr/>
          <p:nvPr/>
        </p:nvGrpSpPr>
        <p:grpSpPr>
          <a:xfrm>
            <a:off x="2135749" y="431529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E2804BB-7B0A-470B-A901-D86200F00EE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BBE6884-C5A1-49EF-8500-408EBD7E706D}"/>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each labor market is different, they all tend to operate in similar ways.</a:t>
              </a:r>
            </a:p>
          </p:txBody>
        </p:sp>
      </p:grpSp>
    </p:spTree>
    <p:extLst>
      <p:ext uri="{BB962C8B-B14F-4D97-AF65-F5344CB8AC3E}">
        <p14:creationId xmlns:p14="http://schemas.microsoft.com/office/powerpoint/2010/main" val="2137743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First Rule of Labor Markets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To maximize profit, a firm should never pay more in wages and benefits than the value of the worker’s marginal productivity to the firm.">
            <a:extLst>
              <a:ext uri="{FF2B5EF4-FFF2-40B4-BE49-F238E27FC236}">
                <a16:creationId xmlns:a16="http://schemas.microsoft.com/office/drawing/2014/main" id="{F8AB6948-815F-4A13-97A9-1CE245AFCE77}"/>
              </a:ext>
            </a:extLst>
          </p:cNvPr>
          <p:cNvGrpSpPr/>
          <p:nvPr/>
        </p:nvGrpSpPr>
        <p:grpSpPr>
          <a:xfrm>
            <a:off x="2135749" y="162024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621F5FC-26A7-42CB-8E46-CC92B28929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73497AEA-51E5-4713-84F4-E8CD6B45A14A}"/>
                </a:ext>
              </a:extLst>
            </p:cNvPr>
            <p:cNvSpPr txBox="1"/>
            <p:nvPr/>
          </p:nvSpPr>
          <p:spPr>
            <a:xfrm>
              <a:off x="599388" y="1781290"/>
              <a:ext cx="7807571" cy="70788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maximize profit, a firm should never pay more in wages and benefits than the value of the worker’s marginal productivity to the firm.</a:t>
              </a:r>
            </a:p>
          </p:txBody>
        </p:sp>
      </p:grpSp>
      <p:pic>
        <p:nvPicPr>
          <p:cNvPr id="3" name="Picture 2" descr="An algebraic expression that reads w (which is cost per hr) is less than P multiplied by M P sub L (which is the value of additional output per hour)">
            <a:extLst>
              <a:ext uri="{FF2B5EF4-FFF2-40B4-BE49-F238E27FC236}">
                <a16:creationId xmlns:a16="http://schemas.microsoft.com/office/drawing/2014/main" id="{3702287D-DD8A-82AB-5D8B-E125D7BA6C3C}"/>
              </a:ext>
            </a:extLst>
          </p:cNvPr>
          <p:cNvPicPr>
            <a:picLocks noChangeAspect="1"/>
          </p:cNvPicPr>
          <p:nvPr/>
        </p:nvPicPr>
        <p:blipFill>
          <a:blip r:embed="rId3"/>
          <a:stretch>
            <a:fillRect/>
          </a:stretch>
        </p:blipFill>
        <p:spPr>
          <a:xfrm>
            <a:off x="3072743" y="3429000"/>
            <a:ext cx="5706271" cy="1971950"/>
          </a:xfrm>
          <a:prstGeom prst="rect">
            <a:avLst/>
          </a:prstGeom>
        </p:spPr>
      </p:pic>
    </p:spTree>
    <p:extLst>
      <p:ext uri="{BB962C8B-B14F-4D97-AF65-F5344CB8AC3E}">
        <p14:creationId xmlns:p14="http://schemas.microsoft.com/office/powerpoint/2010/main" val="1382650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Marginal Product of Labor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Since employers often hire labor by the hour, marginal product of labor is the additional output the firm produces by adding one more worker hour to the production process.">
            <a:extLst>
              <a:ext uri="{FF2B5EF4-FFF2-40B4-BE49-F238E27FC236}">
                <a16:creationId xmlns:a16="http://schemas.microsoft.com/office/drawing/2014/main" id="{E3E2BF7E-737E-4C2B-A49C-12D6E4E6DFB6}"/>
              </a:ext>
            </a:extLst>
          </p:cNvPr>
          <p:cNvGrpSpPr/>
          <p:nvPr/>
        </p:nvGrpSpPr>
        <p:grpSpPr>
          <a:xfrm>
            <a:off x="1312605" y="1514905"/>
            <a:ext cx="4290594" cy="2032270"/>
            <a:chOff x="542923" y="1736761"/>
            <a:chExt cx="8058154" cy="970067"/>
          </a:xfrm>
          <a:solidFill>
            <a:srgbClr val="627981"/>
          </a:solidFill>
        </p:grpSpPr>
        <p:sp>
          <p:nvSpPr>
            <p:cNvPr id="9" name="Rectangle 8">
              <a:extLst>
                <a:ext uri="{FF2B5EF4-FFF2-40B4-BE49-F238E27FC236}">
                  <a16:creationId xmlns:a16="http://schemas.microsoft.com/office/drawing/2014/main" id="{6080E7DA-D3BE-445E-879F-8E5BEFCFC171}"/>
                </a:ext>
              </a:extLst>
            </p:cNvPr>
            <p:cNvSpPr/>
            <p:nvPr/>
          </p:nvSpPr>
          <p:spPr>
            <a:xfrm>
              <a:off x="542923" y="1736761"/>
              <a:ext cx="8058154" cy="97006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55CA1A45-CD45-4CCC-8EC4-A4CC4A61913E}"/>
                </a:ext>
              </a:extLst>
            </p:cNvPr>
            <p:cNvSpPr txBox="1"/>
            <p:nvPr/>
          </p:nvSpPr>
          <p:spPr>
            <a:xfrm>
              <a:off x="599386" y="1766239"/>
              <a:ext cx="8001691" cy="92554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employers often hire labor by the hour,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marginal product of labor</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the additional output the firm produces by adding one more worker hour to the production process.</a:t>
              </a:r>
            </a:p>
          </p:txBody>
        </p:sp>
      </p:grpSp>
      <p:pic>
        <p:nvPicPr>
          <p:cNvPr id="3" name="Picture 2" descr="A table showing the number of workers (L) and MP sub L (marginal product of labor). When L is 1, MP sub L is 4. When L is 2, MP sub L is 3. When L is 3, MP sub L is 2. When L is 4, MP sub L is 1.">
            <a:extLst>
              <a:ext uri="{FF2B5EF4-FFF2-40B4-BE49-F238E27FC236}">
                <a16:creationId xmlns:a16="http://schemas.microsoft.com/office/drawing/2014/main" id="{2E539A36-DDC5-B58B-290B-D24559663CE3}"/>
              </a:ext>
            </a:extLst>
          </p:cNvPr>
          <p:cNvPicPr>
            <a:picLocks noChangeAspect="1"/>
          </p:cNvPicPr>
          <p:nvPr/>
        </p:nvPicPr>
        <p:blipFill>
          <a:blip r:embed="rId3"/>
          <a:stretch>
            <a:fillRect/>
          </a:stretch>
        </p:blipFill>
        <p:spPr>
          <a:xfrm>
            <a:off x="509026" y="3789943"/>
            <a:ext cx="5526602" cy="1785517"/>
          </a:xfrm>
          <a:prstGeom prst="rect">
            <a:avLst/>
          </a:prstGeom>
        </p:spPr>
      </p:pic>
      <p:pic>
        <p:nvPicPr>
          <p:cNvPr id="7" name="Picture 6" descr="D sub L equals MP sub L times P">
            <a:extLst>
              <a:ext uri="{FF2B5EF4-FFF2-40B4-BE49-F238E27FC236}">
                <a16:creationId xmlns:a16="http://schemas.microsoft.com/office/drawing/2014/main" id="{8D75D49C-DF3F-D2C1-551F-E5234B4D8DF6}"/>
              </a:ext>
            </a:extLst>
          </p:cNvPr>
          <p:cNvPicPr>
            <a:picLocks noChangeAspect="1"/>
          </p:cNvPicPr>
          <p:nvPr/>
        </p:nvPicPr>
        <p:blipFill>
          <a:blip r:embed="rId4"/>
          <a:stretch>
            <a:fillRect/>
          </a:stretch>
        </p:blipFill>
        <p:spPr>
          <a:xfrm>
            <a:off x="1881188" y="5849749"/>
            <a:ext cx="2774317" cy="708856"/>
          </a:xfrm>
          <a:prstGeom prst="rect">
            <a:avLst/>
          </a:prstGeom>
        </p:spPr>
      </p:pic>
      <p:pic>
        <p:nvPicPr>
          <p:cNvPr id="13" name="Picture 12" descr="A graph with Labor on the x-axis and Marginal Product on the y-axis showing, through a downward sloping straight line, how the marginal product of labor declines by one unit as labor increases by one unit.">
            <a:extLst>
              <a:ext uri="{FF2B5EF4-FFF2-40B4-BE49-F238E27FC236}">
                <a16:creationId xmlns:a16="http://schemas.microsoft.com/office/drawing/2014/main" id="{18F5BB32-2CAC-448B-8EAA-6DAC5EF30EB4}"/>
              </a:ext>
            </a:extLst>
          </p:cNvPr>
          <p:cNvPicPr>
            <a:picLocks noChangeAspect="1"/>
          </p:cNvPicPr>
          <p:nvPr/>
        </p:nvPicPr>
        <p:blipFill>
          <a:blip r:embed="rId5"/>
          <a:stretch>
            <a:fillRect/>
          </a:stretch>
        </p:blipFill>
        <p:spPr>
          <a:xfrm>
            <a:off x="6504779" y="1490089"/>
            <a:ext cx="5057775" cy="4889981"/>
          </a:xfrm>
          <a:prstGeom prst="rect">
            <a:avLst/>
          </a:prstGeom>
        </p:spPr>
      </p:pic>
    </p:spTree>
    <p:extLst>
      <p:ext uri="{BB962C8B-B14F-4D97-AF65-F5344CB8AC3E}">
        <p14:creationId xmlns:p14="http://schemas.microsoft.com/office/powerpoint/2010/main" val="3122239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Labor Demand</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On what does the value of each worker's marginal product depend? If we assume that the employer sells its output in a perfectly competitive market, the value of each worker's output will be the market price of the product.">
            <a:extLst>
              <a:ext uri="{FF2B5EF4-FFF2-40B4-BE49-F238E27FC236}">
                <a16:creationId xmlns:a16="http://schemas.microsoft.com/office/drawing/2014/main" id="{00F26EAA-7206-44C9-B62A-D542110FF2B7}"/>
              </a:ext>
            </a:extLst>
          </p:cNvPr>
          <p:cNvGrpSpPr/>
          <p:nvPr/>
        </p:nvGrpSpPr>
        <p:grpSpPr>
          <a:xfrm>
            <a:off x="1764278" y="1620241"/>
            <a:ext cx="8429625" cy="1113433"/>
            <a:chOff x="542923" y="1736761"/>
            <a:chExt cx="8058154" cy="1367968"/>
          </a:xfrm>
          <a:solidFill>
            <a:srgbClr val="627981"/>
          </a:solidFill>
        </p:grpSpPr>
        <p:sp>
          <p:nvSpPr>
            <p:cNvPr id="8" name="Rectangle 7">
              <a:extLst>
                <a:ext uri="{FF2B5EF4-FFF2-40B4-BE49-F238E27FC236}">
                  <a16:creationId xmlns:a16="http://schemas.microsoft.com/office/drawing/2014/main" id="{C8B39EFF-2173-488D-80B3-F6386F730939}"/>
                </a:ext>
              </a:extLst>
            </p:cNvPr>
            <p:cNvSpPr/>
            <p:nvPr/>
          </p:nvSpPr>
          <p:spPr>
            <a:xfrm>
              <a:off x="542923" y="1736761"/>
              <a:ext cx="8058154" cy="1367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CC2301C3-B755-4950-B600-CD5B032F527C}"/>
                </a:ext>
              </a:extLst>
            </p:cNvPr>
            <p:cNvSpPr txBox="1"/>
            <p:nvPr/>
          </p:nvSpPr>
          <p:spPr>
            <a:xfrm>
              <a:off x="599388" y="1781290"/>
              <a:ext cx="7807571"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 what does the value of each worker's marginal product depend? If we assume that the employer sells its output in a perfectly competitive market, the value of each worker's output will be the market price of the product.</a:t>
              </a:r>
            </a:p>
          </p:txBody>
        </p:sp>
      </p:grpSp>
      <p:pic>
        <p:nvPicPr>
          <p:cNvPr id="3" name="Picture 2" descr="demand for labor equals MP sub L times P equals value of the marginal product of labor">
            <a:extLst>
              <a:ext uri="{FF2B5EF4-FFF2-40B4-BE49-F238E27FC236}">
                <a16:creationId xmlns:a16="http://schemas.microsoft.com/office/drawing/2014/main" id="{A5B010FC-E4FD-50E9-96E6-A6B439A00379}"/>
              </a:ext>
            </a:extLst>
          </p:cNvPr>
          <p:cNvPicPr>
            <a:picLocks noChangeAspect="1"/>
          </p:cNvPicPr>
          <p:nvPr/>
        </p:nvPicPr>
        <p:blipFill>
          <a:blip r:embed="rId3"/>
          <a:stretch>
            <a:fillRect/>
          </a:stretch>
        </p:blipFill>
        <p:spPr>
          <a:xfrm>
            <a:off x="1403066" y="3338498"/>
            <a:ext cx="9385867" cy="391837"/>
          </a:xfrm>
          <a:prstGeom prst="rect">
            <a:avLst/>
          </a:prstGeom>
        </p:spPr>
      </p:pic>
    </p:spTree>
    <p:extLst>
      <p:ext uri="{BB962C8B-B14F-4D97-AF65-F5344CB8AC3E}">
        <p14:creationId xmlns:p14="http://schemas.microsoft.com/office/powerpoint/2010/main" val="111530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Value of the Marginal Product of Labor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showing the number of workers (L), the MP sub L (marginal product of labor), the price of output, and VMP sub L (value of the marginal product of labor). When L is 1, MP sub L is 4, price of output is $4, and VMP sub L is $16. When L is 2, MP sub L is 3, price of output is $4, and VMP sub L is $12. When L is 3, MP sub L is 2, price of output is $4, and VMP sub L is $8. When L is 4, MP sub L is 1, price of output is $4, and VMP sub L is $4.">
            <a:extLst>
              <a:ext uri="{FF2B5EF4-FFF2-40B4-BE49-F238E27FC236}">
                <a16:creationId xmlns:a16="http://schemas.microsoft.com/office/drawing/2014/main" id="{C01B0C6E-7957-1E9A-F881-F0B597D329D3}"/>
              </a:ext>
            </a:extLst>
          </p:cNvPr>
          <p:cNvPicPr>
            <a:picLocks noChangeAspect="1"/>
          </p:cNvPicPr>
          <p:nvPr/>
        </p:nvPicPr>
        <p:blipFill>
          <a:blip r:embed="rId3"/>
          <a:stretch>
            <a:fillRect/>
          </a:stretch>
        </p:blipFill>
        <p:spPr>
          <a:xfrm>
            <a:off x="660434" y="2116241"/>
            <a:ext cx="5645564" cy="3125609"/>
          </a:xfrm>
          <a:prstGeom prst="rect">
            <a:avLst/>
          </a:prstGeom>
        </p:spPr>
      </p:pic>
      <p:pic>
        <p:nvPicPr>
          <p:cNvPr id="3" name="Picture 2" descr="A graph with Labor on the x-axis and Value of the Marginal Product of Labor on the y-axis showing, through a downward-sloping straight curve, the value of the marginal product of labor.">
            <a:extLst>
              <a:ext uri="{FF2B5EF4-FFF2-40B4-BE49-F238E27FC236}">
                <a16:creationId xmlns:a16="http://schemas.microsoft.com/office/drawing/2014/main" id="{ABE32B36-FF53-4D3C-BD66-2F0FC805EF64}"/>
              </a:ext>
            </a:extLst>
          </p:cNvPr>
          <p:cNvPicPr>
            <a:picLocks noChangeAspect="1"/>
          </p:cNvPicPr>
          <p:nvPr/>
        </p:nvPicPr>
        <p:blipFill>
          <a:blip r:embed="rId4"/>
          <a:stretch>
            <a:fillRect/>
          </a:stretch>
        </p:blipFill>
        <p:spPr>
          <a:xfrm>
            <a:off x="6384180" y="1488030"/>
            <a:ext cx="5296242" cy="4892040"/>
          </a:xfrm>
          <a:prstGeom prst="rect">
            <a:avLst/>
          </a:prstGeom>
        </p:spPr>
      </p:pic>
    </p:spTree>
    <p:extLst>
      <p:ext uri="{BB962C8B-B14F-4D97-AF65-F5344CB8AC3E}">
        <p14:creationId xmlns:p14="http://schemas.microsoft.com/office/powerpoint/2010/main" val="3813972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24000" y="1665992"/>
            <a:ext cx="9144001" cy="19202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endPar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36500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40B791D-20F3-471B-9E78-B3175EF44C7B}">
  <ds:schemaRefs>
    <ds:schemaRef ds:uri="http://www.w3.org/XML/1998/namespace"/>
    <ds:schemaRef ds:uri="http://purl.org/dc/elements/1.1/"/>
    <ds:schemaRef ds:uri="http://schemas.microsoft.com/office/infopath/2007/PartnerControls"/>
    <ds:schemaRef ds:uri="http://purl.org/dc/dcmitype/"/>
    <ds:schemaRef ds:uri="http://purl.org/dc/terms/"/>
    <ds:schemaRef ds:uri="http://schemas.microsoft.com/office/2006/documentManagement/types"/>
    <ds:schemaRef ds:uri="http://schemas.microsoft.com/office/2006/metadata/properties"/>
    <ds:schemaRef ds:uri="06d9c582-05c2-476b-83d2-72ab8b1380b2"/>
    <ds:schemaRef ds:uri="http://schemas.openxmlformats.org/package/2006/metadata/core-properties"/>
    <ds:schemaRef ds:uri="fdab59f7-c3a7-48e5-acd8-618ce834776e"/>
  </ds:schemaRefs>
</ds:datastoreItem>
</file>

<file path=customXml/itemProps2.xml><?xml version="1.0" encoding="utf-8"?>
<ds:datastoreItem xmlns:ds="http://schemas.openxmlformats.org/officeDocument/2006/customXml" ds:itemID="{DC9B7FF5-C4EC-4A00-8F57-9610DD27F1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C046CCA-DFE4-405F-97A5-851338E36E9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671</TotalTime>
  <Words>1998</Words>
  <Application>Microsoft Office PowerPoint</Application>
  <PresentationFormat>Widescreen</PresentationFormat>
  <Paragraphs>126</Paragraphs>
  <Slides>19</Slides>
  <Notes>18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19</vt:i4>
      </vt:variant>
    </vt:vector>
  </HeadingPairs>
  <TitlesOfParts>
    <vt:vector size="27" baseType="lpstr">
      <vt:lpstr>Arial</vt:lpstr>
      <vt:lpstr>Calibri</vt:lpstr>
      <vt:lpstr>Calibri Light</vt:lpstr>
      <vt:lpstr>Cambria Math</vt:lpstr>
      <vt:lpstr>Century Gothic</vt:lpstr>
      <vt:lpstr>Symbol</vt:lpstr>
      <vt:lpstr>Office Theme</vt:lpstr>
      <vt:lpstr>1_Office Theme</vt:lpstr>
      <vt:lpstr>The Theory of Labor Markets</vt:lpstr>
      <vt:lpstr>The Theory of Labor Markets1</vt:lpstr>
      <vt:lpstr>Introduction</vt:lpstr>
      <vt:lpstr>What is the Labor Market?</vt:lpstr>
      <vt:lpstr>First Rule of Labor Markets</vt:lpstr>
      <vt:lpstr>Marginal Product of Labor</vt:lpstr>
      <vt:lpstr>Labor Demand</vt:lpstr>
      <vt:lpstr>Value of the Marginal Product of Labor</vt:lpstr>
      <vt:lpstr>Real-World Example1</vt:lpstr>
      <vt:lpstr>Real-World Example2</vt:lpstr>
      <vt:lpstr>Demand for Labor in Perfectly Competitive Output Markets1</vt:lpstr>
      <vt:lpstr>Demand for Labor in Perfectly Competitive Output Markets2</vt:lpstr>
      <vt:lpstr>Labor Demand in Imperfectly Competitive Output Markets1</vt:lpstr>
      <vt:lpstr>Labor Demand in Imperfectly Competitive Output Markets2</vt:lpstr>
      <vt:lpstr>Labor Demand in Imperfectly Competitive Output Markets3</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50</cp:revision>
  <dcterms:created xsi:type="dcterms:W3CDTF">2017-06-16T13:06:21Z</dcterms:created>
  <dcterms:modified xsi:type="dcterms:W3CDTF">2026-02-02T16:22:12Z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