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0426C-4EBB-4B85-89B4-31415597B0E2}" v="3" dt="2026-02-02T16:20:12.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7:47:03.459" v="6" actId="6549"/>
      <pc:docMkLst>
        <pc:docMk/>
      </pc:docMkLst>
      <pc:sldChg chg="add">
        <pc:chgData name="Caitlin Coleman" userId="96f87ca1-0e64-4ae8-8d77-98757b85df0b" providerId="ADAL" clId="{DDA6BCD5-DC0D-434C-93A0-51E2BCD25B34}" dt="2026-01-09T17:46:23.963" v="0"/>
        <pc:sldMkLst>
          <pc:docMk/>
          <pc:sldMk cId="3991692793" sldId="389"/>
        </pc:sldMkLst>
      </pc:sldChg>
      <pc:sldChg chg="add">
        <pc:chgData name="Caitlin Coleman" userId="96f87ca1-0e64-4ae8-8d77-98757b85df0b" providerId="ADAL" clId="{DDA6BCD5-DC0D-434C-93A0-51E2BCD25B34}" dt="2026-01-09T17:46:23.963" v="0"/>
        <pc:sldMkLst>
          <pc:docMk/>
          <pc:sldMk cId="2709594242" sldId="390"/>
        </pc:sldMkLst>
      </pc:sldChg>
      <pc:sldChg chg="add">
        <pc:chgData name="Caitlin Coleman" userId="96f87ca1-0e64-4ae8-8d77-98757b85df0b" providerId="ADAL" clId="{DDA6BCD5-DC0D-434C-93A0-51E2BCD25B34}" dt="2026-01-09T17:46:23.963" v="0"/>
        <pc:sldMkLst>
          <pc:docMk/>
          <pc:sldMk cId="3992660190" sldId="391"/>
        </pc:sldMkLst>
      </pc:sldChg>
      <pc:sldChg chg="add">
        <pc:chgData name="Caitlin Coleman" userId="96f87ca1-0e64-4ae8-8d77-98757b85df0b" providerId="ADAL" clId="{DDA6BCD5-DC0D-434C-93A0-51E2BCD25B34}" dt="2026-01-09T17:46:23.963" v="0"/>
        <pc:sldMkLst>
          <pc:docMk/>
          <pc:sldMk cId="2213397351" sldId="392"/>
        </pc:sldMkLst>
      </pc:sldChg>
      <pc:sldChg chg="add">
        <pc:chgData name="Caitlin Coleman" userId="96f87ca1-0e64-4ae8-8d77-98757b85df0b" providerId="ADAL" clId="{DDA6BCD5-DC0D-434C-93A0-51E2BCD25B34}" dt="2026-01-09T17:46:23.963" v="0"/>
        <pc:sldMkLst>
          <pc:docMk/>
          <pc:sldMk cId="2888666217" sldId="393"/>
        </pc:sldMkLst>
      </pc:sldChg>
      <pc:sldChg chg="add">
        <pc:chgData name="Caitlin Coleman" userId="96f87ca1-0e64-4ae8-8d77-98757b85df0b" providerId="ADAL" clId="{DDA6BCD5-DC0D-434C-93A0-51E2BCD25B34}" dt="2026-01-09T17:46:23.963" v="0"/>
        <pc:sldMkLst>
          <pc:docMk/>
          <pc:sldMk cId="3988823299" sldId="394"/>
        </pc:sldMkLst>
      </pc:sldChg>
      <pc:sldChg chg="add">
        <pc:chgData name="Caitlin Coleman" userId="96f87ca1-0e64-4ae8-8d77-98757b85df0b" providerId="ADAL" clId="{DDA6BCD5-DC0D-434C-93A0-51E2BCD25B34}" dt="2026-01-09T17:46:23.963" v="0"/>
        <pc:sldMkLst>
          <pc:docMk/>
          <pc:sldMk cId="1835632859" sldId="395"/>
        </pc:sldMkLst>
      </pc:sldChg>
      <pc:sldChg chg="add">
        <pc:chgData name="Caitlin Coleman" userId="96f87ca1-0e64-4ae8-8d77-98757b85df0b" providerId="ADAL" clId="{DDA6BCD5-DC0D-434C-93A0-51E2BCD25B34}" dt="2026-01-09T17:46:23.963" v="0"/>
        <pc:sldMkLst>
          <pc:docMk/>
          <pc:sldMk cId="1078516315" sldId="396"/>
        </pc:sldMkLst>
      </pc:sldChg>
      <pc:sldChg chg="modSp add mod">
        <pc:chgData name="Caitlin Coleman" userId="96f87ca1-0e64-4ae8-8d77-98757b85df0b" providerId="ADAL" clId="{DDA6BCD5-DC0D-434C-93A0-51E2BCD25B34}" dt="2026-01-09T17:46:45.871" v="3" actId="20577"/>
        <pc:sldMkLst>
          <pc:docMk/>
          <pc:sldMk cId="1200053161" sldId="397"/>
        </pc:sldMkLst>
        <pc:spChg chg="mod">
          <ac:chgData name="Caitlin Coleman" userId="96f87ca1-0e64-4ae8-8d77-98757b85df0b" providerId="ADAL" clId="{DDA6BCD5-DC0D-434C-93A0-51E2BCD25B34}" dt="2026-01-09T17:46:45.871" v="3" actId="20577"/>
          <ac:spMkLst>
            <pc:docMk/>
            <pc:sldMk cId="1200053161" sldId="397"/>
            <ac:spMk id="26" creationId="{00000000-0000-0000-0000-000000000000}"/>
          </ac:spMkLst>
        </pc:spChg>
      </pc:sldChg>
      <pc:sldChg chg="modSp add mod">
        <pc:chgData name="Caitlin Coleman" userId="96f87ca1-0e64-4ae8-8d77-98757b85df0b" providerId="ADAL" clId="{DDA6BCD5-DC0D-434C-93A0-51E2BCD25B34}" dt="2026-01-09T17:46:52.228" v="5" actId="20577"/>
        <pc:sldMkLst>
          <pc:docMk/>
          <pc:sldMk cId="45624012" sldId="398"/>
        </pc:sldMkLst>
        <pc:spChg chg="mod">
          <ac:chgData name="Caitlin Coleman" userId="96f87ca1-0e64-4ae8-8d77-98757b85df0b" providerId="ADAL" clId="{DDA6BCD5-DC0D-434C-93A0-51E2BCD25B34}" dt="2026-01-09T17:46:52.228" v="5" actId="20577"/>
          <ac:spMkLst>
            <pc:docMk/>
            <pc:sldMk cId="45624012" sldId="398"/>
            <ac:spMk id="26" creationId="{00000000-0000-0000-0000-000000000000}"/>
          </ac:spMkLst>
        </pc:spChg>
      </pc:sldChg>
      <pc:sldChg chg="add">
        <pc:chgData name="Caitlin Coleman" userId="96f87ca1-0e64-4ae8-8d77-98757b85df0b" providerId="ADAL" clId="{DDA6BCD5-DC0D-434C-93A0-51E2BCD25B34}" dt="2026-01-09T17:46:23.963" v="0"/>
        <pc:sldMkLst>
          <pc:docMk/>
          <pc:sldMk cId="3368257002" sldId="399"/>
        </pc:sldMkLst>
      </pc:sldChg>
      <pc:sldChg chg="add">
        <pc:chgData name="Caitlin Coleman" userId="96f87ca1-0e64-4ae8-8d77-98757b85df0b" providerId="ADAL" clId="{DDA6BCD5-DC0D-434C-93A0-51E2BCD25B34}" dt="2026-01-09T17:46:23.963" v="0"/>
        <pc:sldMkLst>
          <pc:docMk/>
          <pc:sldMk cId="656427375" sldId="400"/>
        </pc:sldMkLst>
      </pc:sldChg>
      <pc:sldChg chg="add">
        <pc:chgData name="Caitlin Coleman" userId="96f87ca1-0e64-4ae8-8d77-98757b85df0b" providerId="ADAL" clId="{DDA6BCD5-DC0D-434C-93A0-51E2BCD25B34}" dt="2026-01-09T17:46:23.963" v="0"/>
        <pc:sldMkLst>
          <pc:docMk/>
          <pc:sldMk cId="3181153369" sldId="401"/>
        </pc:sldMkLst>
      </pc:sldChg>
      <pc:sldChg chg="add">
        <pc:chgData name="Caitlin Coleman" userId="96f87ca1-0e64-4ae8-8d77-98757b85df0b" providerId="ADAL" clId="{DDA6BCD5-DC0D-434C-93A0-51E2BCD25B34}" dt="2026-01-09T17:46:23.963" v="0"/>
        <pc:sldMkLst>
          <pc:docMk/>
          <pc:sldMk cId="1850769024" sldId="402"/>
        </pc:sldMkLst>
      </pc:sldChg>
      <pc:sldChg chg="add">
        <pc:chgData name="Caitlin Coleman" userId="96f87ca1-0e64-4ae8-8d77-98757b85df0b" providerId="ADAL" clId="{DDA6BCD5-DC0D-434C-93A0-51E2BCD25B34}" dt="2026-01-09T17:46:23.963" v="0"/>
        <pc:sldMkLst>
          <pc:docMk/>
          <pc:sldMk cId="3139663341" sldId="403"/>
        </pc:sldMkLst>
      </pc:sldChg>
      <pc:sldChg chg="add">
        <pc:chgData name="Caitlin Coleman" userId="96f87ca1-0e64-4ae8-8d77-98757b85df0b" providerId="ADAL" clId="{DDA6BCD5-DC0D-434C-93A0-51E2BCD25B34}" dt="2026-01-09T17:46:23.963" v="0"/>
        <pc:sldMkLst>
          <pc:docMk/>
          <pc:sldMk cId="3676660951" sldId="404"/>
        </pc:sldMkLst>
      </pc:sldChg>
      <pc:sldChg chg="add">
        <pc:chgData name="Caitlin Coleman" userId="96f87ca1-0e64-4ae8-8d77-98757b85df0b" providerId="ADAL" clId="{DDA6BCD5-DC0D-434C-93A0-51E2BCD25B34}" dt="2026-01-09T17:46:23.963" v="0"/>
        <pc:sldMkLst>
          <pc:docMk/>
          <pc:sldMk cId="2223149383" sldId="405"/>
        </pc:sldMkLst>
      </pc:sldChg>
      <pc:sldChg chg="add">
        <pc:chgData name="Caitlin Coleman" userId="96f87ca1-0e64-4ae8-8d77-98757b85df0b" providerId="ADAL" clId="{DDA6BCD5-DC0D-434C-93A0-51E2BCD25B34}" dt="2026-01-09T17:46:23.963" v="0"/>
        <pc:sldMkLst>
          <pc:docMk/>
          <pc:sldMk cId="2374981387" sldId="406"/>
        </pc:sldMkLst>
      </pc:sldChg>
      <pc:sldChg chg="modSp add mod">
        <pc:chgData name="Caitlin Coleman" userId="96f87ca1-0e64-4ae8-8d77-98757b85df0b" providerId="ADAL" clId="{DDA6BCD5-DC0D-434C-93A0-51E2BCD25B34}" dt="2026-01-09T17:47:03.459" v="6" actId="6549"/>
        <pc:sldMkLst>
          <pc:docMk/>
          <pc:sldMk cId="3824531993" sldId="407"/>
        </pc:sldMkLst>
        <pc:spChg chg="mod">
          <ac:chgData name="Caitlin Coleman" userId="96f87ca1-0e64-4ae8-8d77-98757b85df0b" providerId="ADAL" clId="{DDA6BCD5-DC0D-434C-93A0-51E2BCD25B34}" dt="2026-01-09T17:47:03.459" v="6" actId="6549"/>
          <ac:spMkLst>
            <pc:docMk/>
            <pc:sldMk cId="3824531993" sldId="407"/>
            <ac:spMk id="26" creationId="{00000000-0000-0000-0000-000000000000}"/>
          </ac:spMkLst>
        </pc:spChg>
      </pc:sldChg>
      <pc:sldChg chg="add">
        <pc:chgData name="Caitlin Coleman" userId="96f87ca1-0e64-4ae8-8d77-98757b85df0b" providerId="ADAL" clId="{DDA6BCD5-DC0D-434C-93A0-51E2BCD25B34}" dt="2026-01-09T17:46:23.963" v="0"/>
        <pc:sldMkLst>
          <pc:docMk/>
          <pc:sldMk cId="502606182"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key insights in paying for public goods are to find a way of ensuring that everyone will contribute and to prevent free riders. For example, if people agree to pay taxes and make decisions about the quantity of public goods, they can defeat the free rider problem. However, government spending and taxes are not the only way to provide public goods. In some cases, markets can produce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Radio is nonexcludable since it would be very difficult to stop someone from receiving the signal once it is broadcast. </a:t>
            </a:r>
            <a:r>
              <a:rPr lang="en-US" sz="1200" kern="1200">
                <a:solidFill>
                  <a:schemeClr val="tx1"/>
                </a:solidFill>
                <a:effectLst/>
                <a:latin typeface="+mn-lt"/>
                <a:ea typeface="+mn-ea"/>
                <a:cs typeface="+mn-cs"/>
              </a:rPr>
              <a:t>It is nonrival since one person listening to the signal does not prevent others from listening as well. Because of these features, it is practically impossible to charge listeners directly for listening to conventional radio broadcasts.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53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some goods that do not fall neatly into the categories of private good or public good. While it is easy to classify a pizza as a private good and a city park as a public good, what about an item that is nonexcludable and rivalrous? We call goods that are nonexcludable and rivalrous common resources. For example, in the Caribbean, the queen conch is a large marine mollusk that lives in shallow waters of sea grass.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the Caribbean, the queen conch is a large marine mollusk that lives in shallow waters of sea grass. These waters are so shallow and clear that a single diver may harvest many conch in a single day. Not only is conch meat a local delicacy and an important part of the local diet, but artists use the large ornate shells, and craftsmen transform them. Because almost anyone with a small boat, snorkel, and mask can participate in the conch harvest, it is essentially nonexcludable. At the same time, fishing for conch is rivalrous. Once a diver catches one conch, another diver cannot catch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3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Common resources can lead to overharvesting or overuse, wiping out the population. Typical fixes in cases like the conchs would be the government requiring fishing licenses, limiting harvests or shortening the fishing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70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rise in life expectancy seems to stem from three primary factors. First, systems for providing clean water and disposing of human waste helped to prevent the transmission of many diseases. Second, changes in public behavior have advanced health. Third, medicine has played a large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7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56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80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Economists have a strict definition of a public good, and it does not necessarily include all goods financed through taxes. The first characteristic, that a public good is nonexcludable, means that it is costly or impossible to exclude someone from using the good. The second characteristic of a public good, that it is nonrival, means that when one person uses the public good, another can also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Nonexcludable</a:t>
            </a:r>
            <a:r>
              <a:rPr lang="en-US" sz="1200" kern="1200">
                <a:solidFill>
                  <a:schemeClr val="tx1"/>
                </a:solidFill>
                <a:effectLst/>
                <a:latin typeface="+mn-lt"/>
                <a:ea typeface="+mn-ea"/>
                <a:cs typeface="+mn-cs"/>
              </a:rPr>
              <a:t> means that it is impossible, or at least cost-prohibitive, to exclude someone from using the good. Using the earlier example of national defense, it protects everyone in a nation, no one is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Nonrival </a:t>
            </a:r>
            <a:r>
              <a:rPr lang="en-US" sz="1200" kern="1200">
                <a:solidFill>
                  <a:schemeClr val="tx1"/>
                </a:solidFill>
                <a:effectLst/>
                <a:latin typeface="+mn-lt"/>
                <a:ea typeface="+mn-ea"/>
                <a:cs typeface="+mn-cs"/>
              </a:rPr>
              <a:t>means that people can use it without taking away use from anyone else - no two people are rivals to consume that good. In other words, my use of national defense doesn’t mean there is less for you to use.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9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Positive externalities and public goods are closely related concepts. Public goods have positive externalities, like police protection or public health funding. Not all goods and services with positive externalities, however, are public goods. Private companies can invest in new inventions, such as the iPad, and reap profits that may not capture all the social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Private companies find it difficult to produce public goods. When individuals make decisions about buying a public good, a free rider problem can arise. People may have an incentive to let others pay for the public good and "free ride" on the purchases of others. The free rider problem can be reduced by government actions, social pressures, and specific actions, such as collecting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1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Suppose a group of neighbors decided to improve the neighborhood playground by purchasing and installing new equipment. Other neighbors who use the park but did not contribute to the new equipment are considered free riders.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5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6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20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23297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314603"/>
            <a:ext cx="926502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mn-ea"/>
                <a:cs typeface="+mn-cs"/>
              </a:rPr>
              <a:t>Public Goods</a:t>
            </a:r>
            <a:endParaRPr kumimoji="0" lang="en-US" sz="8000" b="0" i="0" u="none" strike="noStrike" kern="1200" cap="none" spc="0" normalizeH="0" baseline="0" noProof="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3750779"/>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99169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2"/>
            <a:ext cx="9144001" cy="38404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Most likely, the government would ban using the park completely for a period of time to try to ensure that the land could recover and that any needed repairs to the playground could be performed.</a:t>
            </a:r>
          </a:p>
        </p:txBody>
      </p:sp>
    </p:spTree>
    <p:extLst>
      <p:ext uri="{BB962C8B-B14F-4D97-AF65-F5344CB8AC3E}">
        <p14:creationId xmlns:p14="http://schemas.microsoft.com/office/powerpoint/2010/main" val="4562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Role of Government in Paying for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key elements of paying for public goods are ensuring that everyone will make a contribution and preventing free riders.">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key elements of paying for public goods are ensuring that everyone will make a contribution and preventing free riders.</a:t>
              </a:r>
            </a:p>
          </p:txBody>
        </p:sp>
      </p:grpSp>
      <p:grpSp>
        <p:nvGrpSpPr>
          <p:cNvPr id="13" name="Group 12" descr="For example, if people agree to pay taxes and make decisions about the quantity of public goods, they can defeat the free rider problem.">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if people agree to pay taxes and make decisions about the quantity of public goods, they can defeat the free rider problem.</a:t>
              </a:r>
            </a:p>
          </p:txBody>
        </p:sp>
      </p:grpSp>
      <p:grpSp>
        <p:nvGrpSpPr>
          <p:cNvPr id="16" name="Group 15" descr="However, government spending and taxes are not the only way to provide public good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However, government spending and taxes are not the only way to provide public goods.</a:t>
              </a:r>
            </a:p>
          </p:txBody>
        </p:sp>
      </p:grpSp>
      <p:grpSp>
        <p:nvGrpSpPr>
          <p:cNvPr id="19" name="Group 18" descr="In some cases, markets can produce public goods.">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892875"/>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some cases, markets can produce public goods.</a:t>
              </a:r>
            </a:p>
          </p:txBody>
        </p:sp>
      </p:grpSp>
    </p:spTree>
    <p:extLst>
      <p:ext uri="{BB962C8B-B14F-4D97-AF65-F5344CB8AC3E}">
        <p14:creationId xmlns:p14="http://schemas.microsoft.com/office/powerpoint/2010/main" val="336825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Role of Government in Paying for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person turning on their car radio">
            <a:extLst>
              <a:ext uri="{FF2B5EF4-FFF2-40B4-BE49-F238E27FC236}">
                <a16:creationId xmlns:a16="http://schemas.microsoft.com/office/drawing/2014/main" id="{537FB2F8-DAF6-446A-BA3E-68808EE0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15890"/>
            <a:ext cx="3594919" cy="3142819"/>
          </a:xfrm>
          <a:prstGeom prst="rect">
            <a:avLst/>
          </a:prstGeom>
        </p:spPr>
      </p:pic>
      <p:sp>
        <p:nvSpPr>
          <p:cNvPr id="22" name="TextBox 21">
            <a:extLst>
              <a:ext uri="{FF2B5EF4-FFF2-40B4-BE49-F238E27FC236}">
                <a16:creationId xmlns:a16="http://schemas.microsoft.com/office/drawing/2014/main" id="{C04355F1-F6EE-43FD-BC3E-383F01FD762B}"/>
              </a:ext>
            </a:extLst>
          </p:cNvPr>
          <p:cNvSpPr txBox="1"/>
          <p:nvPr/>
        </p:nvSpPr>
        <p:spPr>
          <a:xfrm>
            <a:off x="2096776" y="4836690"/>
            <a:ext cx="7998448" cy="17081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Radio is nonexcludable since it would be very difficult to stop someone from receiving the signal once it is broadcast. It is nonrival since one person listening to the signal does not prevent others from listening as well. Because of these features, it is practically impossible to charge listeners directly for listening to conventional radio broadcasts.</a:t>
            </a:r>
          </a:p>
        </p:txBody>
      </p:sp>
    </p:spTree>
    <p:extLst>
      <p:ext uri="{BB962C8B-B14F-4D97-AF65-F5344CB8AC3E}">
        <p14:creationId xmlns:p14="http://schemas.microsoft.com/office/powerpoint/2010/main" val="65642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Common Resources and the "Tragedy of the Commons"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re are some goods that do not fall neatly into the categories of private good or public good.">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There are some goods that do not fall neatly into the categories of private good or public good.</a:t>
              </a:r>
            </a:p>
          </p:txBody>
        </p:sp>
      </p:grpSp>
      <p:grpSp>
        <p:nvGrpSpPr>
          <p:cNvPr id="13" name="Group 12" descr="While it is easy to classify a pizza as a private good and a city park as a public good, what about an item that is nonexcludable and rivalrous?">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While it is easy to classify a pizza as a private good and a city park as a public good, what about an item that is nonexcludable and rivalrous?</a:t>
              </a:r>
            </a:p>
          </p:txBody>
        </p:sp>
      </p:grpSp>
      <p:grpSp>
        <p:nvGrpSpPr>
          <p:cNvPr id="16" name="Group 15" descr="We call goods that are nonexcludable and rivalrous common resource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We call goods that are nonexcludable and rivalrous common resources.</a:t>
              </a:r>
            </a:p>
          </p:txBody>
        </p:sp>
      </p:grpSp>
      <p:grpSp>
        <p:nvGrpSpPr>
          <p:cNvPr id="19" name="Group 18" descr="For example, in the Caribbean, the queen conch is a large marine mollusk that lives in shallow waters of sea grass and is considered a common resource.">
            <a:extLst>
              <a:ext uri="{FF2B5EF4-FFF2-40B4-BE49-F238E27FC236}">
                <a16:creationId xmlns:a16="http://schemas.microsoft.com/office/drawing/2014/main" id="{C904B098-7432-4CF1-9FF5-2E6C29133256}"/>
              </a:ext>
            </a:extLst>
          </p:cNvPr>
          <p:cNvGrpSpPr/>
          <p:nvPr/>
        </p:nvGrpSpPr>
        <p:grpSpPr>
          <a:xfrm>
            <a:off x="2135749" y="4315290"/>
            <a:ext cx="8058154" cy="1065187"/>
            <a:chOff x="542923" y="1736761"/>
            <a:chExt cx="8058154" cy="1065187"/>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in the Caribbean, the queen conch is a large marine mollusk that lives in shallow waters of sea grass and is considered a common resource.</a:t>
              </a:r>
            </a:p>
          </p:txBody>
        </p:sp>
      </p:grpSp>
    </p:spTree>
    <p:extLst>
      <p:ext uri="{BB962C8B-B14F-4D97-AF65-F5344CB8AC3E}">
        <p14:creationId xmlns:p14="http://schemas.microsoft.com/office/powerpoint/2010/main" val="318115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Common Resources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881188" y="1603460"/>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queen conch is free, available to most everyone, making it nonexcludable.</a:t>
            </a:r>
          </a:p>
        </p:txBody>
      </p:sp>
      <p:sp>
        <p:nvSpPr>
          <p:cNvPr id="10" name="Rectangle 9">
            <a:extLst>
              <a:ext uri="{FF2B5EF4-FFF2-40B4-BE49-F238E27FC236}">
                <a16:creationId xmlns:a16="http://schemas.microsoft.com/office/drawing/2014/main" id="{24220BD7-D41E-42AF-9FF8-A0EC5229600D}"/>
              </a:ext>
            </a:extLst>
          </p:cNvPr>
          <p:cNvSpPr/>
          <p:nvPr/>
        </p:nvSpPr>
        <p:spPr>
          <a:xfrm>
            <a:off x="6991183" y="1603459"/>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But if I get a conch out of the ocean, you can't get that conch, making it rivalrous.</a:t>
            </a:r>
          </a:p>
        </p:txBody>
      </p:sp>
      <p:pic>
        <p:nvPicPr>
          <p:cNvPr id="3" name="Graphic 2">
            <a:extLst>
              <a:ext uri="{FF2B5EF4-FFF2-40B4-BE49-F238E27FC236}">
                <a16:creationId xmlns:a16="http://schemas.microsoft.com/office/drawing/2014/main" id="{598B1420-8E14-4BA3-A1EB-2B6BDB1575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4664" y="3590201"/>
            <a:ext cx="2129891" cy="2129891"/>
          </a:xfrm>
          <a:prstGeom prst="rect">
            <a:avLst/>
          </a:prstGeom>
        </p:spPr>
      </p:pic>
      <p:pic>
        <p:nvPicPr>
          <p:cNvPr id="7" name="Graphic 6">
            <a:extLst>
              <a:ext uri="{FF2B5EF4-FFF2-40B4-BE49-F238E27FC236}">
                <a16:creationId xmlns:a16="http://schemas.microsoft.com/office/drawing/2014/main" id="{4AE265C0-BF4C-4F1F-BC11-694D907ABD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3304" y="3633540"/>
            <a:ext cx="1774032" cy="1774032"/>
          </a:xfrm>
          <a:prstGeom prst="rect">
            <a:avLst/>
          </a:prstGeom>
        </p:spPr>
      </p:pic>
      <p:grpSp>
        <p:nvGrpSpPr>
          <p:cNvPr id="13" name="Group 12" descr="Difficult to categorize!">
            <a:extLst>
              <a:ext uri="{FF2B5EF4-FFF2-40B4-BE49-F238E27FC236}">
                <a16:creationId xmlns:a16="http://schemas.microsoft.com/office/drawing/2014/main" id="{857B2F43-D8F9-4AEF-B699-515AD4A60A26}"/>
              </a:ext>
            </a:extLst>
          </p:cNvPr>
          <p:cNvGrpSpPr/>
          <p:nvPr/>
        </p:nvGrpSpPr>
        <p:grpSpPr>
          <a:xfrm>
            <a:off x="4777184" y="5720092"/>
            <a:ext cx="2637632" cy="806935"/>
            <a:chOff x="542923" y="1736761"/>
            <a:chExt cx="8058154" cy="806935"/>
          </a:xfrm>
          <a:solidFill>
            <a:srgbClr val="627981"/>
          </a:solidFill>
        </p:grpSpPr>
        <p:sp>
          <p:nvSpPr>
            <p:cNvPr id="14" name="Rectangle 13">
              <a:extLst>
                <a:ext uri="{FF2B5EF4-FFF2-40B4-BE49-F238E27FC236}">
                  <a16:creationId xmlns:a16="http://schemas.microsoft.com/office/drawing/2014/main" id="{2A95476B-0220-463C-A1C3-41154B48C7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97820A-32A3-43BE-BCAF-192EC51AC482}"/>
                </a:ext>
              </a:extLst>
            </p:cNvPr>
            <p:cNvSpPr txBox="1"/>
            <p:nvPr/>
          </p:nvSpPr>
          <p:spPr>
            <a:xfrm>
              <a:off x="542923" y="1940173"/>
              <a:ext cx="7807571"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Difficult to categorize!</a:t>
              </a:r>
            </a:p>
          </p:txBody>
        </p:sp>
      </p:grpSp>
    </p:spTree>
    <p:extLst>
      <p:ext uri="{BB962C8B-B14F-4D97-AF65-F5344CB8AC3E}">
        <p14:creationId xmlns:p14="http://schemas.microsoft.com/office/powerpoint/2010/main" val="185076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Overharvesting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Can lead to populations being wiped out">
            <a:extLst>
              <a:ext uri="{FF2B5EF4-FFF2-40B4-BE49-F238E27FC236}">
                <a16:creationId xmlns:a16="http://schemas.microsoft.com/office/drawing/2014/main" id="{AA24FBBE-F8BE-46C5-AD68-53F6F02E0580}"/>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CED80D9C-F663-4515-A403-1B9CDE834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351AF49-0C7A-4347-A6BA-9B7B2E5698EA}"/>
                </a:ext>
              </a:extLst>
            </p:cNvPr>
            <p:cNvSpPr txBox="1"/>
            <p:nvPr/>
          </p:nvSpPr>
          <p:spPr>
            <a:xfrm>
              <a:off x="655854" y="1878619"/>
              <a:ext cx="7807571" cy="523220"/>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Can lead to populations being wiped out</a:t>
              </a:r>
            </a:p>
          </p:txBody>
        </p:sp>
      </p:grpSp>
      <p:sp>
        <p:nvSpPr>
          <p:cNvPr id="2" name="TextBox 1">
            <a:extLst>
              <a:ext uri="{FF2B5EF4-FFF2-40B4-BE49-F238E27FC236}">
                <a16:creationId xmlns:a16="http://schemas.microsoft.com/office/drawing/2014/main" id="{48E9406B-66ED-40D5-BF1A-FC28F994C6C3}"/>
              </a:ext>
            </a:extLst>
          </p:cNvPr>
          <p:cNvSpPr txBox="1"/>
          <p:nvPr/>
        </p:nvSpPr>
        <p:spPr>
          <a:xfrm>
            <a:off x="2293495" y="3313624"/>
            <a:ext cx="4197944" cy="1815882"/>
          </a:xfrm>
          <a:prstGeom prst="rect">
            <a:avLst/>
          </a:prstGeom>
          <a:solidFill>
            <a:srgbClr val="62798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Ways to reduce: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Requiring fishing licenses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Limiting harvests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Shortening fishing season</a:t>
            </a:r>
          </a:p>
        </p:txBody>
      </p:sp>
      <p:pic>
        <p:nvPicPr>
          <p:cNvPr id="4" name="Graphic 3">
            <a:extLst>
              <a:ext uri="{FF2B5EF4-FFF2-40B4-BE49-F238E27FC236}">
                <a16:creationId xmlns:a16="http://schemas.microsoft.com/office/drawing/2014/main" id="{17E1F7C0-2997-4032-8EBA-863E001C1F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821" y="2550430"/>
            <a:ext cx="3342269" cy="3342269"/>
          </a:xfrm>
          <a:prstGeom prst="rect">
            <a:avLst/>
          </a:prstGeom>
        </p:spPr>
      </p:pic>
      <p:pic>
        <p:nvPicPr>
          <p:cNvPr id="29" name="Graphic 28">
            <a:extLst>
              <a:ext uri="{FF2B5EF4-FFF2-40B4-BE49-F238E27FC236}">
                <a16:creationId xmlns:a16="http://schemas.microsoft.com/office/drawing/2014/main" id="{D63E08BF-D23E-4ADA-848A-7F2E9A71F91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1136" y="3088772"/>
            <a:ext cx="2247369" cy="2247369"/>
          </a:xfrm>
          <a:prstGeom prst="rect">
            <a:avLst/>
          </a:prstGeom>
        </p:spPr>
      </p:pic>
    </p:spTree>
    <p:extLst>
      <p:ext uri="{BB962C8B-B14F-4D97-AF65-F5344CB8AC3E}">
        <p14:creationId xmlns:p14="http://schemas.microsoft.com/office/powerpoint/2010/main" val="313966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Positive Externalities in Public Health Programs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52400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Public goods + positive externalities (clean water, public behavior, medicine, etc.)</a:t>
            </a:r>
          </a:p>
        </p:txBody>
      </p:sp>
      <p:sp>
        <p:nvSpPr>
          <p:cNvPr id="3" name="Arrow: Right 2" descr="leads to">
            <a:extLst>
              <a:ext uri="{FF2B5EF4-FFF2-40B4-BE49-F238E27FC236}">
                <a16:creationId xmlns:a16="http://schemas.microsoft.com/office/drawing/2014/main" id="{0931D04F-8AB1-4578-AA04-CEA1FF79337B}"/>
              </a:ext>
              <a:ext uri="{C183D7F6-B498-43B3-948B-1728B52AA6E4}">
                <adec:decorative xmlns:adec="http://schemas.microsoft.com/office/drawing/2017/decorative" val="0"/>
              </a:ext>
            </a:extLst>
          </p:cNvPr>
          <p:cNvSpPr/>
          <p:nvPr/>
        </p:nvSpPr>
        <p:spPr>
          <a:xfrm>
            <a:off x="5231568" y="3016770"/>
            <a:ext cx="1753849" cy="82445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257C4AC-C0CE-40A9-A6EF-D4F69CB81B0A}"/>
              </a:ext>
            </a:extLst>
          </p:cNvPr>
          <p:cNvSpPr/>
          <p:nvPr/>
        </p:nvSpPr>
        <p:spPr>
          <a:xfrm>
            <a:off x="746829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Longer life expectancy + healthier lives</a:t>
            </a:r>
          </a:p>
        </p:txBody>
      </p:sp>
    </p:spTree>
    <p:extLst>
      <p:ext uri="{BB962C8B-B14F-4D97-AF65-F5344CB8AC3E}">
        <p14:creationId xmlns:p14="http://schemas.microsoft.com/office/powerpoint/2010/main" val="367666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Choose the answer that best completes each of the following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Advances in public health are linked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Positive externalities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Public goods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Negative externalities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Private goods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Both positive externalities and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rise in life expectancy stems from the following primary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Systems of providing clean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Changes in public behavior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Advances in medicine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None of the above</a:t>
            </a:r>
            <a:endParaRPr kumimoji="0" lang="en-US" sz="20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14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Choose the answer that best completes each of the following sentences. Advances in public health are linked to: The correct answer is: Both positive externalities and public goods. The rise in life expectancy stems from the following primary factors: The correct answer is: All of the above.">
            <a:extLst>
              <a:ext uri="{FF2B5EF4-FFF2-40B4-BE49-F238E27FC236}">
                <a16:creationId xmlns:a16="http://schemas.microsoft.com/office/drawing/2014/main" id="{1E293173-F731-A1A5-347F-5B335FD799C0}"/>
              </a:ext>
            </a:extLst>
          </p:cNvPr>
          <p:cNvPicPr>
            <a:picLocks noChangeAspect="1"/>
          </p:cNvPicPr>
          <p:nvPr/>
        </p:nvPicPr>
        <p:blipFill>
          <a:blip r:embed="rId3"/>
          <a:stretch>
            <a:fillRect/>
          </a:stretch>
        </p:blipFill>
        <p:spPr>
          <a:xfrm>
            <a:off x="1524000" y="1230383"/>
            <a:ext cx="9144000" cy="5340181"/>
          </a:xfrm>
          <a:prstGeom prst="rect">
            <a:avLst/>
          </a:prstGeom>
        </p:spPr>
      </p:pic>
    </p:spTree>
    <p:extLst>
      <p:ext uri="{BB962C8B-B14F-4D97-AF65-F5344CB8AC3E}">
        <p14:creationId xmlns:p14="http://schemas.microsoft.com/office/powerpoint/2010/main" val="237498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2780"/>
            <a:ext cx="9273061" cy="3785652"/>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 public good has two key characteristics: it is nonexcludable and nonrival.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Nonexcludable means that it is costly or impossible for one user to exclude others from using the good.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Nonrival means that when one person uses the good, it does not prevent others from using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Markets often have a difficult time producing public goods because free riders will attempt to use the public good without paying for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3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C183D7F6-B498-43B3-948B-1728B52AA6E4}">
                <adec:decorative xmlns:adec="http://schemas.microsoft.com/office/drawing/2017/decorative" val="0"/>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Public Goods</a:t>
            </a:r>
            <a:r>
              <a:rPr kumimoji="0" lang="en-US" sz="3000" b="0" i="0" u="none" strike="noStrike" kern="1200" cap="none" spc="0" normalizeH="0" baseline="-25000" noProof="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050" name="Picture 2" descr="A photograph of individuals in the army lined up and saluting">
            <a:extLst>
              <a:ext uri="{FF2B5EF4-FFF2-40B4-BE49-F238E27FC236}">
                <a16:creationId xmlns:a16="http://schemas.microsoft.com/office/drawing/2014/main" id="{7F72E11F-EAA7-46CE-BFD1-6A40C54C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877" y="1363045"/>
            <a:ext cx="4238742" cy="302783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
            <a:extLst>
              <a:ext uri="{FF2B5EF4-FFF2-40B4-BE49-F238E27FC236}">
                <a16:creationId xmlns:a16="http://schemas.microsoft.com/office/drawing/2014/main" id="{635484E1-69B7-45C0-93D1-3E34A99FCB56}"/>
              </a:ext>
            </a:extLst>
          </p:cNvPr>
          <p:cNvGrpSpPr/>
          <p:nvPr/>
        </p:nvGrpSpPr>
        <p:grpSpPr>
          <a:xfrm>
            <a:off x="1881187" y="4524704"/>
            <a:ext cx="8429625" cy="199484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7" y="1771959"/>
              <a:ext cx="8058152" cy="128677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a:t>
              </a:r>
              <a:r>
                <a:rPr kumimoji="0" lang="en-US" sz="2100" b="1" i="0" u="none" strike="noStrike" kern="1200" cap="none" spc="0" normalizeH="0" baseline="0" noProof="0">
                  <a:ln>
                    <a:noFill/>
                  </a:ln>
                  <a:solidFill>
                    <a:prstClr val="white"/>
                  </a:solidFill>
                  <a:effectLst/>
                  <a:uLnTx/>
                  <a:uFillTx/>
                  <a:latin typeface="Calibri" panose="020F0502020204030204"/>
                  <a:ea typeface="+mn-ea"/>
                  <a:cs typeface="+mn-cs"/>
                </a:rPr>
                <a:t>public good</a:t>
              </a: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270959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50260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Definition of a Public Good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Economists have a strict definition of a public good, and it does not necessarily include all goods financed through taxes.">
            <a:extLst>
              <a:ext uri="{FF2B5EF4-FFF2-40B4-BE49-F238E27FC236}">
                <a16:creationId xmlns:a16="http://schemas.microsoft.com/office/drawing/2014/main" id="{1389D93F-0AF4-4EE8-B48B-F9B1229FD21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637DCF9-4696-4EBE-BDD0-F58721C5F81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B78990A-D10C-4C74-A7AD-E4E1FD6DDFC4}"/>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Economists have a strict definition of a public good, and it does not necessarily include all goods financed through taxes.</a:t>
              </a:r>
            </a:p>
          </p:txBody>
        </p:sp>
      </p:grpSp>
      <p:grpSp>
        <p:nvGrpSpPr>
          <p:cNvPr id="16" name="Group 15" descr="The first characteristic, that a public good is nonexcludable, means that it is costly or impossible to exclude someone from using the good.">
            <a:extLst>
              <a:ext uri="{FF2B5EF4-FFF2-40B4-BE49-F238E27FC236}">
                <a16:creationId xmlns:a16="http://schemas.microsoft.com/office/drawing/2014/main" id="{A45E1DD0-784A-435F-8454-359DB1077E1F}"/>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F978720-5F2E-45B8-A7F6-F82DDDA0B2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BF96C86-956F-4C8E-977B-236C669D2101}"/>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first characteristic, that a public good is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nonexcludable</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means that it is costly or impossible to exclude someone from using the good.</a:t>
              </a:r>
            </a:p>
          </p:txBody>
        </p:sp>
      </p:grpSp>
      <p:grpSp>
        <p:nvGrpSpPr>
          <p:cNvPr id="19" name="Group 18" descr="The second characteristic of a public good, that it is nonrival, means that when one person uses the public good, another can also use it.">
            <a:extLst>
              <a:ext uri="{FF2B5EF4-FFF2-40B4-BE49-F238E27FC236}">
                <a16:creationId xmlns:a16="http://schemas.microsoft.com/office/drawing/2014/main" id="{FAD34CCB-D30E-4EA1-8962-CF0E888B3F77}"/>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6D7FE46-0B15-4B51-98A2-C4B9E59C5F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77BEA9B-6D4E-47D1-8E04-C8CFCB6DB878}"/>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second characteristic of a public good, that it is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nonrival</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means that when one person uses the public good, another can also use it.</a:t>
              </a:r>
            </a:p>
          </p:txBody>
        </p:sp>
      </p:grpSp>
    </p:spTree>
    <p:extLst>
      <p:ext uri="{BB962C8B-B14F-4D97-AF65-F5344CB8AC3E}">
        <p14:creationId xmlns:p14="http://schemas.microsoft.com/office/powerpoint/2010/main" val="399266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Public Goods: Nonexcludable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It is costly or impossible to exclude someone from using the good.">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940173"/>
              <a:ext cx="7807571"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It is costly or impossible to exclude someone from using the good.</a:t>
              </a:r>
            </a:p>
          </p:txBody>
        </p:sp>
      </p:grpSp>
      <p:pic>
        <p:nvPicPr>
          <p:cNvPr id="5" name="Graphic 4">
            <a:extLst>
              <a:ext uri="{FF2B5EF4-FFF2-40B4-BE49-F238E27FC236}">
                <a16:creationId xmlns:a16="http://schemas.microsoft.com/office/drawing/2014/main" id="{FE2D20C6-1035-457C-A353-CAE7FD78C8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50" y="2059993"/>
            <a:ext cx="3660099" cy="3660099"/>
          </a:xfrm>
          <a:prstGeom prst="rect">
            <a:avLst/>
          </a:prstGeom>
        </p:spPr>
      </p:pic>
      <p:grpSp>
        <p:nvGrpSpPr>
          <p:cNvPr id="10" name="Group 9" descr="Example: National defense protects everyone, and no one in the country is excluded.">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Example: National defense protects everyone, and no one in the country is excluded.</a:t>
              </a:r>
            </a:p>
          </p:txBody>
        </p:sp>
      </p:grpSp>
    </p:spTree>
    <p:extLst>
      <p:ext uri="{BB962C8B-B14F-4D97-AF65-F5344CB8AC3E}">
        <p14:creationId xmlns:p14="http://schemas.microsoft.com/office/powerpoint/2010/main" val="221339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Public Goods: Nonrival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People can use the good without taking away use from anyone else; no two people are rivals to consume that good.">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People can use the good without taking away use from anyone else; no two people are rivals to consume that good.</a:t>
              </a:r>
            </a:p>
          </p:txBody>
        </p:sp>
      </p:grpSp>
      <p:grpSp>
        <p:nvGrpSpPr>
          <p:cNvPr id="10" name="Group 9" descr="Example: One person’s use of national defense does not reduce the amount left for another to use.">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Example: One person’s use of national defense does not reduce the amount left for another to use.</a:t>
              </a:r>
            </a:p>
          </p:txBody>
        </p:sp>
      </p:grpSp>
      <p:pic>
        <p:nvPicPr>
          <p:cNvPr id="13" name="Graphic 12">
            <a:extLst>
              <a:ext uri="{FF2B5EF4-FFF2-40B4-BE49-F238E27FC236}">
                <a16:creationId xmlns:a16="http://schemas.microsoft.com/office/drawing/2014/main" id="{5DA77E35-0284-487B-AEBF-9F08694843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869" y="2951180"/>
            <a:ext cx="2226261" cy="2226261"/>
          </a:xfrm>
          <a:prstGeom prst="rect">
            <a:avLst/>
          </a:prstGeom>
        </p:spPr>
      </p:pic>
      <p:pic>
        <p:nvPicPr>
          <p:cNvPr id="14" name="Graphic 13">
            <a:extLst>
              <a:ext uri="{FF2B5EF4-FFF2-40B4-BE49-F238E27FC236}">
                <a16:creationId xmlns:a16="http://schemas.microsoft.com/office/drawing/2014/main" id="{605036CE-965C-4437-BEBB-04918C21257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001" y="2821780"/>
            <a:ext cx="2226261" cy="2226261"/>
          </a:xfrm>
          <a:prstGeom prst="rect">
            <a:avLst/>
          </a:prstGeom>
        </p:spPr>
      </p:pic>
      <p:pic>
        <p:nvPicPr>
          <p:cNvPr id="15" name="Graphic 14">
            <a:extLst>
              <a:ext uri="{FF2B5EF4-FFF2-40B4-BE49-F238E27FC236}">
                <a16:creationId xmlns:a16="http://schemas.microsoft.com/office/drawing/2014/main" id="{378587BF-2F59-4F9D-8C89-488C03B3D51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1737" y="2815586"/>
            <a:ext cx="2226261" cy="2226261"/>
          </a:xfrm>
          <a:prstGeom prst="rect">
            <a:avLst/>
          </a:prstGeom>
        </p:spPr>
      </p:pic>
      <p:pic>
        <p:nvPicPr>
          <p:cNvPr id="16" name="Graphic 15">
            <a:extLst>
              <a:ext uri="{FF2B5EF4-FFF2-40B4-BE49-F238E27FC236}">
                <a16:creationId xmlns:a16="http://schemas.microsoft.com/office/drawing/2014/main" id="{0AD14DF1-1296-479A-B2E7-D800E53CA72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8233" y="3607110"/>
            <a:ext cx="914400" cy="914400"/>
          </a:xfrm>
          <a:prstGeom prst="rect">
            <a:avLst/>
          </a:prstGeom>
        </p:spPr>
      </p:pic>
      <p:pic>
        <p:nvPicPr>
          <p:cNvPr id="17" name="Graphic 16">
            <a:extLst>
              <a:ext uri="{FF2B5EF4-FFF2-40B4-BE49-F238E27FC236}">
                <a16:creationId xmlns:a16="http://schemas.microsoft.com/office/drawing/2014/main" id="{902C3F06-01DE-41AC-A3F3-254EF1D6779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3909365" y="3607110"/>
            <a:ext cx="914400" cy="914400"/>
          </a:xfrm>
          <a:prstGeom prst="rect">
            <a:avLst/>
          </a:prstGeom>
        </p:spPr>
      </p:pic>
    </p:spTree>
    <p:extLst>
      <p:ext uri="{BB962C8B-B14F-4D97-AF65-F5344CB8AC3E}">
        <p14:creationId xmlns:p14="http://schemas.microsoft.com/office/powerpoint/2010/main" val="288866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Public Goods: Positive Externalities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ositive externalities and public goods are closely related concepts.">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Positive externalities and public goods are closely related concepts.</a:t>
              </a:r>
            </a:p>
          </p:txBody>
        </p:sp>
      </p:grpSp>
      <p:grpSp>
        <p:nvGrpSpPr>
          <p:cNvPr id="13" name="Group 12" descr="Public goods have positive externalities, like police protection or public health funding.">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Public goods have positive externalities, like police protection or public health funding.</a:t>
              </a:r>
            </a:p>
          </p:txBody>
        </p:sp>
      </p:grpSp>
      <p:grpSp>
        <p:nvGrpSpPr>
          <p:cNvPr id="16" name="Group 15" descr="Not all goods and services with positive externalities, however, are public good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Not all goods and services with positive externalities, however, are public goods.</a:t>
              </a:r>
            </a:p>
          </p:txBody>
        </p:sp>
      </p:grpSp>
      <p:grpSp>
        <p:nvGrpSpPr>
          <p:cNvPr id="19" name="Group 18" descr="Private companies can invest in new inventions, such as the iPad, and reap profits that may not capture all the social benefits.">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Private companies can invest in new inventions, such as the iPad, and reap profits that may not capture all the social benefits.</a:t>
              </a:r>
            </a:p>
          </p:txBody>
        </p:sp>
      </p:grpSp>
    </p:spTree>
    <p:extLst>
      <p:ext uri="{BB962C8B-B14F-4D97-AF65-F5344CB8AC3E}">
        <p14:creationId xmlns:p14="http://schemas.microsoft.com/office/powerpoint/2010/main" val="398882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Free Rider Problem of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rivate companies find it difficult to produce public goods.">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Private companies find it difficult to produce public goods.</a:t>
              </a:r>
            </a:p>
          </p:txBody>
        </p:sp>
      </p:grpSp>
      <p:grpSp>
        <p:nvGrpSpPr>
          <p:cNvPr id="13" name="Group 12" descr="When individuals make decisions about buying a public good, a free rider problem can arise.">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When individuals make decisions about buying a public good, a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free rider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problem can arise.</a:t>
              </a:r>
            </a:p>
          </p:txBody>
        </p:sp>
      </p:grpSp>
      <p:grpSp>
        <p:nvGrpSpPr>
          <p:cNvPr id="16" name="Group 15" descr="People may have an incentive to let others pay for the public good and &quot;free ride&quot; on the purchases of other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People may have an incentive to let others pay for the public good and "free ride" on the purchases of others. </a:t>
              </a:r>
            </a:p>
          </p:txBody>
        </p:sp>
      </p:grpSp>
      <p:grpSp>
        <p:nvGrpSpPr>
          <p:cNvPr id="19" name="Group 18" descr="The free rider problem can be reduced by government actions, social pressures, and specific actions, such as collecting payments.">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free rider problem can be reduced by government actions, social pressures, and specific actions, such as collecting payments.</a:t>
              </a:r>
            </a:p>
          </p:txBody>
        </p:sp>
      </p:grpSp>
    </p:spTree>
    <p:extLst>
      <p:ext uri="{BB962C8B-B14F-4D97-AF65-F5344CB8AC3E}">
        <p14:creationId xmlns:p14="http://schemas.microsoft.com/office/powerpoint/2010/main" val="183563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Free Rider Problem of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playground">
            <a:extLst>
              <a:ext uri="{FF2B5EF4-FFF2-40B4-BE49-F238E27FC236}">
                <a16:creationId xmlns:a16="http://schemas.microsoft.com/office/drawing/2014/main" id="{856B8C4A-1067-4C6E-B693-FCEA927F9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485850"/>
            <a:ext cx="5715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36BEC80-228F-462D-8F45-D4AC7F1DB6CF}"/>
              </a:ext>
            </a:extLst>
          </p:cNvPr>
          <p:cNvSpPr txBox="1"/>
          <p:nvPr/>
        </p:nvSpPr>
        <p:spPr>
          <a:xfrm>
            <a:off x="2096776" y="5091341"/>
            <a:ext cx="7998448" cy="1384995"/>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Suppose a group of neighbors decided to improve the neighborhood playground by purchasing and installing new equipment. Other neighbors who use the park but did not contribute to the new equipment are considered free riders.</a:t>
            </a:r>
          </a:p>
        </p:txBody>
      </p:sp>
    </p:spTree>
    <p:extLst>
      <p:ext uri="{BB962C8B-B14F-4D97-AF65-F5344CB8AC3E}">
        <p14:creationId xmlns:p14="http://schemas.microsoft.com/office/powerpoint/2010/main" val="107851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p:txBody>
      </p:sp>
    </p:spTree>
    <p:extLst>
      <p:ext uri="{BB962C8B-B14F-4D97-AF65-F5344CB8AC3E}">
        <p14:creationId xmlns:p14="http://schemas.microsoft.com/office/powerpoint/2010/main" val="1200053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73865-2D4E-4580-994A-81F2F9481E40}">
  <ds:schemaRefs>
    <ds:schemaRef ds:uri="http://schemas.microsoft.com/sharepoint/v3/contenttype/forms"/>
  </ds:schemaRefs>
</ds:datastoreItem>
</file>

<file path=customXml/itemProps2.xml><?xml version="1.0" encoding="utf-8"?>
<ds:datastoreItem xmlns:ds="http://schemas.openxmlformats.org/officeDocument/2006/customXml" ds:itemID="{E6309371-8E48-4DAD-80BE-D2DA6E233013}">
  <ds:schemaRefs>
    <ds:schemaRef ds:uri="http://purl.org/dc/terms/"/>
    <ds:schemaRef ds:uri="http://schemas.microsoft.com/office/infopath/2007/PartnerControls"/>
    <ds:schemaRef ds:uri="http://schemas.openxmlformats.org/package/2006/metadata/core-properties"/>
    <ds:schemaRef ds:uri="fdab59f7-c3a7-48e5-acd8-618ce834776e"/>
    <ds:schemaRef ds:uri="http://schemas.microsoft.com/office/2006/documentManagement/types"/>
    <ds:schemaRef ds:uri="http://purl.org/dc/elements/1.1/"/>
    <ds:schemaRef ds:uri="http://purl.org/dc/dcmitype/"/>
    <ds:schemaRef ds:uri="06d9c582-05c2-476b-83d2-72ab8b1380b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3223EC8-F892-47DE-8BAB-9EBEF03A0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576</TotalTime>
  <Words>2130</Words>
  <Application>Microsoft Office PowerPoint</Application>
  <PresentationFormat>Widescreen</PresentationFormat>
  <Paragraphs>159</Paragraphs>
  <Slides>20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Public Goods</vt:lpstr>
      <vt:lpstr>Public Goods1</vt:lpstr>
      <vt:lpstr>The Definition of a Public Good</vt:lpstr>
      <vt:lpstr>Public Goods: Nonexcludable</vt:lpstr>
      <vt:lpstr>Public Goods: Nonrival</vt:lpstr>
      <vt:lpstr>Public Goods: Positive Externalities</vt:lpstr>
      <vt:lpstr>The Free Rider Problem of Public Goods1</vt:lpstr>
      <vt:lpstr>The Free Rider Problem of Public Goods2</vt:lpstr>
      <vt:lpstr>Real-World Example1</vt:lpstr>
      <vt:lpstr>Real-World Example2</vt:lpstr>
      <vt:lpstr>The Role of Government in Paying for Public Goods1</vt:lpstr>
      <vt:lpstr>The Role of Government in Paying for Public Goods2</vt:lpstr>
      <vt:lpstr>Common Resources and the "Tragedy of the Commons"</vt:lpstr>
      <vt:lpstr>Common Resources</vt:lpstr>
      <vt:lpstr>Overharvesting</vt:lpstr>
      <vt:lpstr>Positive Externalities in Public Health Programs</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43</cp:revision>
  <dcterms:created xsi:type="dcterms:W3CDTF">2017-06-16T13:06:21Z</dcterms:created>
  <dcterms:modified xsi:type="dcterms:W3CDTF">2026-02-02T16:20:15Z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