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378" r:id="rId6"/>
    <p:sldId id="379" r:id="rId7"/>
    <p:sldId id="380" r:id="rId8"/>
    <p:sldId id="381" r:id="rId9"/>
    <p:sldId id="382" r:id="rId10"/>
    <p:sldId id="403" r:id="rId11"/>
    <p:sldId id="404" r:id="rId12"/>
    <p:sldId id="405" r:id="rId13"/>
    <p:sldId id="383" r:id="rId14"/>
    <p:sldId id="384" r:id="rId15"/>
    <p:sldId id="385" r:id="rId16"/>
    <p:sldId id="386" r:id="rId17"/>
    <p:sldId id="387" r:id="rId18"/>
    <p:sldId id="388" r:id="rId19"/>
    <p:sldId id="4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C46D2-8530-4D9F-88CA-0AACE046B635}" v="3" dt="2026-02-02T16:19:23.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606" autoAdjust="0"/>
  </p:normalViewPr>
  <p:slideViewPr>
    <p:cSldViewPr snapToGrid="0">
      <p:cViewPr varScale="1">
        <p:scale>
          <a:sx n="90" d="100"/>
          <a:sy n="90" d="100"/>
        </p:scale>
        <p:origin x="13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9T17:45:36.478" v="8" actId="6549"/>
      <pc:docMkLst>
        <pc:docMk/>
      </pc:docMkLst>
      <pc:sldChg chg="add">
        <pc:chgData name="Caitlin Coleman" userId="96f87ca1-0e64-4ae8-8d77-98757b85df0b" providerId="ADAL" clId="{DDA6BCD5-DC0D-434C-93A0-51E2BCD25B34}" dt="2026-01-09T17:44:41.043" v="0"/>
        <pc:sldMkLst>
          <pc:docMk/>
          <pc:sldMk cId="3039387681" sldId="378"/>
        </pc:sldMkLst>
      </pc:sldChg>
      <pc:sldChg chg="modSp add mod">
        <pc:chgData name="Caitlin Coleman" userId="96f87ca1-0e64-4ae8-8d77-98757b85df0b" providerId="ADAL" clId="{DDA6BCD5-DC0D-434C-93A0-51E2BCD25B34}" dt="2026-01-09T17:45:08.634" v="3" actId="6549"/>
        <pc:sldMkLst>
          <pc:docMk/>
          <pc:sldMk cId="3113513088" sldId="379"/>
        </pc:sldMkLst>
        <pc:spChg chg="mod">
          <ac:chgData name="Caitlin Coleman" userId="96f87ca1-0e64-4ae8-8d77-98757b85df0b" providerId="ADAL" clId="{DDA6BCD5-DC0D-434C-93A0-51E2BCD25B34}" dt="2026-01-09T17:45:08.634" v="3" actId="6549"/>
          <ac:spMkLst>
            <pc:docMk/>
            <pc:sldMk cId="3113513088" sldId="379"/>
            <ac:spMk id="26" creationId="{00000000-0000-0000-0000-000000000000}"/>
          </ac:spMkLst>
        </pc:spChg>
      </pc:sldChg>
      <pc:sldChg chg="add">
        <pc:chgData name="Caitlin Coleman" userId="96f87ca1-0e64-4ae8-8d77-98757b85df0b" providerId="ADAL" clId="{DDA6BCD5-DC0D-434C-93A0-51E2BCD25B34}" dt="2026-01-09T17:44:41.043" v="0"/>
        <pc:sldMkLst>
          <pc:docMk/>
          <pc:sldMk cId="747677836" sldId="380"/>
        </pc:sldMkLst>
      </pc:sldChg>
      <pc:sldChg chg="add">
        <pc:chgData name="Caitlin Coleman" userId="96f87ca1-0e64-4ae8-8d77-98757b85df0b" providerId="ADAL" clId="{DDA6BCD5-DC0D-434C-93A0-51E2BCD25B34}" dt="2026-01-09T17:44:41.043" v="0"/>
        <pc:sldMkLst>
          <pc:docMk/>
          <pc:sldMk cId="285960397" sldId="381"/>
        </pc:sldMkLst>
      </pc:sldChg>
      <pc:sldChg chg="add">
        <pc:chgData name="Caitlin Coleman" userId="96f87ca1-0e64-4ae8-8d77-98757b85df0b" providerId="ADAL" clId="{DDA6BCD5-DC0D-434C-93A0-51E2BCD25B34}" dt="2026-01-09T17:44:41.043" v="0"/>
        <pc:sldMkLst>
          <pc:docMk/>
          <pc:sldMk cId="672639719" sldId="382"/>
        </pc:sldMkLst>
      </pc:sldChg>
      <pc:sldChg chg="add">
        <pc:chgData name="Caitlin Coleman" userId="96f87ca1-0e64-4ae8-8d77-98757b85df0b" providerId="ADAL" clId="{DDA6BCD5-DC0D-434C-93A0-51E2BCD25B34}" dt="2026-01-09T17:44:41.043" v="0"/>
        <pc:sldMkLst>
          <pc:docMk/>
          <pc:sldMk cId="3899369505" sldId="383"/>
        </pc:sldMkLst>
      </pc:sldChg>
      <pc:sldChg chg="add">
        <pc:chgData name="Caitlin Coleman" userId="96f87ca1-0e64-4ae8-8d77-98757b85df0b" providerId="ADAL" clId="{DDA6BCD5-DC0D-434C-93A0-51E2BCD25B34}" dt="2026-01-09T17:44:41.043" v="0"/>
        <pc:sldMkLst>
          <pc:docMk/>
          <pc:sldMk cId="1315395935" sldId="384"/>
        </pc:sldMkLst>
      </pc:sldChg>
      <pc:sldChg chg="add">
        <pc:chgData name="Caitlin Coleman" userId="96f87ca1-0e64-4ae8-8d77-98757b85df0b" providerId="ADAL" clId="{DDA6BCD5-DC0D-434C-93A0-51E2BCD25B34}" dt="2026-01-09T17:44:41.043" v="0"/>
        <pc:sldMkLst>
          <pc:docMk/>
          <pc:sldMk cId="630906853" sldId="385"/>
        </pc:sldMkLst>
      </pc:sldChg>
      <pc:sldChg chg="modSp add mod">
        <pc:chgData name="Caitlin Coleman" userId="96f87ca1-0e64-4ae8-8d77-98757b85df0b" providerId="ADAL" clId="{DDA6BCD5-DC0D-434C-93A0-51E2BCD25B34}" dt="2026-01-09T17:45:24.723" v="5" actId="20577"/>
        <pc:sldMkLst>
          <pc:docMk/>
          <pc:sldMk cId="1708557731" sldId="386"/>
        </pc:sldMkLst>
        <pc:spChg chg="mod">
          <ac:chgData name="Caitlin Coleman" userId="96f87ca1-0e64-4ae8-8d77-98757b85df0b" providerId="ADAL" clId="{DDA6BCD5-DC0D-434C-93A0-51E2BCD25B34}" dt="2026-01-09T17:45:24.723" v="5" actId="20577"/>
          <ac:spMkLst>
            <pc:docMk/>
            <pc:sldMk cId="1708557731" sldId="386"/>
            <ac:spMk id="26" creationId="{00000000-0000-0000-0000-000000000000}"/>
          </ac:spMkLst>
        </pc:spChg>
      </pc:sldChg>
      <pc:sldChg chg="modSp add mod">
        <pc:chgData name="Caitlin Coleman" userId="96f87ca1-0e64-4ae8-8d77-98757b85df0b" providerId="ADAL" clId="{DDA6BCD5-DC0D-434C-93A0-51E2BCD25B34}" dt="2026-01-09T17:45:32.306" v="7" actId="20577"/>
        <pc:sldMkLst>
          <pc:docMk/>
          <pc:sldMk cId="3991882460" sldId="387"/>
        </pc:sldMkLst>
        <pc:spChg chg="mod">
          <ac:chgData name="Caitlin Coleman" userId="96f87ca1-0e64-4ae8-8d77-98757b85df0b" providerId="ADAL" clId="{DDA6BCD5-DC0D-434C-93A0-51E2BCD25B34}" dt="2026-01-09T17:45:32.306" v="7" actId="20577"/>
          <ac:spMkLst>
            <pc:docMk/>
            <pc:sldMk cId="3991882460" sldId="387"/>
            <ac:spMk id="26" creationId="{00000000-0000-0000-0000-000000000000}"/>
          </ac:spMkLst>
        </pc:spChg>
      </pc:sldChg>
      <pc:sldChg chg="modSp add mod">
        <pc:chgData name="Caitlin Coleman" userId="96f87ca1-0e64-4ae8-8d77-98757b85df0b" providerId="ADAL" clId="{DDA6BCD5-DC0D-434C-93A0-51E2BCD25B34}" dt="2026-01-09T17:45:36.478" v="8" actId="6549"/>
        <pc:sldMkLst>
          <pc:docMk/>
          <pc:sldMk cId="2737693724" sldId="388"/>
        </pc:sldMkLst>
        <pc:spChg chg="mod">
          <ac:chgData name="Caitlin Coleman" userId="96f87ca1-0e64-4ae8-8d77-98757b85df0b" providerId="ADAL" clId="{DDA6BCD5-DC0D-434C-93A0-51E2BCD25B34}" dt="2026-01-09T17:45:36.478" v="8" actId="6549"/>
          <ac:spMkLst>
            <pc:docMk/>
            <pc:sldMk cId="2737693724" sldId="388"/>
            <ac:spMk id="26" creationId="{00000000-0000-0000-0000-000000000000}"/>
          </ac:spMkLst>
        </pc:spChg>
      </pc:sldChg>
      <pc:sldChg chg="add">
        <pc:chgData name="Caitlin Coleman" userId="96f87ca1-0e64-4ae8-8d77-98757b85df0b" providerId="ADAL" clId="{DDA6BCD5-DC0D-434C-93A0-51E2BCD25B34}" dt="2026-01-09T17:44:41.043" v="0"/>
        <pc:sldMkLst>
          <pc:docMk/>
          <pc:sldMk cId="1856249631" sldId="403"/>
        </pc:sldMkLst>
      </pc:sldChg>
      <pc:sldChg chg="add">
        <pc:chgData name="Caitlin Coleman" userId="96f87ca1-0e64-4ae8-8d77-98757b85df0b" providerId="ADAL" clId="{DDA6BCD5-DC0D-434C-93A0-51E2BCD25B34}" dt="2026-01-09T17:44:41.043" v="0"/>
        <pc:sldMkLst>
          <pc:docMk/>
          <pc:sldMk cId="2770306186" sldId="404"/>
        </pc:sldMkLst>
      </pc:sldChg>
      <pc:sldChg chg="add">
        <pc:chgData name="Caitlin Coleman" userId="96f87ca1-0e64-4ae8-8d77-98757b85df0b" providerId="ADAL" clId="{DDA6BCD5-DC0D-434C-93A0-51E2BCD25B34}" dt="2026-01-09T17:44:41.043" v="0"/>
        <pc:sldMkLst>
          <pc:docMk/>
          <pc:sldMk cId="2342077903" sldId="405"/>
        </pc:sldMkLst>
      </pc:sldChg>
      <pc:sldChg chg="add">
        <pc:chgData name="Caitlin Coleman" userId="96f87ca1-0e64-4ae8-8d77-98757b85df0b" providerId="ADAL" clId="{DDA6BCD5-DC0D-434C-93A0-51E2BCD25B34}" dt="2026-01-09T17:44:52.395" v="1"/>
        <pc:sldMkLst>
          <pc:docMk/>
          <pc:sldMk cId="1977713898" sldId="4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solidFill>
                  <a:schemeClr val="bg1"/>
                </a:solidFill>
              </a:rPr>
              <a:t>A number of different government policies can increase the incentives to innovate, including guaranteeing intellectual property rights, government assistance with the costs of research and development (R&amp;D), and cooperative research ventures between universities and companies.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Cooperation between government-funded universities and the private sector can spur product innovation and create whole new industries. For example, the National Academy of Scientists and the National Academy of Engineers receive federal grants for innovative projects.</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376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501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 </a:t>
            </a:r>
          </a:p>
          <a:p>
            <a:pPr algn="l"/>
            <a:r>
              <a:rPr lang="en-US" sz="1200"/>
              <a:t>The government could use a variety of policy tools at its disposal, including granting a patent on the technology, providing tax incentives to your company for developing the technology, directly funding the R&amp;D, and helping to form collaborations if they are helpful to your project.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32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One way to increase new technology is to guarantee the innovator an exclusive right to that new product or process. Intellectual property rights include patents, trademarks, and copyrights.</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90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Copyright laws give an author the exclusive legal right over works of literature, music, film/video, and pictures. For example, in 2003, copyright protection for Mickey Mouse was scheduled to run out. Once the copyright had expired, anyone would be able to copy Mickey Mouse cartoons or draw and sell new ones. In 1998, however, the Sonny Bono Copyright Term Extension Act extended the copyright from 75 years to 95 years after publication.</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82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Patents give an inventor the exclusive legal right to make, use, or sell their invention for a limited time. For example, if a pharmaceutical firm has a patent on a new drug, no other firm can manufacture or sell that drug for 20 years. Without a patent, the pharmaceutical firm would have to face competition and could earn no more than a normal rate of profit. With a patent, a firm is able to earn monopoly profits on its product for a period of time.</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77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number of applications filed for patents increased substantially beginning in the 1990s, due in part to the invention of the internet.</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18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patents provide an incentive to innovate by protecting the innovator, they are not perfect. For </a:t>
            </a:r>
            <a:r>
              <a:rPr lang="en-US" err="1"/>
              <a:t>example:In</a:t>
            </a:r>
            <a:r>
              <a:rPr lang="en-US"/>
              <a:t> countries that already have patents, economic studies show that inventors receive only one-third to one-half of the total economic value of their inventions. In a fast-moving, high-technology industry like biotechnology or semiconductor design, patents may be almost irrelevant because technology is advancing so quickly. Not every new idea can be protected with a patent or a copyright, like a new way of organizing a factory or a new way of training employees. Patents may sometimes cover too much or be granted too easily. In the early 1970s, Xerox had received over 1,700 patents on various elements of the photocopy machine. Every time Xerox improved the photocopier, it received a patent on the improvement. The 20-year time period for a patent is somewhat arbitrary. Ideally, a patent should cover a long enough period of time for the inventor to earn a good return but not so long that it allows the inventor to charge a monopoly price permanently.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57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While patents and copyright laws are…. laws, there are also other policies that the government can put in place to increase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If the private sector does not have sufficient incentive to carry out R&amp;D, one possibility is for the government to fund such work directly. While government spending on R&amp;D produces technology that is broadly available for firms to use, it costs taxpayers money. Government spending on R&amp;D can sometimes be directed more for political than scientific or economic reasons.</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38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 complementary approach to supporting R&amp;D is to give firms a reduction in taxes depending on how much R&amp;D they do. The federal government refers to this policy as the research and experimentation (R&amp;E) tax credit. Tax breaks for research and development give firms an incentive to invest in research and development.</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91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1795043"/>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ea typeface="+mn-ea"/>
                <a:cs typeface="+mn-cs"/>
              </a:rPr>
              <a:t>How Governments Can Encourage Innovation</a:t>
            </a:r>
            <a:endParaRPr kumimoji="0" lang="en-US" sz="5400" b="0" i="0" u="none" strike="noStrike" kern="1200" cap="none" spc="0" normalizeH="0" baseline="0" noProof="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80663" y="364294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03938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3050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Policy #2: Tax Breaks for Research and Development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A complementary approach to supporting R&amp;D is to give firms a reduction in taxes depending on how much R&amp;D they do.">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 complementary approach to supporting R&amp;D is to give firms a reduction in taxes depending on how much R&amp;D they do.</a:t>
              </a:r>
            </a:p>
          </p:txBody>
        </p:sp>
      </p:grpSp>
      <p:grpSp>
        <p:nvGrpSpPr>
          <p:cNvPr id="15" name="Group 14" descr="The federal government refers to this policy as the research and experimentation (R&amp;E) tax credit.">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federal government refers to this policy as the research and experimentation (R&amp;E) tax credit.</a:t>
              </a:r>
            </a:p>
          </p:txBody>
        </p:sp>
      </p:grpSp>
      <p:grpSp>
        <p:nvGrpSpPr>
          <p:cNvPr id="19" name="Group 18" descr="Tax breaks for research and development">
            <a:extLst>
              <a:ext uri="{FF2B5EF4-FFF2-40B4-BE49-F238E27FC236}">
                <a16:creationId xmlns:a16="http://schemas.microsoft.com/office/drawing/2014/main" id="{3BB7BC93-772F-48FE-828E-1C68E14DA139}"/>
              </a:ext>
            </a:extLst>
          </p:cNvPr>
          <p:cNvGrpSpPr/>
          <p:nvPr/>
        </p:nvGrpSpPr>
        <p:grpSpPr>
          <a:xfrm>
            <a:off x="2192214" y="4131841"/>
            <a:ext cx="2262810" cy="1950907"/>
            <a:chOff x="542923" y="1736761"/>
            <a:chExt cx="8058153" cy="806935"/>
          </a:xfrm>
          <a:solidFill>
            <a:srgbClr val="627981"/>
          </a:solidFill>
        </p:grpSpPr>
        <p:sp>
          <p:nvSpPr>
            <p:cNvPr id="20" name="Rectangle 19">
              <a:extLst>
                <a:ext uri="{FF2B5EF4-FFF2-40B4-BE49-F238E27FC236}">
                  <a16:creationId xmlns:a16="http://schemas.microsoft.com/office/drawing/2014/main" id="{DAF52DEB-6AC5-4233-B013-CD670AECD0F2}"/>
                </a:ext>
              </a:extLst>
            </p:cNvPr>
            <p:cNvSpPr/>
            <p:nvPr/>
          </p:nvSpPr>
          <p:spPr>
            <a:xfrm>
              <a:off x="542923" y="1736761"/>
              <a:ext cx="8058153"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2ACE96B-387E-4163-A78E-C3C4D0C1E639}"/>
                </a:ext>
              </a:extLst>
            </p:cNvPr>
            <p:cNvSpPr txBox="1"/>
            <p:nvPr/>
          </p:nvSpPr>
          <p:spPr>
            <a:xfrm>
              <a:off x="668214" y="1907671"/>
              <a:ext cx="7807571" cy="27036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Tax breaks for research and development</a:t>
              </a:r>
            </a:p>
          </p:txBody>
        </p:sp>
      </p:grpSp>
      <p:sp>
        <p:nvSpPr>
          <p:cNvPr id="25" name="Arrow: Right 24" descr="leads to">
            <a:extLst>
              <a:ext uri="{FF2B5EF4-FFF2-40B4-BE49-F238E27FC236}">
                <a16:creationId xmlns:a16="http://schemas.microsoft.com/office/drawing/2014/main" id="{5F14DEBE-3C70-4FD0-95E5-DA478875C1A1}"/>
              </a:ext>
            </a:extLst>
          </p:cNvPr>
          <p:cNvSpPr/>
          <p:nvPr/>
        </p:nvSpPr>
        <p:spPr>
          <a:xfrm>
            <a:off x="5183635" y="4816041"/>
            <a:ext cx="1958009" cy="765305"/>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descr="Incentive to invest in research and development">
            <a:extLst>
              <a:ext uri="{FF2B5EF4-FFF2-40B4-BE49-F238E27FC236}">
                <a16:creationId xmlns:a16="http://schemas.microsoft.com/office/drawing/2014/main" id="{A0D271D1-039B-4BB0-A5E3-9F6B8815E300}"/>
              </a:ext>
            </a:extLst>
          </p:cNvPr>
          <p:cNvGrpSpPr/>
          <p:nvPr/>
        </p:nvGrpSpPr>
        <p:grpSpPr>
          <a:xfrm>
            <a:off x="7870255" y="4131841"/>
            <a:ext cx="2267712" cy="1947672"/>
            <a:chOff x="542923" y="1736761"/>
            <a:chExt cx="8058154" cy="806935"/>
          </a:xfrm>
          <a:solidFill>
            <a:srgbClr val="627981"/>
          </a:solidFill>
        </p:grpSpPr>
        <p:sp>
          <p:nvSpPr>
            <p:cNvPr id="23" name="Rectangle 22">
              <a:extLst>
                <a:ext uri="{FF2B5EF4-FFF2-40B4-BE49-F238E27FC236}">
                  <a16:creationId xmlns:a16="http://schemas.microsoft.com/office/drawing/2014/main" id="{4B0FD00C-A03F-4AE1-8876-8E281DA3D9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F05A8DC-1F4E-4398-B47A-01B86E40DE06}"/>
                </a:ext>
              </a:extLst>
            </p:cNvPr>
            <p:cNvSpPr txBox="1"/>
            <p:nvPr/>
          </p:nvSpPr>
          <p:spPr>
            <a:xfrm>
              <a:off x="668213" y="1907955"/>
              <a:ext cx="7807570" cy="387911"/>
            </a:xfrm>
            <a:prstGeom prst="rect">
              <a:avLst/>
            </a:prstGeom>
            <a:grp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Incentive to invest in research and development</a:t>
              </a:r>
            </a:p>
          </p:txBody>
        </p:sp>
      </p:grpSp>
    </p:spTree>
    <p:extLst>
      <p:ext uri="{BB962C8B-B14F-4D97-AF65-F5344CB8AC3E}">
        <p14:creationId xmlns:p14="http://schemas.microsoft.com/office/powerpoint/2010/main" val="131539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Policy #3: Cooperative Research</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Cooperation between government-funded universities and the private sector can spur product innovation and create whole new industries.">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Cooperation between government-funded universities and the private sector can spur product innovation and create whole new industries.</a:t>
              </a:r>
            </a:p>
          </p:txBody>
        </p:sp>
      </p:grpSp>
      <p:grpSp>
        <p:nvGrpSpPr>
          <p:cNvPr id="15" name="Group 14" descr="For example, the National Academy of Scientists and the National Academy of Engineers receive federal grants for innovative projects.">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For example, the National Academy of Scientists and the National Academy of Engineers receive federal grants for innovative projects.</a:t>
              </a:r>
            </a:p>
          </p:txBody>
        </p:sp>
      </p:grpSp>
      <p:pic>
        <p:nvPicPr>
          <p:cNvPr id="1026" name="Picture 2" descr="A photograph of scientists conducting research using test tubes and microscopes">
            <a:extLst>
              <a:ext uri="{FF2B5EF4-FFF2-40B4-BE49-F238E27FC236}">
                <a16:creationId xmlns:a16="http://schemas.microsoft.com/office/drawing/2014/main" id="{5F59EC7B-2BD7-42E0-8722-2F17F8257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243" y="3659565"/>
            <a:ext cx="4649513" cy="26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90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p>
        </p:txBody>
      </p:sp>
    </p:spTree>
    <p:extLst>
      <p:ext uri="{BB962C8B-B14F-4D97-AF65-F5344CB8AC3E}">
        <p14:creationId xmlns:p14="http://schemas.microsoft.com/office/powerpoint/2010/main" val="170855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89A161-6A9A-4E1C-AA43-E49524458645}"/>
              </a:ext>
            </a:extLst>
          </p:cNvPr>
          <p:cNvSpPr/>
          <p:nvPr/>
        </p:nvSpPr>
        <p:spPr>
          <a:xfrm>
            <a:off x="1524001" y="1566246"/>
            <a:ext cx="9144001" cy="440119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Calibri" panose="020F0502020204030204"/>
                <a:ea typeface="+mn-ea"/>
                <a:cs typeface="+mn-cs"/>
              </a:rPr>
              <a:t>The government could use a variety of policy tools at its disposal, including granting a patent on the technology, providing tax incentives to your company for developing the technology, directly funding the R&amp;D, and helping to form collaborations if they are helpful to your project.</a:t>
            </a:r>
          </a:p>
        </p:txBody>
      </p:sp>
    </p:spTree>
    <p:extLst>
      <p:ext uri="{BB962C8B-B14F-4D97-AF65-F5344CB8AC3E}">
        <p14:creationId xmlns:p14="http://schemas.microsoft.com/office/powerpoint/2010/main" val="399188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2017504"/>
            <a:ext cx="9273061" cy="3170099"/>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Public policy with regard to technology must often strike a balance. For example, patents provide an incentive for inventors, but they should be limited to genuinely new inventions and not extend forever.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Government has a variety of policy tools for increasing the rate of return for new technology and encouraging its development, including direct government funding of R&amp;D, tax incentives for R&amp;D, protection of intellectual property, and forming cooperative relationships between universities and the private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69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97771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Image of two people shaking hands superimposed over a city skyline">
            <a:extLst>
              <a:ext uri="{FF2B5EF4-FFF2-40B4-BE49-F238E27FC236}">
                <a16:creationId xmlns:a16="http://schemas.microsoft.com/office/drawing/2014/main" id="{19072443-72A5-447F-9490-4A360D3A3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544" y="1477161"/>
            <a:ext cx="4436911" cy="2946387"/>
          </a:xfrm>
          <a:prstGeom prst="rect">
            <a:avLst/>
          </a:prstGeom>
        </p:spPr>
      </p:pic>
      <p:grpSp>
        <p:nvGrpSpPr>
          <p:cNvPr id="17" name="Group 16" descr="A number of different government policies can increase the incentives to innovate, including guaranteeing intellectual property rights, government assistance with the costs of research and development (R&amp;D), and cooperative research ventures between universities and companies.">
            <a:extLst>
              <a:ext uri="{FF2B5EF4-FFF2-40B4-BE49-F238E27FC236}">
                <a16:creationId xmlns:a16="http://schemas.microsoft.com/office/drawing/2014/main" id="{635484E1-69B7-45C0-93D1-3E34A99FCB56}"/>
              </a:ext>
            </a:extLst>
          </p:cNvPr>
          <p:cNvGrpSpPr/>
          <p:nvPr/>
        </p:nvGrpSpPr>
        <p:grpSpPr>
          <a:xfrm>
            <a:off x="1881187" y="4669014"/>
            <a:ext cx="8429626" cy="1463040"/>
            <a:chOff x="542920" y="1664820"/>
            <a:chExt cx="8492548"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0" y="1715075"/>
              <a:ext cx="8492547" cy="152315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A number of different government policies can increase the incentives to innovate, including guaranteeing intellectual property rights, government assistance with the costs of research and development (R&amp;D), and cooperative research ventures between universities and companies.</a:t>
              </a:r>
            </a:p>
          </p:txBody>
        </p:sp>
      </p:grpSp>
    </p:spTree>
    <p:extLst>
      <p:ext uri="{BB962C8B-B14F-4D97-AF65-F5344CB8AC3E}">
        <p14:creationId xmlns:p14="http://schemas.microsoft.com/office/powerpoint/2010/main" val="311351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Intellectual Property Rights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One way to increase new technology is to guarantee the innovator an exclusive right to that new product or process.">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One way to increase new technology is to guarantee the innovator an exclusive right to that new product or process.</a:t>
              </a:r>
            </a:p>
          </p:txBody>
        </p:sp>
      </p:grpSp>
      <p:grpSp>
        <p:nvGrpSpPr>
          <p:cNvPr id="15" name="Group 14" descr="Intellectual property rights include patents, trademarks, and copyrights.">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Intellectual property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rights</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include patents, trademarks, and copyrights.</a:t>
              </a:r>
            </a:p>
          </p:txBody>
        </p:sp>
      </p:grpSp>
    </p:spTree>
    <p:extLst>
      <p:ext uri="{BB962C8B-B14F-4D97-AF65-F5344CB8AC3E}">
        <p14:creationId xmlns:p14="http://schemas.microsoft.com/office/powerpoint/2010/main" val="74767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Copyright Laws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Copyright laws give an author the exclusive legal right over works of literature, music, film/video, and pictures.">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Copyright laws give an author the exclusive legal right over works of literature, music, film/video, and pictures.</a:t>
              </a:r>
            </a:p>
          </p:txBody>
        </p:sp>
      </p:grpSp>
      <p:grpSp>
        <p:nvGrpSpPr>
          <p:cNvPr id="15" name="Group 14" descr="For example, in 2003, copyright protection for Mickey Mouse was scheduled to run out.">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For example, in 2003, copyright protection for Mickey Mouse was scheduled to run out.</a:t>
              </a:r>
            </a:p>
          </p:txBody>
        </p:sp>
      </p:grpSp>
      <p:grpSp>
        <p:nvGrpSpPr>
          <p:cNvPr id="12" name="Group 11" descr="Once the copyright had expired, anyone would be able to copy Mickey Mouse cartoons or draw and sell new ones.">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Once the copyright had expired, anyone would be able to copy Mickey Mouse cartoons or draw and sell new ones.</a:t>
              </a:r>
            </a:p>
          </p:txBody>
        </p:sp>
      </p:grpSp>
      <p:grpSp>
        <p:nvGrpSpPr>
          <p:cNvPr id="19" name="Group 18" descr="In 1998, however, the Sonny Bono Copyright Term Extension Act extended the copyright from 75 years to 95 years after publication.">
            <a:extLst>
              <a:ext uri="{FF2B5EF4-FFF2-40B4-BE49-F238E27FC236}">
                <a16:creationId xmlns:a16="http://schemas.microsoft.com/office/drawing/2014/main" id="{F1CC2CE5-A73A-4033-A752-EA7A20188156}"/>
              </a:ext>
            </a:extLst>
          </p:cNvPr>
          <p:cNvGrpSpPr/>
          <p:nvPr/>
        </p:nvGrpSpPr>
        <p:grpSpPr>
          <a:xfrm>
            <a:off x="2135749" y="433214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7A15D1F-0630-4EF6-B7F7-BF1745B24B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6DD02A2-EE77-4A94-A0A8-29356E27192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 1998, however, the Sonny Bono Copyright Term Extension Act extended the copyright from 75 years to 95 years after publication.</a:t>
              </a:r>
            </a:p>
          </p:txBody>
        </p:sp>
      </p:grpSp>
    </p:spTree>
    <p:extLst>
      <p:ext uri="{BB962C8B-B14F-4D97-AF65-F5344CB8AC3E}">
        <p14:creationId xmlns:p14="http://schemas.microsoft.com/office/powerpoint/2010/main" val="28596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Patents</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Patents give an inventor the exclusive legal right to make, use, or sell their invention for a limited time.">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Patents give an inventor the exclusive legal right to make, use, or sell their invention for a limited time.</a:t>
              </a:r>
            </a:p>
          </p:txBody>
        </p:sp>
      </p:grpSp>
      <p:grpSp>
        <p:nvGrpSpPr>
          <p:cNvPr id="15" name="Group 14" descr="For example, if a pharmaceutical firm has a patent on a new drug, no other firm can manufacture or sell that drug for 20 years.">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For example, if a pharmaceutical firm has a patent on a new drug, no other firm can manufacture or sell that drug for 20 years.</a:t>
              </a:r>
            </a:p>
          </p:txBody>
        </p:sp>
      </p:grpSp>
      <p:grpSp>
        <p:nvGrpSpPr>
          <p:cNvPr id="12" name="Group 11" descr="Without a patent, the pharmaceutical firm would have to face competition and could earn no more than a normal rate of profit.">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Without a patent, the pharmaceutical firm would have to face competition and could earn no more than a normal rate of profit.</a:t>
              </a:r>
            </a:p>
          </p:txBody>
        </p:sp>
      </p:grpSp>
      <p:grpSp>
        <p:nvGrpSpPr>
          <p:cNvPr id="19" name="Group 18" descr="With a patent, a firm is able to earn monopoly profits on its product for a period of time.">
            <a:extLst>
              <a:ext uri="{FF2B5EF4-FFF2-40B4-BE49-F238E27FC236}">
                <a16:creationId xmlns:a16="http://schemas.microsoft.com/office/drawing/2014/main" id="{F1CC2CE5-A73A-4033-A752-EA7A20188156}"/>
              </a:ext>
            </a:extLst>
          </p:cNvPr>
          <p:cNvGrpSpPr/>
          <p:nvPr/>
        </p:nvGrpSpPr>
        <p:grpSpPr>
          <a:xfrm>
            <a:off x="2135749" y="433214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7A15D1F-0630-4EF6-B7F7-BF1745B24B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6DD02A2-EE77-4A94-A0A8-29356E27192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With a patent, a firm is able to earn monopoly profits on its product for a period of time.</a:t>
              </a:r>
            </a:p>
          </p:txBody>
        </p:sp>
      </p:grpSp>
    </p:spTree>
    <p:extLst>
      <p:ext uri="{BB962C8B-B14F-4D97-AF65-F5344CB8AC3E}">
        <p14:creationId xmlns:p14="http://schemas.microsoft.com/office/powerpoint/2010/main" val="67263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857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Patents</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descr="The number of applications filed for patents increased substantially in the late 1990s, due in part to the invention of the internet.">
            <a:extLst>
              <a:ext uri="{FF2B5EF4-FFF2-40B4-BE49-F238E27FC236}">
                <a16:creationId xmlns:a16="http://schemas.microsoft.com/office/drawing/2014/main" id="{E9034890-0C07-4A8F-811C-66361D13F7A9}"/>
              </a:ext>
            </a:extLst>
          </p:cNvPr>
          <p:cNvGrpSpPr/>
          <p:nvPr/>
        </p:nvGrpSpPr>
        <p:grpSpPr>
          <a:xfrm>
            <a:off x="2066921" y="1416537"/>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238E10E6-75E1-4A0B-91C1-E8A5EF8ECB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5B5C570-25C5-4396-896C-1BE55195089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number of applications filed for patents increased substantially in the late 1990s, due in part to the invention of the internet.</a:t>
              </a:r>
            </a:p>
          </p:txBody>
        </p:sp>
      </p:grpSp>
      <p:pic>
        <p:nvPicPr>
          <p:cNvPr id="4" name="Picture 3" descr="A bar graph showing the number of patents filed and granted from 1999 to 2020. The number of patents filed grew substantially. The number of patents granted also grew substantially, but to a lesser degree than patents filed.">
            <a:extLst>
              <a:ext uri="{FF2B5EF4-FFF2-40B4-BE49-F238E27FC236}">
                <a16:creationId xmlns:a16="http://schemas.microsoft.com/office/drawing/2014/main" id="{61B94207-320C-3DC6-0918-3C0DF12379B1}"/>
              </a:ext>
            </a:extLst>
          </p:cNvPr>
          <p:cNvPicPr>
            <a:picLocks noChangeAspect="1"/>
          </p:cNvPicPr>
          <p:nvPr/>
        </p:nvPicPr>
        <p:blipFill>
          <a:blip r:embed="rId3"/>
          <a:stretch>
            <a:fillRect/>
          </a:stretch>
        </p:blipFill>
        <p:spPr>
          <a:xfrm>
            <a:off x="2858323" y="2393045"/>
            <a:ext cx="6023292" cy="4227835"/>
          </a:xfrm>
          <a:prstGeom prst="rect">
            <a:avLst/>
          </a:prstGeom>
        </p:spPr>
      </p:pic>
    </p:spTree>
    <p:extLst>
      <p:ext uri="{BB962C8B-B14F-4D97-AF65-F5344CB8AC3E}">
        <p14:creationId xmlns:p14="http://schemas.microsoft.com/office/powerpoint/2010/main" val="185624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Imperfections of Patents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 countries that already have patents, economic studies show that inventors receive only one-third to one-half of the total economic value of their inventions.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 a fast-moving, high-technology industry like biotechnology or semiconductor design, patents may be almost irrelevant because technology is advancing so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Not every new idea can be protected with a patent or a copyright, like a new way of organizing a factory or a new way of training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Patents may sometimes cover too much or be granted too easily.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20-year time period for a patent is somewhat arbitrary. Ideally, a patent should cover a long enough period of time for the inventor to earn a good return but not so long that it allows the inventor to charge a monopoly price permanently.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30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515426"/>
            <a:ext cx="9144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Alternative Policies to Encourage Research &amp; Development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EA6C6A-7F70-4E78-B6DE-EA3566D351CD}"/>
              </a:ext>
            </a:extLst>
          </p:cNvPr>
          <p:cNvSpPr txBox="1"/>
          <p:nvPr/>
        </p:nvSpPr>
        <p:spPr>
          <a:xfrm>
            <a:off x="1459469" y="1446647"/>
            <a:ext cx="9273061" cy="2246769"/>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Because patents are imperfect and do not apply well to all situations, alternative methods of improving the rate of return for inventors of new technology are desirable.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Possible alternative policies: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Policy #1: Government Spending on Research and Development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Policy #2: Tax Breaks for Research and Development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Policy #3: Cooperative Research</a:t>
            </a:r>
          </a:p>
        </p:txBody>
      </p:sp>
      <p:pic>
        <p:nvPicPr>
          <p:cNvPr id="12" name="Graphic 11">
            <a:extLst>
              <a:ext uri="{FF2B5EF4-FFF2-40B4-BE49-F238E27FC236}">
                <a16:creationId xmlns:a16="http://schemas.microsoft.com/office/drawing/2014/main" id="{C5B64A9F-B013-432C-BB4D-880696D74C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4168" y="3917261"/>
            <a:ext cx="2425313" cy="2425313"/>
          </a:xfrm>
          <a:prstGeom prst="rect">
            <a:avLst/>
          </a:prstGeom>
        </p:spPr>
      </p:pic>
      <p:pic>
        <p:nvPicPr>
          <p:cNvPr id="13" name="Graphic 12">
            <a:extLst>
              <a:ext uri="{FF2B5EF4-FFF2-40B4-BE49-F238E27FC236}">
                <a16:creationId xmlns:a16="http://schemas.microsoft.com/office/drawing/2014/main" id="{F5EC6491-323A-4D32-BA79-95DD2E436C3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56517" y="3917261"/>
            <a:ext cx="2425313" cy="2425313"/>
          </a:xfrm>
          <a:prstGeom prst="rect">
            <a:avLst/>
          </a:prstGeom>
        </p:spPr>
      </p:pic>
      <p:pic>
        <p:nvPicPr>
          <p:cNvPr id="14" name="Graphic 13">
            <a:extLst>
              <a:ext uri="{FF2B5EF4-FFF2-40B4-BE49-F238E27FC236}">
                <a16:creationId xmlns:a16="http://schemas.microsoft.com/office/drawing/2014/main" id="{E1E8ED99-A033-4F1B-935A-30B61B91584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24000" y="4073351"/>
            <a:ext cx="2200800" cy="2200800"/>
          </a:xfrm>
          <a:prstGeom prst="rect">
            <a:avLst/>
          </a:prstGeom>
        </p:spPr>
      </p:pic>
    </p:spTree>
    <p:extLst>
      <p:ext uri="{BB962C8B-B14F-4D97-AF65-F5344CB8AC3E}">
        <p14:creationId xmlns:p14="http://schemas.microsoft.com/office/powerpoint/2010/main" val="234207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3050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Policy #1: Government Spending on Research and Development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If the private sector does not have sufficient incentive to carry out R&amp;D, one possibility is for the government to fund such work directly.">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the private sector does not have sufficient incentive to carry out R&amp;D, one possibility is for the government to fund such work directly.</a:t>
              </a:r>
            </a:p>
          </p:txBody>
        </p:sp>
      </p:grpSp>
      <p:grpSp>
        <p:nvGrpSpPr>
          <p:cNvPr id="15" name="Group 14" descr="While government spending on R&amp;D produces technology that is broadly available for firms to use, it costs taxpayers money.">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While government spending on R&amp;D produces technology that is broadly available for firms to use, it costs taxpayers money.</a:t>
              </a:r>
            </a:p>
          </p:txBody>
        </p:sp>
      </p:grpSp>
      <p:grpSp>
        <p:nvGrpSpPr>
          <p:cNvPr id="12" name="Group 11" descr="Government spending on R&amp;D can sometimes be directed more for political than scientific or economic reasons.">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Government spending on R&amp;D can sometimes be directed more for political than scientific or economic reasons.</a:t>
              </a:r>
            </a:p>
          </p:txBody>
        </p:sp>
      </p:grpSp>
    </p:spTree>
    <p:extLst>
      <p:ext uri="{BB962C8B-B14F-4D97-AF65-F5344CB8AC3E}">
        <p14:creationId xmlns:p14="http://schemas.microsoft.com/office/powerpoint/2010/main" val="3899369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AAA650-EF91-400D-B05C-8720FB9A41BF}">
  <ds:schemaRefs>
    <ds:schemaRef ds:uri="http://purl.org/dc/terms/"/>
    <ds:schemaRef ds:uri="http://www.w3.org/XML/1998/namespace"/>
    <ds:schemaRef ds:uri="http://purl.org/dc/dcmitype/"/>
    <ds:schemaRef ds:uri="http://schemas.openxmlformats.org/package/2006/metadata/core-properties"/>
    <ds:schemaRef ds:uri="http://schemas.microsoft.com/office/2006/documentManagement/types"/>
    <ds:schemaRef ds:uri="06d9c582-05c2-476b-83d2-72ab8b1380b2"/>
    <ds:schemaRef ds:uri="fdab59f7-c3a7-48e5-acd8-618ce834776e"/>
    <ds:schemaRef ds:uri="http://purl.org/dc/elements/1.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97229E5-90EE-4F57-B3D0-210497A7459B}">
  <ds:schemaRefs>
    <ds:schemaRef ds:uri="http://schemas.microsoft.com/sharepoint/v3/contenttype/forms"/>
  </ds:schemaRefs>
</ds:datastoreItem>
</file>

<file path=customXml/itemProps3.xml><?xml version="1.0" encoding="utf-8"?>
<ds:datastoreItem xmlns:ds="http://schemas.openxmlformats.org/officeDocument/2006/customXml" ds:itemID="{1C8DF0F5-4365-4E27-81E6-FFBAE9E65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349</TotalTime>
  <Words>1793</Words>
  <Application>Microsoft Office PowerPoint</Application>
  <PresentationFormat>Widescreen</PresentationFormat>
  <Paragraphs>166</Paragraphs>
  <Slides>15</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How Governments Can Encourage Innovation</vt:lpstr>
      <vt:lpstr>Introduction</vt:lpstr>
      <vt:lpstr>Intellectual Property Rights</vt:lpstr>
      <vt:lpstr>Copyright Laws</vt:lpstr>
      <vt:lpstr>Patents1</vt:lpstr>
      <vt:lpstr>Patents2</vt:lpstr>
      <vt:lpstr>Imperfections of Patents</vt:lpstr>
      <vt:lpstr>Alternative Policies to Encourage Research &amp; Development</vt:lpstr>
      <vt:lpstr>Policy #1: Government Spending on Research and Development</vt:lpstr>
      <vt:lpstr>Policy #2: Tax Breaks for Research and Development</vt:lpstr>
      <vt:lpstr>Policy #3: Cooperative Research</vt:lpstr>
      <vt:lpstr>Real-World Example1</vt:lpstr>
      <vt:lpstr>Real-World Example2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38</cp:revision>
  <dcterms:created xsi:type="dcterms:W3CDTF">2017-06-16T13:06:21Z</dcterms:created>
  <dcterms:modified xsi:type="dcterms:W3CDTF">2026-02-02T16:19:26Z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