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25"/>
  </p:notesMasterIdLst>
  <p:sldIdLst>
    <p:sldId id="375" r:id="rId6"/>
    <p:sldId id="376" r:id="rId7"/>
    <p:sldId id="377" r:id="rId8"/>
    <p:sldId id="378" r:id="rId9"/>
    <p:sldId id="379" r:id="rId10"/>
    <p:sldId id="380" r:id="rId11"/>
    <p:sldId id="381" r:id="rId12"/>
    <p:sldId id="382" r:id="rId13"/>
    <p:sldId id="383" r:id="rId14"/>
    <p:sldId id="384" r:id="rId15"/>
    <p:sldId id="385" r:id="rId16"/>
    <p:sldId id="386" r:id="rId17"/>
    <p:sldId id="387" r:id="rId18"/>
    <p:sldId id="388" r:id="rId19"/>
    <p:sldId id="389" r:id="rId20"/>
    <p:sldId id="390" r:id="rId21"/>
    <p:sldId id="391" r:id="rId22"/>
    <p:sldId id="392" r:id="rId23"/>
    <p:sldId id="374"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a:srgbClr val="2FBEBB"/>
    <a:srgbClr val="FF81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06D16C-BF29-4553-8D7E-93D012D43B3F}" v="3" dt="2026-02-02T16:13:07.33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4841" autoAdjust="0"/>
  </p:normalViewPr>
  <p:slideViewPr>
    <p:cSldViewPr snapToGrid="0">
      <p:cViewPr varScale="1">
        <p:scale>
          <a:sx n="90" d="100"/>
          <a:sy n="90" d="100"/>
        </p:scale>
        <p:origin x="1308" y="90"/>
      </p:cViewPr>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itlin Coleman" userId="96f87ca1-0e64-4ae8-8d77-98757b85df0b" providerId="ADAL" clId="{DDA6BCD5-DC0D-434C-93A0-51E2BCD25B34}"/>
    <pc:docChg chg="addSld delSld modSld">
      <pc:chgData name="Caitlin Coleman" userId="96f87ca1-0e64-4ae8-8d77-98757b85df0b" providerId="ADAL" clId="{DDA6BCD5-DC0D-434C-93A0-51E2BCD25B34}" dt="2026-01-09T14:43:08.492" v="11" actId="20577"/>
      <pc:docMkLst>
        <pc:docMk/>
      </pc:docMkLst>
      <pc:sldChg chg="add">
        <pc:chgData name="Caitlin Coleman" userId="96f87ca1-0e64-4ae8-8d77-98757b85df0b" providerId="ADAL" clId="{DDA6BCD5-DC0D-434C-93A0-51E2BCD25B34}" dt="2026-01-09T14:41:43.657" v="0"/>
        <pc:sldMkLst>
          <pc:docMk/>
          <pc:sldMk cId="3867820106" sldId="374"/>
        </pc:sldMkLst>
      </pc:sldChg>
      <pc:sldChg chg="add">
        <pc:chgData name="Caitlin Coleman" userId="96f87ca1-0e64-4ae8-8d77-98757b85df0b" providerId="ADAL" clId="{DDA6BCD5-DC0D-434C-93A0-51E2BCD25B34}" dt="2026-01-09T14:42:14.707" v="1"/>
        <pc:sldMkLst>
          <pc:docMk/>
          <pc:sldMk cId="1244555984" sldId="375"/>
        </pc:sldMkLst>
      </pc:sldChg>
      <pc:sldChg chg="add">
        <pc:chgData name="Caitlin Coleman" userId="96f87ca1-0e64-4ae8-8d77-98757b85df0b" providerId="ADAL" clId="{DDA6BCD5-DC0D-434C-93A0-51E2BCD25B34}" dt="2026-01-09T14:42:14.707" v="1"/>
        <pc:sldMkLst>
          <pc:docMk/>
          <pc:sldMk cId="2814494463" sldId="376"/>
        </pc:sldMkLst>
      </pc:sldChg>
      <pc:sldChg chg="add">
        <pc:chgData name="Caitlin Coleman" userId="96f87ca1-0e64-4ae8-8d77-98757b85df0b" providerId="ADAL" clId="{DDA6BCD5-DC0D-434C-93A0-51E2BCD25B34}" dt="2026-01-09T14:42:14.707" v="1"/>
        <pc:sldMkLst>
          <pc:docMk/>
          <pc:sldMk cId="3652865312" sldId="377"/>
        </pc:sldMkLst>
      </pc:sldChg>
      <pc:sldChg chg="add">
        <pc:chgData name="Caitlin Coleman" userId="96f87ca1-0e64-4ae8-8d77-98757b85df0b" providerId="ADAL" clId="{DDA6BCD5-DC0D-434C-93A0-51E2BCD25B34}" dt="2026-01-09T14:42:14.707" v="1"/>
        <pc:sldMkLst>
          <pc:docMk/>
          <pc:sldMk cId="490492319" sldId="378"/>
        </pc:sldMkLst>
      </pc:sldChg>
      <pc:sldChg chg="modSp add mod">
        <pc:chgData name="Caitlin Coleman" userId="96f87ca1-0e64-4ae8-8d77-98757b85df0b" providerId="ADAL" clId="{DDA6BCD5-DC0D-434C-93A0-51E2BCD25B34}" dt="2026-01-09T14:42:36.565" v="4" actId="20577"/>
        <pc:sldMkLst>
          <pc:docMk/>
          <pc:sldMk cId="518821403" sldId="379"/>
        </pc:sldMkLst>
        <pc:spChg chg="mod">
          <ac:chgData name="Caitlin Coleman" userId="96f87ca1-0e64-4ae8-8d77-98757b85df0b" providerId="ADAL" clId="{DDA6BCD5-DC0D-434C-93A0-51E2BCD25B34}" dt="2026-01-09T14:42:36.565" v="4" actId="20577"/>
          <ac:spMkLst>
            <pc:docMk/>
            <pc:sldMk cId="518821403" sldId="379"/>
            <ac:spMk id="26" creationId="{00000000-0000-0000-0000-000000000000}"/>
          </ac:spMkLst>
        </pc:spChg>
      </pc:sldChg>
      <pc:sldChg chg="modSp add mod">
        <pc:chgData name="Caitlin Coleman" userId="96f87ca1-0e64-4ae8-8d77-98757b85df0b" providerId="ADAL" clId="{DDA6BCD5-DC0D-434C-93A0-51E2BCD25B34}" dt="2026-01-09T14:42:43.208" v="6" actId="20577"/>
        <pc:sldMkLst>
          <pc:docMk/>
          <pc:sldMk cId="3979630705" sldId="380"/>
        </pc:sldMkLst>
        <pc:spChg chg="mod">
          <ac:chgData name="Caitlin Coleman" userId="96f87ca1-0e64-4ae8-8d77-98757b85df0b" providerId="ADAL" clId="{DDA6BCD5-DC0D-434C-93A0-51E2BCD25B34}" dt="2026-01-09T14:42:43.208" v="6" actId="20577"/>
          <ac:spMkLst>
            <pc:docMk/>
            <pc:sldMk cId="3979630705" sldId="380"/>
            <ac:spMk id="26" creationId="{00000000-0000-0000-0000-000000000000}"/>
          </ac:spMkLst>
        </pc:spChg>
      </pc:sldChg>
      <pc:sldChg chg="add">
        <pc:chgData name="Caitlin Coleman" userId="96f87ca1-0e64-4ae8-8d77-98757b85df0b" providerId="ADAL" clId="{DDA6BCD5-DC0D-434C-93A0-51E2BCD25B34}" dt="2026-01-09T14:42:14.707" v="1"/>
        <pc:sldMkLst>
          <pc:docMk/>
          <pc:sldMk cId="214976519" sldId="381"/>
        </pc:sldMkLst>
      </pc:sldChg>
      <pc:sldChg chg="add">
        <pc:chgData name="Caitlin Coleman" userId="96f87ca1-0e64-4ae8-8d77-98757b85df0b" providerId="ADAL" clId="{DDA6BCD5-DC0D-434C-93A0-51E2BCD25B34}" dt="2026-01-09T14:42:14.707" v="1"/>
        <pc:sldMkLst>
          <pc:docMk/>
          <pc:sldMk cId="1106024105" sldId="382"/>
        </pc:sldMkLst>
      </pc:sldChg>
      <pc:sldChg chg="add">
        <pc:chgData name="Caitlin Coleman" userId="96f87ca1-0e64-4ae8-8d77-98757b85df0b" providerId="ADAL" clId="{DDA6BCD5-DC0D-434C-93A0-51E2BCD25B34}" dt="2026-01-09T14:42:14.707" v="1"/>
        <pc:sldMkLst>
          <pc:docMk/>
          <pc:sldMk cId="1813134409" sldId="383"/>
        </pc:sldMkLst>
      </pc:sldChg>
      <pc:sldChg chg="add">
        <pc:chgData name="Caitlin Coleman" userId="96f87ca1-0e64-4ae8-8d77-98757b85df0b" providerId="ADAL" clId="{DDA6BCD5-DC0D-434C-93A0-51E2BCD25B34}" dt="2026-01-09T14:42:14.707" v="1"/>
        <pc:sldMkLst>
          <pc:docMk/>
          <pc:sldMk cId="1036027897" sldId="384"/>
        </pc:sldMkLst>
      </pc:sldChg>
      <pc:sldChg chg="add">
        <pc:chgData name="Caitlin Coleman" userId="96f87ca1-0e64-4ae8-8d77-98757b85df0b" providerId="ADAL" clId="{DDA6BCD5-DC0D-434C-93A0-51E2BCD25B34}" dt="2026-01-09T14:42:14.707" v="1"/>
        <pc:sldMkLst>
          <pc:docMk/>
          <pc:sldMk cId="3640929794" sldId="385"/>
        </pc:sldMkLst>
      </pc:sldChg>
      <pc:sldChg chg="add">
        <pc:chgData name="Caitlin Coleman" userId="96f87ca1-0e64-4ae8-8d77-98757b85df0b" providerId="ADAL" clId="{DDA6BCD5-DC0D-434C-93A0-51E2BCD25B34}" dt="2026-01-09T14:42:14.707" v="1"/>
        <pc:sldMkLst>
          <pc:docMk/>
          <pc:sldMk cId="2170997851" sldId="386"/>
        </pc:sldMkLst>
      </pc:sldChg>
      <pc:sldChg chg="add">
        <pc:chgData name="Caitlin Coleman" userId="96f87ca1-0e64-4ae8-8d77-98757b85df0b" providerId="ADAL" clId="{DDA6BCD5-DC0D-434C-93A0-51E2BCD25B34}" dt="2026-01-09T14:42:14.707" v="1"/>
        <pc:sldMkLst>
          <pc:docMk/>
          <pc:sldMk cId="802895660" sldId="387"/>
        </pc:sldMkLst>
      </pc:sldChg>
      <pc:sldChg chg="add">
        <pc:chgData name="Caitlin Coleman" userId="96f87ca1-0e64-4ae8-8d77-98757b85df0b" providerId="ADAL" clId="{DDA6BCD5-DC0D-434C-93A0-51E2BCD25B34}" dt="2026-01-09T14:42:14.707" v="1"/>
        <pc:sldMkLst>
          <pc:docMk/>
          <pc:sldMk cId="1898206430" sldId="388"/>
        </pc:sldMkLst>
      </pc:sldChg>
      <pc:sldChg chg="add">
        <pc:chgData name="Caitlin Coleman" userId="96f87ca1-0e64-4ae8-8d77-98757b85df0b" providerId="ADAL" clId="{DDA6BCD5-DC0D-434C-93A0-51E2BCD25B34}" dt="2026-01-09T14:42:14.707" v="1"/>
        <pc:sldMkLst>
          <pc:docMk/>
          <pc:sldMk cId="902027445" sldId="389"/>
        </pc:sldMkLst>
      </pc:sldChg>
      <pc:sldChg chg="modSp add mod">
        <pc:chgData name="Caitlin Coleman" userId="96f87ca1-0e64-4ae8-8d77-98757b85df0b" providerId="ADAL" clId="{DDA6BCD5-DC0D-434C-93A0-51E2BCD25B34}" dt="2026-01-09T14:42:59.049" v="8" actId="20577"/>
        <pc:sldMkLst>
          <pc:docMk/>
          <pc:sldMk cId="574699808" sldId="390"/>
        </pc:sldMkLst>
        <pc:spChg chg="mod">
          <ac:chgData name="Caitlin Coleman" userId="96f87ca1-0e64-4ae8-8d77-98757b85df0b" providerId="ADAL" clId="{DDA6BCD5-DC0D-434C-93A0-51E2BCD25B34}" dt="2026-01-09T14:42:59.049" v="8" actId="20577"/>
          <ac:spMkLst>
            <pc:docMk/>
            <pc:sldMk cId="574699808" sldId="390"/>
            <ac:spMk id="26" creationId="{00000000-0000-0000-0000-000000000000}"/>
          </ac:spMkLst>
        </pc:spChg>
      </pc:sldChg>
      <pc:sldChg chg="modSp add mod">
        <pc:chgData name="Caitlin Coleman" userId="96f87ca1-0e64-4ae8-8d77-98757b85df0b" providerId="ADAL" clId="{DDA6BCD5-DC0D-434C-93A0-51E2BCD25B34}" dt="2026-01-09T14:43:04.256" v="10" actId="20577"/>
        <pc:sldMkLst>
          <pc:docMk/>
          <pc:sldMk cId="2527934028" sldId="391"/>
        </pc:sldMkLst>
        <pc:spChg chg="mod">
          <ac:chgData name="Caitlin Coleman" userId="96f87ca1-0e64-4ae8-8d77-98757b85df0b" providerId="ADAL" clId="{DDA6BCD5-DC0D-434C-93A0-51E2BCD25B34}" dt="2026-01-09T14:43:04.256" v="10" actId="20577"/>
          <ac:spMkLst>
            <pc:docMk/>
            <pc:sldMk cId="2527934028" sldId="391"/>
            <ac:spMk id="26" creationId="{00000000-0000-0000-0000-000000000000}"/>
          </ac:spMkLst>
        </pc:spChg>
      </pc:sldChg>
      <pc:sldChg chg="modSp add mod">
        <pc:chgData name="Caitlin Coleman" userId="96f87ca1-0e64-4ae8-8d77-98757b85df0b" providerId="ADAL" clId="{DDA6BCD5-DC0D-434C-93A0-51E2BCD25B34}" dt="2026-01-09T14:43:08.492" v="11" actId="20577"/>
        <pc:sldMkLst>
          <pc:docMk/>
          <pc:sldMk cId="2875076792" sldId="392"/>
        </pc:sldMkLst>
        <pc:spChg chg="mod">
          <ac:chgData name="Caitlin Coleman" userId="96f87ca1-0e64-4ae8-8d77-98757b85df0b" providerId="ADAL" clId="{DDA6BCD5-DC0D-434C-93A0-51E2BCD25B34}" dt="2026-01-09T14:43:08.492" v="11" actId="20577"/>
          <ac:spMkLst>
            <pc:docMk/>
            <pc:sldMk cId="2875076792" sldId="392"/>
            <ac:spMk id="26"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3797E1-4A27-405C-ACD3-B96D27A99F5F}" type="datetimeFigureOut">
              <a:rPr lang="en-US" smtClean="0"/>
              <a:t>2/2/2026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C611CA-4268-4E72-8BFC-C641B4C40515}" type="slidenum">
              <a:rPr lang="en-US" smtClean="0"/>
              <a:t>‹#›</a:t>
            </a:fld>
            <a:endParaRPr lang="en-US"/>
          </a:p>
        </p:txBody>
      </p:sp>
    </p:spTree>
    <p:extLst>
      <p:ext uri="{BB962C8B-B14F-4D97-AF65-F5344CB8AC3E}">
        <p14:creationId xmlns:p14="http://schemas.microsoft.com/office/powerpoint/2010/main" val="2231330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Command-and-control regulation includes laws that specify allowable quantities of pollution. This regulation may detail which pollution-control technologies companies may use. In effect, command-and-control regulation requires that firms increase their costs by installing anti-pollution equipment. Firms are required to account for the social costs of pollution in deciding how much output to produce.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49709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city or state government may set up a marketable permit program (e.g. cap-and-trade). State and local governments determine the overall level of pollution they will allow. The government divides permits allowing the determined level of pollution among firms. Firms may buy and sell the permits.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1853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Firms will buy and sell permits. For example, Alpha can reduce its pollution at a relatively low cost to 150 tons, but it still has 50 tons of pollution above its permitted amount. Alpha will buy permits from Gamma for the 50 tons over its 100-ton limit.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99310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Property rights are the legal rights of ownership on which others are not allowed to infringe without paying compensation. The property rights approach is highly relevant in cases involving endangered species, for example. The U.S. government's endangered species list includes about 1,000 plants and animals, and about 90% live on privately owned land. The protection of these endangered species requires careful thinking about incentives and property rights.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70401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protection of endangered species on privately owned land has created unintended incentives for landowners.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21364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Specific policy tools will work better in some situations than in others. For example, marketable permits work best when a few dozen or few hundred parties are highly interested in trading. For cases in which many users emit small amounts of pollution and have no interest in trading, pollution charges offer a better choice. Alternatively, the government could combine marketable permits with a pollution tax on any emissions not covered by a permit.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25279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200" dirty="0">
              <a:solidFill>
                <a:schemeClr val="bg1"/>
              </a:solidFil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41796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200" dirty="0">
              <a:solidFill>
                <a:schemeClr val="bg1"/>
              </a:solidFil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5890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Command-and-control regulation has been highly successful in protecting and cleaning up the U.S. environment. In 1970, the Federal government created the Environmental Protection Agency (EPA) to oversee all environmental laws. These laws include the Clean Air Act and the Clean Water Act of 1970.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94444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Economists have pointed out three difficulties with command-and-control environmental regulation. Command-and-control regulation offers no incentive to reduce pollution below the standard set by law. Command-and-control regulation is inflexible because it applies the same standard of pollution reduction to all polluters. Legislators and EPA analysts write the regulations, so they are subject to compromises in the political process that may weaken the impact.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2057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dirty="0">
                <a:solidFill>
                  <a:schemeClr val="bg1"/>
                </a:solidFill>
              </a:rPr>
              <a:t>Suppose you are in a polluting industry, and you are a relatively new, small firm in that industry. How might command-and-control regulation be problematic for you compared to a larger, more established firm?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12956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dirty="0">
                <a:solidFill>
                  <a:schemeClr val="bg1"/>
                </a:solidFill>
              </a:rPr>
              <a:t>Suppose you are in a polluting industry, and you are a relatively new, small firm in that industry. How might command-and-control regulation be problematic for you compared to a larger, more established firm? </a:t>
            </a:r>
          </a:p>
          <a:p>
            <a:pPr algn="l"/>
            <a:r>
              <a:rPr lang="en-US" sz="1800" dirty="0">
                <a:solidFill>
                  <a:schemeClr val="bg1"/>
                </a:solidFill>
              </a:rPr>
              <a:t>It is likely that a new, small entrant in a market would face higher costs from command-and-control regulation than a more established, larger firm. The one-size-fits-all approach of this type of regulation applies the same standard to all firms in the industry. It is possible that this regulation could increase costs for your small firm to the extent that it is hard to compete or cost-prohibitive to comply with the regulation.</a:t>
            </a:r>
          </a:p>
          <a:p>
            <a:pPr algn="l"/>
            <a:endParaRPr lang="en-US" sz="1800" dirty="0">
              <a:solidFill>
                <a:schemeClr val="bg1"/>
              </a:solidFil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03374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Market-oriented environmental policies create incentives to allow firms some flexibility in reducing pollution. There are three main categories of market-oriented approaches to pollution control: pollution charges, marketable permits, and better-defined property rights.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88181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Pollution charges are taxes imposed on the quantity of pollution that a firm emits. Gives firms an incentive to reduce pollution as long as the marginal cost is less than the tax. The marginal cost of pollution reduction, like most marginal cost curves, increases with output, at least in the short run.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48183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firm has no incentive to reduce pollutants beyond the point of the pollution tax because this would be more costly than the tax.</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90842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city or state government may set up a marketable permit program (e.g. cap-and-trade). State and local governments determine the overall level of pollution they will allow. The government divides permits allowing the determined level of pollution among firms. Firms may buy and sell the permits.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79825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05361F2-EA40-46D2-9907-10E756597DC8}"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60141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900557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134915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72029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189871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427817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t>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084734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t>2/2/2026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288215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t>2/2/2026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407131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t>2/2/2026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971195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16253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5394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617659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261378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63996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5361F2-EA40-46D2-9907-10E756597DC8}"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790015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5361F2-EA40-46D2-9907-10E756597DC8}" type="datetimeFigureOut">
              <a:rPr lang="en-US" smtClean="0"/>
              <a:t>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562355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5361F2-EA40-46D2-9907-10E756597DC8}" type="datetimeFigureOut">
              <a:rPr lang="en-US" smtClean="0"/>
              <a:t>2/2/2026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818818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5361F2-EA40-46D2-9907-10E756597DC8}" type="datetimeFigureOut">
              <a:rPr lang="en-US" smtClean="0"/>
              <a:t>2/2/2026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9201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5361F2-EA40-46D2-9907-10E756597DC8}" type="datetimeFigureOut">
              <a:rPr lang="en-US" smtClean="0"/>
              <a:t>2/2/2026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724690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2438384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82090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361F2-EA40-46D2-9907-10E756597DC8}" type="datetimeFigureOut">
              <a:rPr lang="en-US" smtClean="0"/>
              <a:t>2/2/2026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ECE39B-1AE0-48C4-A92B-2CE3121A09BD}" type="slidenum">
              <a:rPr lang="en-US" smtClean="0"/>
              <a:t>‹#›</a:t>
            </a:fld>
            <a:endParaRPr lang="en-US"/>
          </a:p>
        </p:txBody>
      </p:sp>
    </p:spTree>
    <p:extLst>
      <p:ext uri="{BB962C8B-B14F-4D97-AF65-F5344CB8AC3E}">
        <p14:creationId xmlns:p14="http://schemas.microsoft.com/office/powerpoint/2010/main" val="1826170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2/2/2026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a:p>
        </p:txBody>
      </p:sp>
    </p:spTree>
    <p:extLst>
      <p:ext uri="{BB962C8B-B14F-4D97-AF65-F5344CB8AC3E}">
        <p14:creationId xmlns:p14="http://schemas.microsoft.com/office/powerpoint/2010/main" val="34194640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C183D7F6-B498-43B3-948B-1728B52AA6E4}">
                <adec:decorative xmlns:adec="http://schemas.microsoft.com/office/drawing/2017/decorative" val="1"/>
              </a:ext>
            </a:extLst>
          </p:cNvPr>
          <p:cNvSpPr/>
          <p:nvPr/>
        </p:nvSpPr>
        <p:spPr>
          <a:xfrm>
            <a:off x="0" y="1"/>
            <a:ext cx="12192000" cy="1194955"/>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endParaRPr>
          </a:p>
        </p:txBody>
      </p:sp>
      <p:cxnSp>
        <p:nvCxnSpPr>
          <p:cNvPr id="11" name="Straight Connector 10">
            <a:extLst>
              <a:ext uri="{C183D7F6-B498-43B3-948B-1728B52AA6E4}">
                <adec:decorative xmlns:adec="http://schemas.microsoft.com/office/drawing/2017/decorative" val="1"/>
              </a:ext>
            </a:extLst>
          </p:cNvPr>
          <p:cNvCxnSpPr/>
          <p:nvPr/>
        </p:nvCxnSpPr>
        <p:spPr>
          <a:xfrm>
            <a:off x="3071446" y="2293647"/>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le 8"/>
          <p:cNvSpPr txBox="1">
            <a:spLocks noGrp="1"/>
          </p:cNvSpPr>
          <p:nvPr>
            <p:ph type="title" idx="4294967295"/>
          </p:nvPr>
        </p:nvSpPr>
        <p:spPr>
          <a:xfrm>
            <a:off x="1420002" y="2875342"/>
            <a:ext cx="9351996"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mn-cs"/>
              </a:rPr>
              <a:t>Policies to Reduce Pollution</a:t>
            </a:r>
            <a:endParaRPr kumimoji="0" lang="en-US" sz="5400" b="0" i="0" u="none" strike="noStrike" kern="1200" cap="none" spc="0" normalizeH="0" baseline="0" noProof="0" dirty="0">
              <a:ln>
                <a:noFill/>
              </a:ln>
              <a:solidFill>
                <a:schemeClr val="tx1">
                  <a:lumMod val="75000"/>
                  <a:lumOff val="25000"/>
                </a:schemeClr>
              </a:solidFill>
              <a:effectLst/>
              <a:uLnTx/>
              <a:uFillTx/>
              <a:latin typeface="Century Gothic" panose="020B0502020202020204" pitchFamily="34" charset="0"/>
              <a:ea typeface="+mn-ea"/>
              <a:cs typeface="+mn-cs"/>
            </a:endParaRPr>
          </a:p>
        </p:txBody>
      </p:sp>
      <p:cxnSp>
        <p:nvCxnSpPr>
          <p:cNvPr id="14" name="Straight Connector 13">
            <a:extLst>
              <a:ext uri="{C183D7F6-B498-43B3-948B-1728B52AA6E4}">
                <adec:decorative xmlns:adec="http://schemas.microsoft.com/office/drawing/2017/decorative" val="1"/>
              </a:ext>
            </a:extLst>
          </p:cNvPr>
          <p:cNvCxnSpPr/>
          <p:nvPr/>
        </p:nvCxnSpPr>
        <p:spPr>
          <a:xfrm>
            <a:off x="3071446" y="4380366"/>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53740" y="320479"/>
            <a:ext cx="3565361" cy="553998"/>
          </a:xfrm>
          <a:prstGeom prst="rect">
            <a:avLst/>
          </a:prstGeom>
          <a:solidFill>
            <a:srgbClr val="5A7E83"/>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2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spTree>
    <p:extLst>
      <p:ext uri="{BB962C8B-B14F-4D97-AF65-F5344CB8AC3E}">
        <p14:creationId xmlns:p14="http://schemas.microsoft.com/office/powerpoint/2010/main" val="12445559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3999" y="375614"/>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Marketable Permits</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1</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9" name="Group 8" descr="In order to limit the amount of pollution emitted into the environment, governments can give companies marketable permits that allow a certain amount of pollution.">
            <a:extLst>
              <a:ext uri="{FF2B5EF4-FFF2-40B4-BE49-F238E27FC236}">
                <a16:creationId xmlns:a16="http://schemas.microsoft.com/office/drawing/2014/main" id="{81BAE3D4-30CE-4A72-AF07-55CC4AD7DD5C}"/>
              </a:ext>
            </a:extLst>
          </p:cNvPr>
          <p:cNvGrpSpPr/>
          <p:nvPr/>
        </p:nvGrpSpPr>
        <p:grpSpPr>
          <a:xfrm>
            <a:off x="2066922" y="1465228"/>
            <a:ext cx="8058154" cy="1041763"/>
            <a:chOff x="542923" y="1736761"/>
            <a:chExt cx="8058154" cy="1041763"/>
          </a:xfrm>
          <a:solidFill>
            <a:srgbClr val="627981"/>
          </a:solidFill>
        </p:grpSpPr>
        <p:sp>
          <p:nvSpPr>
            <p:cNvPr id="10" name="Rectangle 9">
              <a:extLst>
                <a:ext uri="{FF2B5EF4-FFF2-40B4-BE49-F238E27FC236}">
                  <a16:creationId xmlns:a16="http://schemas.microsoft.com/office/drawing/2014/main" id="{0C831D1E-738C-446E-AC85-B4F7972C0D0C}"/>
                </a:ext>
              </a:extLst>
            </p:cNvPr>
            <p:cNvSpPr/>
            <p:nvPr/>
          </p:nvSpPr>
          <p:spPr>
            <a:xfrm>
              <a:off x="542923" y="1736761"/>
              <a:ext cx="8058154" cy="104176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01C5E605-DA51-4B36-B2F5-E7ACF147264E}"/>
                </a:ext>
              </a:extLst>
            </p:cNvPr>
            <p:cNvSpPr txBox="1"/>
            <p:nvPr/>
          </p:nvSpPr>
          <p:spPr>
            <a:xfrm>
              <a:off x="652448" y="1762861"/>
              <a:ext cx="7807571" cy="1015663"/>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In order to limit the amount of pollution emitted into the environment, governments can give companies marketable permits that allow a certain amount of pollution.</a:t>
              </a:r>
            </a:p>
          </p:txBody>
        </p:sp>
      </p:grpSp>
      <p:pic>
        <p:nvPicPr>
          <p:cNvPr id="2050" name="Picture 2" descr="A photograph of a factory spewing pollution into the air">
            <a:extLst>
              <a:ext uri="{FF2B5EF4-FFF2-40B4-BE49-F238E27FC236}">
                <a16:creationId xmlns:a16="http://schemas.microsoft.com/office/drawing/2014/main" id="{41CE7B30-49FB-4288-9873-D1CCD08AB0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0778" y="2834311"/>
            <a:ext cx="6290442" cy="3648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60278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3999" y="375614"/>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Marketable Permits</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2</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9" name="Group 8" descr="A city or state government may set up a marketable permit program (e.g., cap-and-trade).">
            <a:extLst>
              <a:ext uri="{FF2B5EF4-FFF2-40B4-BE49-F238E27FC236}">
                <a16:creationId xmlns:a16="http://schemas.microsoft.com/office/drawing/2014/main" id="{81BAE3D4-30CE-4A72-AF07-55CC4AD7DD5C}"/>
              </a:ext>
            </a:extLst>
          </p:cNvPr>
          <p:cNvGrpSpPr/>
          <p:nvPr/>
        </p:nvGrpSpPr>
        <p:grpSpPr>
          <a:xfrm>
            <a:off x="2066922" y="1580912"/>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0C831D1E-738C-446E-AC85-B4F7972C0D0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01C5E605-DA51-4B36-B2F5-E7ACF147264E}"/>
                </a:ext>
              </a:extLst>
            </p:cNvPr>
            <p:cNvSpPr txBox="1"/>
            <p:nvPr/>
          </p:nvSpPr>
          <p:spPr>
            <a:xfrm>
              <a:off x="542923" y="1762862"/>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 city or state government may set up a marketable permit program (e.g., cap-and-trade).</a:t>
              </a:r>
            </a:p>
          </p:txBody>
        </p:sp>
      </p:grpSp>
      <p:grpSp>
        <p:nvGrpSpPr>
          <p:cNvPr id="21" name="Group 20" descr="State and local governments determine the overall level of pollution they will allow.">
            <a:extLst>
              <a:ext uri="{FF2B5EF4-FFF2-40B4-BE49-F238E27FC236}">
                <a16:creationId xmlns:a16="http://schemas.microsoft.com/office/drawing/2014/main" id="{35FE41FD-71CE-4F8F-A381-B3616496F106}"/>
              </a:ext>
            </a:extLst>
          </p:cNvPr>
          <p:cNvGrpSpPr/>
          <p:nvPr/>
        </p:nvGrpSpPr>
        <p:grpSpPr>
          <a:xfrm>
            <a:off x="2066922" y="2529296"/>
            <a:ext cx="8058154" cy="806935"/>
            <a:chOff x="542923" y="1736761"/>
            <a:chExt cx="8058154" cy="806935"/>
          </a:xfrm>
          <a:solidFill>
            <a:srgbClr val="627981"/>
          </a:solidFill>
        </p:grpSpPr>
        <p:sp>
          <p:nvSpPr>
            <p:cNvPr id="22" name="Rectangle 21">
              <a:extLst>
                <a:ext uri="{FF2B5EF4-FFF2-40B4-BE49-F238E27FC236}">
                  <a16:creationId xmlns:a16="http://schemas.microsoft.com/office/drawing/2014/main" id="{8AE3E99E-228F-464E-94DD-1908383D788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1CC6AE44-9FD4-4B87-A93F-A2F1B19ED5C5}"/>
                </a:ext>
              </a:extLst>
            </p:cNvPr>
            <p:cNvSpPr txBox="1"/>
            <p:nvPr/>
          </p:nvSpPr>
          <p:spPr>
            <a:xfrm>
              <a:off x="542923" y="1762862"/>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State and local governments determine the overall level of pollution they will allow.</a:t>
              </a:r>
            </a:p>
          </p:txBody>
        </p:sp>
      </p:grpSp>
      <p:grpSp>
        <p:nvGrpSpPr>
          <p:cNvPr id="24" name="Group 23" descr="The government divides permits allowing the determined level of pollution among firms.">
            <a:extLst>
              <a:ext uri="{FF2B5EF4-FFF2-40B4-BE49-F238E27FC236}">
                <a16:creationId xmlns:a16="http://schemas.microsoft.com/office/drawing/2014/main" id="{07ED9248-4886-485F-972E-5776D14DC957}"/>
              </a:ext>
            </a:extLst>
          </p:cNvPr>
          <p:cNvGrpSpPr/>
          <p:nvPr/>
        </p:nvGrpSpPr>
        <p:grpSpPr>
          <a:xfrm>
            <a:off x="2066922" y="3477680"/>
            <a:ext cx="8058154" cy="806935"/>
            <a:chOff x="542923" y="1736761"/>
            <a:chExt cx="8058154" cy="806935"/>
          </a:xfrm>
          <a:solidFill>
            <a:srgbClr val="627981"/>
          </a:solidFill>
        </p:grpSpPr>
        <p:sp>
          <p:nvSpPr>
            <p:cNvPr id="25" name="Rectangle 24">
              <a:extLst>
                <a:ext uri="{FF2B5EF4-FFF2-40B4-BE49-F238E27FC236}">
                  <a16:creationId xmlns:a16="http://schemas.microsoft.com/office/drawing/2014/main" id="{CB5D2F15-BF49-4689-B495-4C535BD45EB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TextBox 26">
              <a:extLst>
                <a:ext uri="{FF2B5EF4-FFF2-40B4-BE49-F238E27FC236}">
                  <a16:creationId xmlns:a16="http://schemas.microsoft.com/office/drawing/2014/main" id="{9263F10B-8399-4878-A43F-DB5E31B9B94B}"/>
                </a:ext>
              </a:extLst>
            </p:cNvPr>
            <p:cNvSpPr txBox="1"/>
            <p:nvPr/>
          </p:nvSpPr>
          <p:spPr>
            <a:xfrm>
              <a:off x="542923" y="1762862"/>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government divides permits allowing the determined level of pollution among firms.</a:t>
              </a:r>
            </a:p>
          </p:txBody>
        </p:sp>
      </p:grpSp>
      <p:grpSp>
        <p:nvGrpSpPr>
          <p:cNvPr id="29" name="Group 28" descr="Firms may buy and sell the permits.">
            <a:extLst>
              <a:ext uri="{FF2B5EF4-FFF2-40B4-BE49-F238E27FC236}">
                <a16:creationId xmlns:a16="http://schemas.microsoft.com/office/drawing/2014/main" id="{FD49E751-B761-4075-B911-7D339307EE1D}"/>
              </a:ext>
            </a:extLst>
          </p:cNvPr>
          <p:cNvGrpSpPr/>
          <p:nvPr/>
        </p:nvGrpSpPr>
        <p:grpSpPr>
          <a:xfrm>
            <a:off x="2066922" y="4422018"/>
            <a:ext cx="8058154" cy="806935"/>
            <a:chOff x="542923" y="1736761"/>
            <a:chExt cx="8058154" cy="806935"/>
          </a:xfrm>
          <a:solidFill>
            <a:srgbClr val="627981"/>
          </a:solidFill>
        </p:grpSpPr>
        <p:sp>
          <p:nvSpPr>
            <p:cNvPr id="30" name="Rectangle 29">
              <a:extLst>
                <a:ext uri="{FF2B5EF4-FFF2-40B4-BE49-F238E27FC236}">
                  <a16:creationId xmlns:a16="http://schemas.microsoft.com/office/drawing/2014/main" id="{F2899CAD-E8BF-478D-AAAB-20C406C4C48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TextBox 30">
              <a:extLst>
                <a:ext uri="{FF2B5EF4-FFF2-40B4-BE49-F238E27FC236}">
                  <a16:creationId xmlns:a16="http://schemas.microsoft.com/office/drawing/2014/main" id="{AE17C0B0-5D9C-472C-9DE1-E67FB0DE4F68}"/>
                </a:ext>
              </a:extLst>
            </p:cNvPr>
            <p:cNvSpPr txBox="1"/>
            <p:nvPr/>
          </p:nvSpPr>
          <p:spPr>
            <a:xfrm>
              <a:off x="542923" y="1940173"/>
              <a:ext cx="7807571" cy="400110"/>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Firms may buy and sell the permits.</a:t>
              </a:r>
            </a:p>
          </p:txBody>
        </p:sp>
      </p:grpSp>
    </p:spTree>
    <p:extLst>
      <p:ext uri="{BB962C8B-B14F-4D97-AF65-F5344CB8AC3E}">
        <p14:creationId xmlns:p14="http://schemas.microsoft.com/office/powerpoint/2010/main" val="36409297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Marketable Permits</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3</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2" name="Group 11" descr="Firms will buy and sell permits. For example, Alpha can reduce its pollution at a relatively low cost to 150 tons, but it still has 50 tons of pollution above its permitted amount. Alpha will buy permits from Gamma for the 50 tons over its 100-ton limit.">
            <a:extLst>
              <a:ext uri="{FF2B5EF4-FFF2-40B4-BE49-F238E27FC236}">
                <a16:creationId xmlns:a16="http://schemas.microsoft.com/office/drawing/2014/main" id="{CC2BFB19-81E0-4300-B35F-B9ACF583C5DF}"/>
              </a:ext>
            </a:extLst>
          </p:cNvPr>
          <p:cNvGrpSpPr/>
          <p:nvPr/>
        </p:nvGrpSpPr>
        <p:grpSpPr>
          <a:xfrm>
            <a:off x="2066923" y="1383374"/>
            <a:ext cx="8058154" cy="1349540"/>
            <a:chOff x="542923" y="1736761"/>
            <a:chExt cx="8058154" cy="1349540"/>
          </a:xfrm>
          <a:solidFill>
            <a:srgbClr val="627981"/>
          </a:solidFill>
        </p:grpSpPr>
        <p:sp>
          <p:nvSpPr>
            <p:cNvPr id="13" name="Rectangle 12">
              <a:extLst>
                <a:ext uri="{FF2B5EF4-FFF2-40B4-BE49-F238E27FC236}">
                  <a16:creationId xmlns:a16="http://schemas.microsoft.com/office/drawing/2014/main" id="{6FA336AD-AFC0-4A26-B2F1-232362BF44D1}"/>
                </a:ext>
              </a:extLst>
            </p:cNvPr>
            <p:cNvSpPr/>
            <p:nvPr/>
          </p:nvSpPr>
          <p:spPr>
            <a:xfrm>
              <a:off x="542923" y="1736761"/>
              <a:ext cx="8058154" cy="13495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303F8C63-C5C7-4584-962B-23438CFE21C8}"/>
                </a:ext>
              </a:extLst>
            </p:cNvPr>
            <p:cNvSpPr txBox="1"/>
            <p:nvPr/>
          </p:nvSpPr>
          <p:spPr>
            <a:xfrm>
              <a:off x="542923" y="1762862"/>
              <a:ext cx="7807571" cy="1323439"/>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Firms will buy and sell permits. For example, Alpha can reduce its pollution at a relatively low cost to 150 tons, but it still has 50 tons of pollution above its permitted amount. Alpha will buy permits from Gamma for the 50 tons over its 100-ton limit.</a:t>
              </a:r>
            </a:p>
          </p:txBody>
        </p:sp>
      </p:grpSp>
      <p:pic>
        <p:nvPicPr>
          <p:cNvPr id="4" name="Picture 3" descr="A four‑column table comparing emissions permits across Firm Alpha, Firm Beta, Firm Gamma, and Firm Delta. Current emissions/permits initially distributed: Alpha 200 tons, Beta 400 tons, Gamma 600 tons, Delta 0 tons. Pollution allowed by permits in one year: Alpha 100 tons, Beta 200 tons, Gamma 300 tons, Delta 0 tons. Actual emissions one year later: Alpha 150 tons, Beta 200 tons, Gamma 200 tons, Delta 50 tons. Buyer or seller of permits: Alpha buys 50 tons, Beta neither buys nor sells, Gamma sells 100 tons, Delta buys 50 tons.">
            <a:extLst>
              <a:ext uri="{FF2B5EF4-FFF2-40B4-BE49-F238E27FC236}">
                <a16:creationId xmlns:a16="http://schemas.microsoft.com/office/drawing/2014/main" id="{8F9C5A86-9408-16D6-A6FD-DB81D7A90E96}"/>
              </a:ext>
            </a:extLst>
          </p:cNvPr>
          <p:cNvPicPr>
            <a:picLocks noChangeAspect="1"/>
          </p:cNvPicPr>
          <p:nvPr/>
        </p:nvPicPr>
        <p:blipFill>
          <a:blip r:embed="rId3"/>
          <a:stretch>
            <a:fillRect/>
          </a:stretch>
        </p:blipFill>
        <p:spPr>
          <a:xfrm>
            <a:off x="838841" y="2925562"/>
            <a:ext cx="10514318" cy="3470943"/>
          </a:xfrm>
          <a:prstGeom prst="rect">
            <a:avLst/>
          </a:prstGeom>
        </p:spPr>
      </p:pic>
    </p:spTree>
    <p:extLst>
      <p:ext uri="{BB962C8B-B14F-4D97-AF65-F5344CB8AC3E}">
        <p14:creationId xmlns:p14="http://schemas.microsoft.com/office/powerpoint/2010/main" val="21709978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Better-Defined Property Rights</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9" name="Group 8" descr="Property rights are the legal rights of ownership on which others are not allowed to infringe without paying compensation.">
            <a:extLst>
              <a:ext uri="{FF2B5EF4-FFF2-40B4-BE49-F238E27FC236}">
                <a16:creationId xmlns:a16="http://schemas.microsoft.com/office/drawing/2014/main" id="{E87799D7-497B-45CF-B9F4-C0C27CC9EF43}"/>
              </a:ext>
            </a:extLst>
          </p:cNvPr>
          <p:cNvGrpSpPr/>
          <p:nvPr/>
        </p:nvGrpSpPr>
        <p:grpSpPr>
          <a:xfrm>
            <a:off x="2066922" y="1580912"/>
            <a:ext cx="8058154" cy="806935"/>
            <a:chOff x="542923" y="1736761"/>
            <a:chExt cx="8058154" cy="806935"/>
          </a:xfrm>
          <a:solidFill>
            <a:srgbClr val="627981"/>
          </a:solidFill>
        </p:grpSpPr>
        <p:sp>
          <p:nvSpPr>
            <p:cNvPr id="11" name="Rectangle 10">
              <a:extLst>
                <a:ext uri="{FF2B5EF4-FFF2-40B4-BE49-F238E27FC236}">
                  <a16:creationId xmlns:a16="http://schemas.microsoft.com/office/drawing/2014/main" id="{B4D50EE3-80B6-44A6-9D83-E72BFB718E6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618F7A51-AFDC-46FA-A482-AF8E2C57D9D0}"/>
                </a:ext>
              </a:extLst>
            </p:cNvPr>
            <p:cNvSpPr txBox="1"/>
            <p:nvPr/>
          </p:nvSpPr>
          <p:spPr>
            <a:xfrm>
              <a:off x="542923" y="1762862"/>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Property rights </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are the legal rights of ownership on which others are not allowed to infringe without paying compensation.</a:t>
              </a:r>
            </a:p>
          </p:txBody>
        </p:sp>
      </p:grpSp>
      <p:grpSp>
        <p:nvGrpSpPr>
          <p:cNvPr id="13" name="Group 12" descr="The property rights approach is highly relevant in cases involving endangered species, for example.">
            <a:extLst>
              <a:ext uri="{FF2B5EF4-FFF2-40B4-BE49-F238E27FC236}">
                <a16:creationId xmlns:a16="http://schemas.microsoft.com/office/drawing/2014/main" id="{32CB5410-B048-491B-9AE3-582221C2C832}"/>
              </a:ext>
            </a:extLst>
          </p:cNvPr>
          <p:cNvGrpSpPr/>
          <p:nvPr/>
        </p:nvGrpSpPr>
        <p:grpSpPr>
          <a:xfrm>
            <a:off x="2066922" y="2529296"/>
            <a:ext cx="8058154" cy="806935"/>
            <a:chOff x="542923" y="1736761"/>
            <a:chExt cx="8058154" cy="806935"/>
          </a:xfrm>
          <a:solidFill>
            <a:srgbClr val="627981"/>
          </a:solidFill>
        </p:grpSpPr>
        <p:sp>
          <p:nvSpPr>
            <p:cNvPr id="14" name="Rectangle 13">
              <a:extLst>
                <a:ext uri="{FF2B5EF4-FFF2-40B4-BE49-F238E27FC236}">
                  <a16:creationId xmlns:a16="http://schemas.microsoft.com/office/drawing/2014/main" id="{6CCC47E3-CA6C-426E-A93A-DC0278E4207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1990C480-1B11-45A7-9E30-BD5227E62DAF}"/>
                </a:ext>
              </a:extLst>
            </p:cNvPr>
            <p:cNvSpPr txBox="1"/>
            <p:nvPr/>
          </p:nvSpPr>
          <p:spPr>
            <a:xfrm>
              <a:off x="542923" y="1762862"/>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property rights approach is highly relevant in cases involving endangered species, for example.</a:t>
              </a:r>
            </a:p>
          </p:txBody>
        </p:sp>
      </p:grpSp>
      <p:grpSp>
        <p:nvGrpSpPr>
          <p:cNvPr id="16" name="Group 15" descr="The U.S. government's endangered species list includes about 1,000 plants and animals, and about 90% live on privately owned land.">
            <a:extLst>
              <a:ext uri="{FF2B5EF4-FFF2-40B4-BE49-F238E27FC236}">
                <a16:creationId xmlns:a16="http://schemas.microsoft.com/office/drawing/2014/main" id="{996E6439-9462-4D91-95C6-F43E02748543}"/>
              </a:ext>
            </a:extLst>
          </p:cNvPr>
          <p:cNvGrpSpPr/>
          <p:nvPr/>
        </p:nvGrpSpPr>
        <p:grpSpPr>
          <a:xfrm>
            <a:off x="2066922" y="3477680"/>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92257551-5D08-457F-B4E5-9C1B94AD19E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BD730338-3812-4D66-9D06-DF29BF966C02}"/>
                </a:ext>
              </a:extLst>
            </p:cNvPr>
            <p:cNvSpPr txBox="1"/>
            <p:nvPr/>
          </p:nvSpPr>
          <p:spPr>
            <a:xfrm>
              <a:off x="542923" y="1762862"/>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U.S. government's endangered species list includes about 1,000 plants and animals, and about 90% live on privately owned land.</a:t>
              </a:r>
            </a:p>
          </p:txBody>
        </p:sp>
      </p:grpSp>
      <p:grpSp>
        <p:nvGrpSpPr>
          <p:cNvPr id="19" name="Group 18" descr="The protection of these endangered species requires careful thinking about incentives and property rights.">
            <a:extLst>
              <a:ext uri="{FF2B5EF4-FFF2-40B4-BE49-F238E27FC236}">
                <a16:creationId xmlns:a16="http://schemas.microsoft.com/office/drawing/2014/main" id="{7A92412B-EF25-4496-934B-9F8B0A3E42F6}"/>
              </a:ext>
            </a:extLst>
          </p:cNvPr>
          <p:cNvGrpSpPr/>
          <p:nvPr/>
        </p:nvGrpSpPr>
        <p:grpSpPr>
          <a:xfrm>
            <a:off x="2066922" y="4426064"/>
            <a:ext cx="8058154" cy="806935"/>
            <a:chOff x="542923" y="1736761"/>
            <a:chExt cx="8058154" cy="806935"/>
          </a:xfrm>
          <a:solidFill>
            <a:srgbClr val="627981"/>
          </a:solidFill>
        </p:grpSpPr>
        <p:sp>
          <p:nvSpPr>
            <p:cNvPr id="20" name="Rectangle 19">
              <a:extLst>
                <a:ext uri="{FF2B5EF4-FFF2-40B4-BE49-F238E27FC236}">
                  <a16:creationId xmlns:a16="http://schemas.microsoft.com/office/drawing/2014/main" id="{B86E572D-92FB-47E2-B2FF-FA4E73493C5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2DF8B67B-A203-44C0-BB14-A4D67E391F7B}"/>
                </a:ext>
              </a:extLst>
            </p:cNvPr>
            <p:cNvSpPr txBox="1"/>
            <p:nvPr/>
          </p:nvSpPr>
          <p:spPr>
            <a:xfrm>
              <a:off x="542923" y="1762862"/>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protection of these endangered species requires careful thinking about incentives and property rights.</a:t>
              </a:r>
            </a:p>
          </p:txBody>
        </p:sp>
      </p:grpSp>
    </p:spTree>
    <p:extLst>
      <p:ext uri="{BB962C8B-B14F-4D97-AF65-F5344CB8AC3E}">
        <p14:creationId xmlns:p14="http://schemas.microsoft.com/office/powerpoint/2010/main" val="8028956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Property Rights</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22" name="Group 21" descr="The protection of endangered species on privately owned land has created unintended incentives for landowners.">
            <a:extLst>
              <a:ext uri="{FF2B5EF4-FFF2-40B4-BE49-F238E27FC236}">
                <a16:creationId xmlns:a16="http://schemas.microsoft.com/office/drawing/2014/main" id="{B9D6D0FE-B46B-4EBD-8F8E-7790EF3CDDFA}"/>
              </a:ext>
            </a:extLst>
          </p:cNvPr>
          <p:cNvGrpSpPr/>
          <p:nvPr/>
        </p:nvGrpSpPr>
        <p:grpSpPr>
          <a:xfrm>
            <a:off x="2066922" y="1474062"/>
            <a:ext cx="8058154" cy="799680"/>
            <a:chOff x="542923" y="1736761"/>
            <a:chExt cx="8058154" cy="1041763"/>
          </a:xfrm>
          <a:solidFill>
            <a:srgbClr val="627981"/>
          </a:solidFill>
        </p:grpSpPr>
        <p:sp>
          <p:nvSpPr>
            <p:cNvPr id="23" name="Rectangle 22">
              <a:extLst>
                <a:ext uri="{FF2B5EF4-FFF2-40B4-BE49-F238E27FC236}">
                  <a16:creationId xmlns:a16="http://schemas.microsoft.com/office/drawing/2014/main" id="{FAE14BB1-6A3E-4A52-9910-2E733EEDDD2A}"/>
                </a:ext>
              </a:extLst>
            </p:cNvPr>
            <p:cNvSpPr/>
            <p:nvPr/>
          </p:nvSpPr>
          <p:spPr>
            <a:xfrm>
              <a:off x="542923" y="1736761"/>
              <a:ext cx="8058154" cy="104176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E5D2CC08-4D4E-4241-9D1B-02DAEB1EDCA7}"/>
                </a:ext>
              </a:extLst>
            </p:cNvPr>
            <p:cNvSpPr txBox="1"/>
            <p:nvPr/>
          </p:nvSpPr>
          <p:spPr>
            <a:xfrm>
              <a:off x="668214" y="1799173"/>
              <a:ext cx="7807571" cy="707886"/>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protection of endangered species on privately owned land has created unintended incentives for landowners.</a:t>
              </a:r>
            </a:p>
          </p:txBody>
        </p:sp>
      </p:grpSp>
      <p:pic>
        <p:nvPicPr>
          <p:cNvPr id="3074" name="Picture 2" descr="A photograph of a small endangered animal">
            <a:extLst>
              <a:ext uri="{FF2B5EF4-FFF2-40B4-BE49-F238E27FC236}">
                <a16:creationId xmlns:a16="http://schemas.microsoft.com/office/drawing/2014/main" id="{741F2C23-4302-409A-91B1-C309DE0B62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6904" y="2609896"/>
            <a:ext cx="2598191" cy="3909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82064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Applying Market-Oriented Environmental Tools</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9" name="Group 8" descr="Specific policy tools will work better in some situations than in others.">
            <a:extLst>
              <a:ext uri="{FF2B5EF4-FFF2-40B4-BE49-F238E27FC236}">
                <a16:creationId xmlns:a16="http://schemas.microsoft.com/office/drawing/2014/main" id="{E87799D7-497B-45CF-B9F4-C0C27CC9EF43}"/>
              </a:ext>
            </a:extLst>
          </p:cNvPr>
          <p:cNvGrpSpPr/>
          <p:nvPr/>
        </p:nvGrpSpPr>
        <p:grpSpPr>
          <a:xfrm>
            <a:off x="2066921" y="1580912"/>
            <a:ext cx="8058155" cy="806935"/>
            <a:chOff x="542922" y="1736761"/>
            <a:chExt cx="8058155" cy="806935"/>
          </a:xfrm>
          <a:solidFill>
            <a:srgbClr val="627981"/>
          </a:solidFill>
        </p:grpSpPr>
        <p:sp>
          <p:nvSpPr>
            <p:cNvPr id="11" name="Rectangle 10">
              <a:extLst>
                <a:ext uri="{FF2B5EF4-FFF2-40B4-BE49-F238E27FC236}">
                  <a16:creationId xmlns:a16="http://schemas.microsoft.com/office/drawing/2014/main" id="{B4D50EE3-80B6-44A6-9D83-E72BFB718E6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618F7A51-AFDC-46FA-A482-AF8E2C57D9D0}"/>
                </a:ext>
              </a:extLst>
            </p:cNvPr>
            <p:cNvSpPr txBox="1"/>
            <p:nvPr/>
          </p:nvSpPr>
          <p:spPr>
            <a:xfrm>
              <a:off x="542922" y="1940173"/>
              <a:ext cx="7807571" cy="400110"/>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Specific policy tools will work better in some situations than in others.</a:t>
              </a:r>
            </a:p>
          </p:txBody>
        </p:sp>
      </p:grpSp>
      <p:grpSp>
        <p:nvGrpSpPr>
          <p:cNvPr id="13" name="Group 12" descr="For example, marketable permits work best when a few dozen or few hundred parties are highly interested in trading.">
            <a:extLst>
              <a:ext uri="{FF2B5EF4-FFF2-40B4-BE49-F238E27FC236}">
                <a16:creationId xmlns:a16="http://schemas.microsoft.com/office/drawing/2014/main" id="{32CB5410-B048-491B-9AE3-582221C2C832}"/>
              </a:ext>
            </a:extLst>
          </p:cNvPr>
          <p:cNvGrpSpPr/>
          <p:nvPr/>
        </p:nvGrpSpPr>
        <p:grpSpPr>
          <a:xfrm>
            <a:off x="2066922" y="2529296"/>
            <a:ext cx="8058154" cy="806935"/>
            <a:chOff x="542923" y="1736761"/>
            <a:chExt cx="8058154" cy="806935"/>
          </a:xfrm>
          <a:solidFill>
            <a:srgbClr val="627981"/>
          </a:solidFill>
        </p:grpSpPr>
        <p:sp>
          <p:nvSpPr>
            <p:cNvPr id="14" name="Rectangle 13">
              <a:extLst>
                <a:ext uri="{FF2B5EF4-FFF2-40B4-BE49-F238E27FC236}">
                  <a16:creationId xmlns:a16="http://schemas.microsoft.com/office/drawing/2014/main" id="{6CCC47E3-CA6C-426E-A93A-DC0278E4207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1990C480-1B11-45A7-9E30-BD5227E62DAF}"/>
                </a:ext>
              </a:extLst>
            </p:cNvPr>
            <p:cNvSpPr txBox="1"/>
            <p:nvPr/>
          </p:nvSpPr>
          <p:spPr>
            <a:xfrm>
              <a:off x="542923" y="1762862"/>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For example, marketable permits work best when a few dozen or few hundred parties are highly interested in trading.</a:t>
              </a:r>
            </a:p>
          </p:txBody>
        </p:sp>
      </p:grpSp>
      <p:grpSp>
        <p:nvGrpSpPr>
          <p:cNvPr id="16" name="Group 15" descr="For cases in which many users emit small amounts of pollution and have no interest in trading, pollution charges offer a better choice.">
            <a:extLst>
              <a:ext uri="{FF2B5EF4-FFF2-40B4-BE49-F238E27FC236}">
                <a16:creationId xmlns:a16="http://schemas.microsoft.com/office/drawing/2014/main" id="{996E6439-9462-4D91-95C6-F43E02748543}"/>
              </a:ext>
            </a:extLst>
          </p:cNvPr>
          <p:cNvGrpSpPr/>
          <p:nvPr/>
        </p:nvGrpSpPr>
        <p:grpSpPr>
          <a:xfrm>
            <a:off x="2066922" y="3477680"/>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92257551-5D08-457F-B4E5-9C1B94AD19E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BD730338-3812-4D66-9D06-DF29BF966C02}"/>
                </a:ext>
              </a:extLst>
            </p:cNvPr>
            <p:cNvSpPr txBox="1"/>
            <p:nvPr/>
          </p:nvSpPr>
          <p:spPr>
            <a:xfrm>
              <a:off x="542923" y="1762862"/>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For cases in which many users emit small amounts of pollution and have no interest in trading, pollution charges offer a better choice.</a:t>
              </a:r>
            </a:p>
          </p:txBody>
        </p:sp>
      </p:grpSp>
      <p:grpSp>
        <p:nvGrpSpPr>
          <p:cNvPr id="19" name="Group 18" descr="Alternatively, the government could combine marketable permits with a pollution tax on any emissions not covered by a permit.">
            <a:extLst>
              <a:ext uri="{FF2B5EF4-FFF2-40B4-BE49-F238E27FC236}">
                <a16:creationId xmlns:a16="http://schemas.microsoft.com/office/drawing/2014/main" id="{7A92412B-EF25-4496-934B-9F8B0A3E42F6}"/>
              </a:ext>
            </a:extLst>
          </p:cNvPr>
          <p:cNvGrpSpPr/>
          <p:nvPr/>
        </p:nvGrpSpPr>
        <p:grpSpPr>
          <a:xfrm>
            <a:off x="2066922" y="4426064"/>
            <a:ext cx="8058154" cy="806935"/>
            <a:chOff x="542923" y="1736761"/>
            <a:chExt cx="8058154" cy="806935"/>
          </a:xfrm>
          <a:solidFill>
            <a:srgbClr val="627981"/>
          </a:solidFill>
        </p:grpSpPr>
        <p:sp>
          <p:nvSpPr>
            <p:cNvPr id="20" name="Rectangle 19">
              <a:extLst>
                <a:ext uri="{FF2B5EF4-FFF2-40B4-BE49-F238E27FC236}">
                  <a16:creationId xmlns:a16="http://schemas.microsoft.com/office/drawing/2014/main" id="{B86E572D-92FB-47E2-B2FF-FA4E73493C5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2DF8B67B-A203-44C0-BB14-A4D67E391F7B}"/>
                </a:ext>
              </a:extLst>
            </p:cNvPr>
            <p:cNvSpPr txBox="1"/>
            <p:nvPr/>
          </p:nvSpPr>
          <p:spPr>
            <a:xfrm>
              <a:off x="542923" y="1762862"/>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Alternatively, the government could combine marketable permits with a pollution tax on any emissions not covered by a permit.</a:t>
              </a:r>
            </a:p>
          </p:txBody>
        </p:sp>
      </p:grpSp>
    </p:spTree>
    <p:extLst>
      <p:ext uri="{BB962C8B-B14F-4D97-AF65-F5344CB8AC3E}">
        <p14:creationId xmlns:p14="http://schemas.microsoft.com/office/powerpoint/2010/main" val="9020274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On Your Own</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1</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9F5047C-398C-4D03-9E33-CAE54F733CA5}"/>
              </a:ext>
            </a:extLst>
          </p:cNvPr>
          <p:cNvSpPr txBox="1"/>
          <p:nvPr/>
        </p:nvSpPr>
        <p:spPr>
          <a:xfrm>
            <a:off x="1881189" y="1383374"/>
            <a:ext cx="8429624" cy="5016758"/>
          </a:xfrm>
          <a:prstGeom prst="rect">
            <a:avLst/>
          </a:prstGeom>
          <a:solidFill>
            <a:srgbClr val="62798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Property rights are the </a:t>
            </a:r>
            <a:r>
              <a:rPr kumimoji="0" lang="en-US" sz="2000" b="0" i="1" u="none" strike="noStrike" kern="1200" cap="none" spc="0" normalizeH="0" baseline="0" noProof="0" dirty="0">
                <a:ln>
                  <a:noFill/>
                </a:ln>
                <a:solidFill>
                  <a:prstClr val="white"/>
                </a:solidFill>
                <a:effectLst/>
                <a:uLnTx/>
                <a:uFillTx/>
                <a:latin typeface="Calibri" panose="020F0502020204030204"/>
                <a:ea typeface="+mn-ea"/>
                <a:cs typeface="+mn-cs"/>
              </a:rPr>
              <a:t>[blank]</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rights of </a:t>
            </a:r>
            <a:r>
              <a:rPr kumimoji="0" lang="en-US" sz="2000" b="0" i="1" u="none" strike="noStrike" kern="1200" cap="none" spc="0" normalizeH="0" baseline="0" noProof="0" dirty="0">
                <a:ln>
                  <a:noFill/>
                </a:ln>
                <a:solidFill>
                  <a:prstClr val="white"/>
                </a:solidFill>
                <a:effectLst/>
                <a:uLnTx/>
                <a:uFillTx/>
                <a:latin typeface="Calibri" panose="020F0502020204030204"/>
                <a:ea typeface="+mn-ea"/>
                <a:cs typeface="+mn-cs"/>
              </a:rPr>
              <a:t>[blank]</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on which others are not allowed to infringe without paying compensation.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legal; households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ownership; firms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firms’; ownership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legal; ownership</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Environmental law built on </a:t>
            </a:r>
            <a:r>
              <a:rPr kumimoji="0" lang="en-US" sz="2000" b="0" i="1" u="none" strike="noStrike" kern="1200" cap="none" spc="0" normalizeH="0" baseline="0" noProof="0" dirty="0">
                <a:ln>
                  <a:noFill/>
                </a:ln>
                <a:solidFill>
                  <a:prstClr val="white"/>
                </a:solidFill>
                <a:effectLst/>
                <a:uLnTx/>
                <a:uFillTx/>
                <a:latin typeface="Calibri" panose="020F0502020204030204"/>
                <a:ea typeface="+mn-ea"/>
                <a:cs typeface="+mn-cs"/>
              </a:rPr>
              <a:t>[blank]</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and </a:t>
            </a:r>
            <a:r>
              <a:rPr kumimoji="0" lang="en-US" sz="2000" b="0" i="1" u="none" strike="noStrike" kern="1200" cap="none" spc="0" normalizeH="0" baseline="0" noProof="0" dirty="0">
                <a:ln>
                  <a:noFill/>
                </a:ln>
                <a:solidFill>
                  <a:prstClr val="white"/>
                </a:solidFill>
                <a:effectLst/>
                <a:uLnTx/>
                <a:uFillTx/>
                <a:latin typeface="Calibri" panose="020F0502020204030204"/>
                <a:ea typeface="+mn-ea"/>
                <a:cs typeface="+mn-cs"/>
              </a:rPr>
              <a:t>[blank]</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tends to be more effective than the command and-control approach.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property rights; flexibility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incentives; property rights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incentives; flexibility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46998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On Your Own</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2</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3" name="Picture 2" descr="Property rights are the [blank] rights of [blank] on which others are not allowed to infringe without paying compensation. The correct answer is: legal; ownership. Environmental law built on [blank] and [blank] tends to be more effective than the command and-control approach. The correct answer is: incentives; flexibility.">
            <a:extLst>
              <a:ext uri="{FF2B5EF4-FFF2-40B4-BE49-F238E27FC236}">
                <a16:creationId xmlns:a16="http://schemas.microsoft.com/office/drawing/2014/main" id="{FE0D8C47-38C5-8500-E854-3B1F454E7A33}"/>
              </a:ext>
            </a:extLst>
          </p:cNvPr>
          <p:cNvPicPr>
            <a:picLocks noChangeAspect="1"/>
          </p:cNvPicPr>
          <p:nvPr/>
        </p:nvPicPr>
        <p:blipFill>
          <a:blip r:embed="rId3"/>
          <a:stretch>
            <a:fillRect/>
          </a:stretch>
        </p:blipFill>
        <p:spPr>
          <a:xfrm>
            <a:off x="1881187" y="1298314"/>
            <a:ext cx="8429626" cy="5015889"/>
          </a:xfrm>
          <a:prstGeom prst="rect">
            <a:avLst/>
          </a:prstGeom>
        </p:spPr>
      </p:pic>
    </p:spTree>
    <p:extLst>
      <p:ext uri="{BB962C8B-B14F-4D97-AF65-F5344CB8AC3E}">
        <p14:creationId xmlns:p14="http://schemas.microsoft.com/office/powerpoint/2010/main" val="25279340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288568"/>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a:ln>
                  <a:noFill/>
                </a:ln>
                <a:solidFill>
                  <a:schemeClr val="tx1"/>
                </a:solidFill>
                <a:effectLst/>
                <a:uLnTx/>
                <a:uFillTx/>
                <a:latin typeface="Century Gothic" panose="020B0502020202020204" pitchFamily="34" charset="0"/>
                <a:ea typeface="+mn-ea"/>
                <a:cs typeface="+mn-cs"/>
              </a:rPr>
              <a:t>Summary</a:t>
            </a:r>
            <a:endParaRPr kumimoji="0" lang="en-US" sz="3000" b="0" i="0" u="none" strike="noStrike" kern="1200" cap="none" spc="0" normalizeH="0" baseline="-25000" noProof="0" dirty="0">
              <a:ln>
                <a:noFill/>
              </a:ln>
              <a:solidFill>
                <a:schemeClr val="tx1"/>
              </a:solidFill>
              <a:effectLst/>
              <a:uLnTx/>
              <a:uFillTx/>
              <a:latin typeface="Century Gothic" panose="020B0502020202020204" pitchFamily="34" charset="0"/>
              <a:ea typeface="+mn-ea"/>
              <a:cs typeface="+mn-cs"/>
            </a:endParaRP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1433251"/>
            <a:ext cx="9273061" cy="4708981"/>
          </a:xfrm>
          <a:prstGeom prst="rect">
            <a:avLst/>
          </a:prstGeom>
          <a:solidFill>
            <a:srgbClr val="627981"/>
          </a:solidFill>
          <a:ln>
            <a:solidFill>
              <a:srgbClr val="627981"/>
            </a:solidFill>
          </a:ln>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Command-and-control regulation sets specific limits for pollution emissions and/or specific pollution-control technologies that firms must use.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Although such regulations have helped protect the environment, they have three shortcomings: they provide no incentive for going beyond the limits they set; they offer limited flexibility on where and how to reduce pollution; and they often have politically motivated loopholes.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Examples of market-oriented environmental policies include pollution charges, marketable permits, and better-defined property rights.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Market-oriented environmental policies include taxes, markets, and property rights so that those who impose negative externalities must face the social cost.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50767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
        <p:cNvGrpSpPr/>
        <p:nvPr/>
      </p:nvGrpSpPr>
      <p:grpSpPr>
        <a:xfrm>
          <a:off x="0" y="0"/>
          <a:ext cx="0" cy="0"/>
          <a:chOff x="0" y="0"/>
          <a:chExt cx="0" cy="0"/>
        </a:xfrm>
      </p:grpSpPr>
      <p:sp>
        <p:nvSpPr>
          <p:cNvPr id="5" name="Title 4"/>
          <p:cNvSpPr txBox="1">
            <a:spLocks noGrp="1"/>
          </p:cNvSpPr>
          <p:nvPr>
            <p:ph type="title" idx="4294967295"/>
          </p:nvPr>
        </p:nvSpPr>
        <p:spPr>
          <a:xfrm>
            <a:off x="1524000" y="1410227"/>
            <a:ext cx="9144000"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7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cxnSp>
        <p:nvCxnSpPr>
          <p:cNvPr id="11" name="Straight Connector 10">
            <a:extLst>
              <a:ext uri="{C183D7F6-B498-43B3-948B-1728B52AA6E4}">
                <adec:decorative xmlns:adec="http://schemas.microsoft.com/office/drawing/2017/decorative" val="1"/>
              </a:ext>
            </a:extLst>
          </p:cNvPr>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5">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pic>
        <p:nvPicPr>
          <p:cNvPr id="9" name="Picture 8">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8065" y="3050910"/>
            <a:ext cx="609600" cy="609600"/>
          </a:xfrm>
          <a:prstGeom prst="rect">
            <a:avLst/>
          </a:prstGeom>
        </p:spPr>
      </p:pic>
    </p:spTree>
    <p:extLst>
      <p:ext uri="{BB962C8B-B14F-4D97-AF65-F5344CB8AC3E}">
        <p14:creationId xmlns:p14="http://schemas.microsoft.com/office/powerpoint/2010/main" val="38678201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Command-and-Control Regulation</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1</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9" name="Group 8" descr="Command-and-control regulation includes laws that specify allowable quantities of pollution.">
            <a:extLst>
              <a:ext uri="{FF2B5EF4-FFF2-40B4-BE49-F238E27FC236}">
                <a16:creationId xmlns:a16="http://schemas.microsoft.com/office/drawing/2014/main" id="{81BAE3D4-30CE-4A72-AF07-55CC4AD7DD5C}"/>
              </a:ext>
            </a:extLst>
          </p:cNvPr>
          <p:cNvGrpSpPr/>
          <p:nvPr/>
        </p:nvGrpSpPr>
        <p:grpSpPr>
          <a:xfrm>
            <a:off x="2066922" y="1580912"/>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0C831D1E-738C-446E-AC85-B4F7972C0D0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01C5E605-DA51-4B36-B2F5-E7ACF147264E}"/>
                </a:ext>
              </a:extLst>
            </p:cNvPr>
            <p:cNvSpPr txBox="1"/>
            <p:nvPr/>
          </p:nvSpPr>
          <p:spPr>
            <a:xfrm>
              <a:off x="542923" y="1762862"/>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Command-and-control regulation</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includes laws that specify allowable quantities of pollution.</a:t>
              </a:r>
            </a:p>
          </p:txBody>
        </p:sp>
      </p:grpSp>
      <p:grpSp>
        <p:nvGrpSpPr>
          <p:cNvPr id="12" name="Group 11" descr="This regulation may detail which pollution-control technologies companies may use.">
            <a:extLst>
              <a:ext uri="{FF2B5EF4-FFF2-40B4-BE49-F238E27FC236}">
                <a16:creationId xmlns:a16="http://schemas.microsoft.com/office/drawing/2014/main" id="{8A8435D6-D374-4E5A-AF38-3D49C4E43E82}"/>
              </a:ext>
            </a:extLst>
          </p:cNvPr>
          <p:cNvGrpSpPr/>
          <p:nvPr/>
        </p:nvGrpSpPr>
        <p:grpSpPr>
          <a:xfrm>
            <a:off x="2066922" y="2504956"/>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B9CC7B03-ECDB-415B-B7DF-F43C12FD725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E7B19103-C17B-4AB2-98E7-113A790A307A}"/>
                </a:ext>
              </a:extLst>
            </p:cNvPr>
            <p:cNvSpPr txBox="1"/>
            <p:nvPr/>
          </p:nvSpPr>
          <p:spPr>
            <a:xfrm>
              <a:off x="542923" y="1782589"/>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This regulation may detail which pollution-control technologies companies may use.</a:t>
              </a:r>
            </a:p>
          </p:txBody>
        </p:sp>
      </p:grpSp>
      <p:grpSp>
        <p:nvGrpSpPr>
          <p:cNvPr id="24" name="Group 23" descr="In effect, command-and-control regulation requires that firms increase their costs by installing anti-pollution equipment.">
            <a:extLst>
              <a:ext uri="{FF2B5EF4-FFF2-40B4-BE49-F238E27FC236}">
                <a16:creationId xmlns:a16="http://schemas.microsoft.com/office/drawing/2014/main" id="{5A3232CA-D39A-4A32-A38E-6129AB1A380C}"/>
              </a:ext>
            </a:extLst>
          </p:cNvPr>
          <p:cNvGrpSpPr/>
          <p:nvPr/>
        </p:nvGrpSpPr>
        <p:grpSpPr>
          <a:xfrm>
            <a:off x="2066922" y="3429000"/>
            <a:ext cx="8058154" cy="806935"/>
            <a:chOff x="542923" y="1736761"/>
            <a:chExt cx="8058154" cy="806935"/>
          </a:xfrm>
          <a:solidFill>
            <a:srgbClr val="627981"/>
          </a:solidFill>
        </p:grpSpPr>
        <p:sp>
          <p:nvSpPr>
            <p:cNvPr id="25" name="Rectangle 24">
              <a:extLst>
                <a:ext uri="{FF2B5EF4-FFF2-40B4-BE49-F238E27FC236}">
                  <a16:creationId xmlns:a16="http://schemas.microsoft.com/office/drawing/2014/main" id="{CFE700EC-93A5-489A-8238-4561A3FA67C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TextBox 26">
              <a:extLst>
                <a:ext uri="{FF2B5EF4-FFF2-40B4-BE49-F238E27FC236}">
                  <a16:creationId xmlns:a16="http://schemas.microsoft.com/office/drawing/2014/main" id="{7C40C636-19A8-4FF2-AD77-542FCED2BF91}"/>
                </a:ext>
              </a:extLst>
            </p:cNvPr>
            <p:cNvSpPr txBox="1"/>
            <p:nvPr/>
          </p:nvSpPr>
          <p:spPr>
            <a:xfrm>
              <a:off x="542923" y="1782589"/>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In effect, command-and-control regulation requires that firms increase their costs by installing anti-pollution equipment.</a:t>
              </a:r>
            </a:p>
          </p:txBody>
        </p:sp>
      </p:grpSp>
      <p:grpSp>
        <p:nvGrpSpPr>
          <p:cNvPr id="21" name="Group 20" descr="Firms are required to account for the social costs of pollution in deciding how much output to produce.">
            <a:extLst>
              <a:ext uri="{FF2B5EF4-FFF2-40B4-BE49-F238E27FC236}">
                <a16:creationId xmlns:a16="http://schemas.microsoft.com/office/drawing/2014/main" id="{4D0E1E7B-FE4D-443A-B921-805511369B2E}"/>
              </a:ext>
            </a:extLst>
          </p:cNvPr>
          <p:cNvGrpSpPr/>
          <p:nvPr/>
        </p:nvGrpSpPr>
        <p:grpSpPr>
          <a:xfrm>
            <a:off x="2066922" y="4353044"/>
            <a:ext cx="8058154" cy="806935"/>
            <a:chOff x="542923" y="1736761"/>
            <a:chExt cx="8058154" cy="806935"/>
          </a:xfrm>
          <a:solidFill>
            <a:srgbClr val="627981"/>
          </a:solidFill>
        </p:grpSpPr>
        <p:sp>
          <p:nvSpPr>
            <p:cNvPr id="22" name="Rectangle 21">
              <a:extLst>
                <a:ext uri="{FF2B5EF4-FFF2-40B4-BE49-F238E27FC236}">
                  <a16:creationId xmlns:a16="http://schemas.microsoft.com/office/drawing/2014/main" id="{8A9EED36-EDF6-4EB9-B28B-431076EEE0E3}"/>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7C896E5A-1A32-40BE-AB40-9228090EEAF9}"/>
                </a:ext>
              </a:extLst>
            </p:cNvPr>
            <p:cNvSpPr txBox="1"/>
            <p:nvPr/>
          </p:nvSpPr>
          <p:spPr>
            <a:xfrm>
              <a:off x="542923" y="1782589"/>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Firms are required to account for the social costs of pollution in deciding how much output to produce.</a:t>
              </a:r>
            </a:p>
          </p:txBody>
        </p:sp>
      </p:grpSp>
    </p:spTree>
    <p:extLst>
      <p:ext uri="{BB962C8B-B14F-4D97-AF65-F5344CB8AC3E}">
        <p14:creationId xmlns:p14="http://schemas.microsoft.com/office/powerpoint/2010/main" val="28144944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Command-and-Control Regulation</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2</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9" name="Group 8" descr="Command-and-control regulation has been highly successful in protecting and cleaning up the U.S. environment.">
            <a:extLst>
              <a:ext uri="{FF2B5EF4-FFF2-40B4-BE49-F238E27FC236}">
                <a16:creationId xmlns:a16="http://schemas.microsoft.com/office/drawing/2014/main" id="{81BAE3D4-30CE-4A72-AF07-55CC4AD7DD5C}"/>
              </a:ext>
            </a:extLst>
          </p:cNvPr>
          <p:cNvGrpSpPr/>
          <p:nvPr/>
        </p:nvGrpSpPr>
        <p:grpSpPr>
          <a:xfrm>
            <a:off x="2066922" y="1580912"/>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0C831D1E-738C-446E-AC85-B4F7972C0D0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01C5E605-DA51-4B36-B2F5-E7ACF147264E}"/>
                </a:ext>
              </a:extLst>
            </p:cNvPr>
            <p:cNvSpPr txBox="1"/>
            <p:nvPr/>
          </p:nvSpPr>
          <p:spPr>
            <a:xfrm>
              <a:off x="542923" y="1762862"/>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Command-and-control regulation has been highly successful in protecting and cleaning up the U.S. environment.</a:t>
              </a:r>
            </a:p>
          </p:txBody>
        </p:sp>
      </p:grpSp>
      <p:grpSp>
        <p:nvGrpSpPr>
          <p:cNvPr id="12" name="Group 11" descr="In 1970, the Federal government created the Environmental Protection Agency (EPA) to oversee all environmental laws.">
            <a:extLst>
              <a:ext uri="{FF2B5EF4-FFF2-40B4-BE49-F238E27FC236}">
                <a16:creationId xmlns:a16="http://schemas.microsoft.com/office/drawing/2014/main" id="{8A8435D6-D374-4E5A-AF38-3D49C4E43E82}"/>
              </a:ext>
            </a:extLst>
          </p:cNvPr>
          <p:cNvGrpSpPr/>
          <p:nvPr/>
        </p:nvGrpSpPr>
        <p:grpSpPr>
          <a:xfrm>
            <a:off x="2066922" y="2504956"/>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B9CC7B03-ECDB-415B-B7DF-F43C12FD725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E7B19103-C17B-4AB2-98E7-113A790A307A}"/>
                </a:ext>
              </a:extLst>
            </p:cNvPr>
            <p:cNvSpPr txBox="1"/>
            <p:nvPr/>
          </p:nvSpPr>
          <p:spPr>
            <a:xfrm>
              <a:off x="542923" y="1782589"/>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In 1970, the Federal government created the Environmental Protection Agency (EPA) to oversee all environmental laws.</a:t>
              </a:r>
            </a:p>
          </p:txBody>
        </p:sp>
      </p:grpSp>
      <p:pic>
        <p:nvPicPr>
          <p:cNvPr id="3" name="Picture 2" descr="Command-and-control regulations are the Clean Air Act 1970 and the Clean Water Act 1970.">
            <a:extLst>
              <a:ext uri="{FF2B5EF4-FFF2-40B4-BE49-F238E27FC236}">
                <a16:creationId xmlns:a16="http://schemas.microsoft.com/office/drawing/2014/main" id="{B8C43305-EB49-21B0-733D-016A0F2D9776}"/>
              </a:ext>
            </a:extLst>
          </p:cNvPr>
          <p:cNvPicPr>
            <a:picLocks noChangeAspect="1"/>
          </p:cNvPicPr>
          <p:nvPr/>
        </p:nvPicPr>
        <p:blipFill>
          <a:blip r:embed="rId3"/>
          <a:stretch>
            <a:fillRect/>
          </a:stretch>
        </p:blipFill>
        <p:spPr>
          <a:xfrm>
            <a:off x="4311111" y="3546110"/>
            <a:ext cx="3569778" cy="2792405"/>
          </a:xfrm>
          <a:prstGeom prst="rect">
            <a:avLst/>
          </a:prstGeom>
        </p:spPr>
      </p:pic>
    </p:spTree>
    <p:extLst>
      <p:ext uri="{BB962C8B-B14F-4D97-AF65-F5344CB8AC3E}">
        <p14:creationId xmlns:p14="http://schemas.microsoft.com/office/powerpoint/2010/main" val="36528653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3999" y="122245"/>
            <a:ext cx="9144000" cy="10156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Difficulties With Command-and-Control Regulation</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9" name="Group 8" descr="Economists have pointed out three difficulties with command-and-control environmental regulation.">
            <a:extLst>
              <a:ext uri="{FF2B5EF4-FFF2-40B4-BE49-F238E27FC236}">
                <a16:creationId xmlns:a16="http://schemas.microsoft.com/office/drawing/2014/main" id="{81BAE3D4-30CE-4A72-AF07-55CC4AD7DD5C}"/>
              </a:ext>
            </a:extLst>
          </p:cNvPr>
          <p:cNvGrpSpPr/>
          <p:nvPr/>
        </p:nvGrpSpPr>
        <p:grpSpPr>
          <a:xfrm>
            <a:off x="2066922" y="1580912"/>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0C831D1E-738C-446E-AC85-B4F7972C0D0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01C5E605-DA51-4B36-B2F5-E7ACF147264E}"/>
                </a:ext>
              </a:extLst>
            </p:cNvPr>
            <p:cNvSpPr txBox="1"/>
            <p:nvPr/>
          </p:nvSpPr>
          <p:spPr>
            <a:xfrm>
              <a:off x="542923" y="1762862"/>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Economists have pointed out three difficulties with command-and-control environmental regulation.</a:t>
              </a:r>
            </a:p>
          </p:txBody>
        </p:sp>
      </p:grpSp>
      <p:grpSp>
        <p:nvGrpSpPr>
          <p:cNvPr id="21" name="Group 20" descr="Command-and-control regulation offers no incentive to reduce pollution below the standard set by law.">
            <a:extLst>
              <a:ext uri="{FF2B5EF4-FFF2-40B4-BE49-F238E27FC236}">
                <a16:creationId xmlns:a16="http://schemas.microsoft.com/office/drawing/2014/main" id="{35FE41FD-71CE-4F8F-A381-B3616496F106}"/>
              </a:ext>
            </a:extLst>
          </p:cNvPr>
          <p:cNvGrpSpPr/>
          <p:nvPr/>
        </p:nvGrpSpPr>
        <p:grpSpPr>
          <a:xfrm>
            <a:off x="2066922" y="2529296"/>
            <a:ext cx="8058154" cy="806935"/>
            <a:chOff x="542923" y="1736761"/>
            <a:chExt cx="8058154" cy="806935"/>
          </a:xfrm>
          <a:solidFill>
            <a:srgbClr val="627981"/>
          </a:solidFill>
        </p:grpSpPr>
        <p:sp>
          <p:nvSpPr>
            <p:cNvPr id="22" name="Rectangle 21">
              <a:extLst>
                <a:ext uri="{FF2B5EF4-FFF2-40B4-BE49-F238E27FC236}">
                  <a16:creationId xmlns:a16="http://schemas.microsoft.com/office/drawing/2014/main" id="{8AE3E99E-228F-464E-94DD-1908383D788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1CC6AE44-9FD4-4B87-A93F-A2F1B19ED5C5}"/>
                </a:ext>
              </a:extLst>
            </p:cNvPr>
            <p:cNvSpPr txBox="1"/>
            <p:nvPr/>
          </p:nvSpPr>
          <p:spPr>
            <a:xfrm>
              <a:off x="542923" y="1762862"/>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Command-and-control regulation offers no incentive to reduce pollution below the standard set by law.</a:t>
              </a:r>
            </a:p>
          </p:txBody>
        </p:sp>
      </p:grpSp>
      <p:grpSp>
        <p:nvGrpSpPr>
          <p:cNvPr id="24" name="Group 23" descr="Command-and-control regulation is inflexible because it applies the same standard of pollution reduction to all polluters.">
            <a:extLst>
              <a:ext uri="{FF2B5EF4-FFF2-40B4-BE49-F238E27FC236}">
                <a16:creationId xmlns:a16="http://schemas.microsoft.com/office/drawing/2014/main" id="{07ED9248-4886-485F-972E-5776D14DC957}"/>
              </a:ext>
            </a:extLst>
          </p:cNvPr>
          <p:cNvGrpSpPr/>
          <p:nvPr/>
        </p:nvGrpSpPr>
        <p:grpSpPr>
          <a:xfrm>
            <a:off x="2066922" y="3477680"/>
            <a:ext cx="8058154" cy="806935"/>
            <a:chOff x="542923" y="1736761"/>
            <a:chExt cx="8058154" cy="806935"/>
          </a:xfrm>
          <a:solidFill>
            <a:srgbClr val="627981"/>
          </a:solidFill>
        </p:grpSpPr>
        <p:sp>
          <p:nvSpPr>
            <p:cNvPr id="25" name="Rectangle 24">
              <a:extLst>
                <a:ext uri="{FF2B5EF4-FFF2-40B4-BE49-F238E27FC236}">
                  <a16:creationId xmlns:a16="http://schemas.microsoft.com/office/drawing/2014/main" id="{CB5D2F15-BF49-4689-B495-4C535BD45EB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TextBox 26">
              <a:extLst>
                <a:ext uri="{FF2B5EF4-FFF2-40B4-BE49-F238E27FC236}">
                  <a16:creationId xmlns:a16="http://schemas.microsoft.com/office/drawing/2014/main" id="{9263F10B-8399-4878-A43F-DB5E31B9B94B}"/>
                </a:ext>
              </a:extLst>
            </p:cNvPr>
            <p:cNvSpPr txBox="1"/>
            <p:nvPr/>
          </p:nvSpPr>
          <p:spPr>
            <a:xfrm>
              <a:off x="542923" y="1762862"/>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Command-and-control regulation is inflexible because it applies the same standard of pollution reduction to all polluters. </a:t>
              </a:r>
            </a:p>
          </p:txBody>
        </p:sp>
      </p:grpSp>
      <p:grpSp>
        <p:nvGrpSpPr>
          <p:cNvPr id="29" name="Group 28" descr="Legislators and EPA analysts write the regulations, so they are subject to compromises in the political process that may weaken the impact.">
            <a:extLst>
              <a:ext uri="{FF2B5EF4-FFF2-40B4-BE49-F238E27FC236}">
                <a16:creationId xmlns:a16="http://schemas.microsoft.com/office/drawing/2014/main" id="{FD49E751-B761-4075-B911-7D339307EE1D}"/>
              </a:ext>
            </a:extLst>
          </p:cNvPr>
          <p:cNvGrpSpPr/>
          <p:nvPr/>
        </p:nvGrpSpPr>
        <p:grpSpPr>
          <a:xfrm>
            <a:off x="2066922" y="4422018"/>
            <a:ext cx="8058154" cy="806935"/>
            <a:chOff x="542923" y="1736761"/>
            <a:chExt cx="8058154" cy="806935"/>
          </a:xfrm>
          <a:solidFill>
            <a:srgbClr val="627981"/>
          </a:solidFill>
        </p:grpSpPr>
        <p:sp>
          <p:nvSpPr>
            <p:cNvPr id="30" name="Rectangle 29">
              <a:extLst>
                <a:ext uri="{FF2B5EF4-FFF2-40B4-BE49-F238E27FC236}">
                  <a16:creationId xmlns:a16="http://schemas.microsoft.com/office/drawing/2014/main" id="{F2899CAD-E8BF-478D-AAAB-20C406C4C48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TextBox 30">
              <a:extLst>
                <a:ext uri="{FF2B5EF4-FFF2-40B4-BE49-F238E27FC236}">
                  <a16:creationId xmlns:a16="http://schemas.microsoft.com/office/drawing/2014/main" id="{AE17C0B0-5D9C-472C-9DE1-E67FB0DE4F68}"/>
                </a:ext>
              </a:extLst>
            </p:cNvPr>
            <p:cNvSpPr txBox="1"/>
            <p:nvPr/>
          </p:nvSpPr>
          <p:spPr>
            <a:xfrm>
              <a:off x="542923" y="1762862"/>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Legislators and EPA analysts write the regulations, so they are subject to compromises in the political process that may weaken the impact.</a:t>
              </a:r>
            </a:p>
          </p:txBody>
        </p:sp>
      </p:grpSp>
    </p:spTree>
    <p:extLst>
      <p:ext uri="{BB962C8B-B14F-4D97-AF65-F5344CB8AC3E}">
        <p14:creationId xmlns:p14="http://schemas.microsoft.com/office/powerpoint/2010/main" val="4904923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Real-World Discussion</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1</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36B01FD4-BF71-4ABB-AD66-EB5BBE9E9DC7}"/>
              </a:ext>
              <a:ext uri="{C183D7F6-B498-43B3-948B-1728B52AA6E4}">
                <adec:decorative xmlns:adec="http://schemas.microsoft.com/office/drawing/2017/decorative" val="1"/>
              </a:ext>
            </a:extLst>
          </p:cNvPr>
          <p:cNvSpPr txBox="1"/>
          <p:nvPr/>
        </p:nvSpPr>
        <p:spPr>
          <a:xfrm>
            <a:off x="1524001" y="1383374"/>
            <a:ext cx="9273061" cy="2377440"/>
          </a:xfrm>
          <a:prstGeom prst="rect">
            <a:avLst/>
          </a:prstGeom>
          <a:solidFill>
            <a:srgbClr val="627981"/>
          </a:solid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p:txBody>
      </p:sp>
      <p:sp>
        <p:nvSpPr>
          <p:cNvPr id="16" name="TextBox 15">
            <a:extLst>
              <a:ext uri="{FF2B5EF4-FFF2-40B4-BE49-F238E27FC236}">
                <a16:creationId xmlns:a16="http://schemas.microsoft.com/office/drawing/2014/main" id="{6B32A965-1C8D-4955-8CC6-E83CC7DBD770}"/>
              </a:ext>
            </a:extLst>
          </p:cNvPr>
          <p:cNvSpPr txBox="1"/>
          <p:nvPr/>
        </p:nvSpPr>
        <p:spPr>
          <a:xfrm>
            <a:off x="1734860" y="1813506"/>
            <a:ext cx="8851342" cy="1569660"/>
          </a:xfrm>
          <a:prstGeom prst="rect">
            <a:avLst/>
          </a:prstGeom>
          <a:solidFill>
            <a:srgbClr val="627981"/>
          </a:solid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Suppose you are in a polluting industry, and you are a relatively new, small firm in that industry. How might command-and-control regulation be problematic for you compared to a larger, more established firm?</a:t>
            </a:r>
          </a:p>
        </p:txBody>
      </p:sp>
    </p:spTree>
    <p:extLst>
      <p:ext uri="{BB962C8B-B14F-4D97-AF65-F5344CB8AC3E}">
        <p14:creationId xmlns:p14="http://schemas.microsoft.com/office/powerpoint/2010/main" val="5188214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Real-World Discussion</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2</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36B01FD4-BF71-4ABB-AD66-EB5BBE9E9DC7}"/>
              </a:ext>
              <a:ext uri="{C183D7F6-B498-43B3-948B-1728B52AA6E4}">
                <adec:decorative xmlns:adec="http://schemas.microsoft.com/office/drawing/2017/decorative" val="1"/>
              </a:ext>
            </a:extLst>
          </p:cNvPr>
          <p:cNvSpPr txBox="1"/>
          <p:nvPr/>
        </p:nvSpPr>
        <p:spPr>
          <a:xfrm>
            <a:off x="1524001" y="1383374"/>
            <a:ext cx="9273061" cy="5120640"/>
          </a:xfrm>
          <a:prstGeom prst="rect">
            <a:avLst/>
          </a:prstGeom>
          <a:solidFill>
            <a:srgbClr val="627981"/>
          </a:solid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p:txBody>
      </p:sp>
      <p:sp>
        <p:nvSpPr>
          <p:cNvPr id="16" name="TextBox 15">
            <a:extLst>
              <a:ext uri="{FF2B5EF4-FFF2-40B4-BE49-F238E27FC236}">
                <a16:creationId xmlns:a16="http://schemas.microsoft.com/office/drawing/2014/main" id="{6B32A965-1C8D-4955-8CC6-E83CC7DBD770}"/>
              </a:ext>
            </a:extLst>
          </p:cNvPr>
          <p:cNvSpPr txBox="1"/>
          <p:nvPr/>
        </p:nvSpPr>
        <p:spPr>
          <a:xfrm>
            <a:off x="1734860" y="1559455"/>
            <a:ext cx="8851342" cy="4893647"/>
          </a:xfrm>
          <a:prstGeom prst="rect">
            <a:avLst/>
          </a:prstGeom>
          <a:solidFill>
            <a:srgbClr val="627981"/>
          </a:solid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Suppose you are in a polluting industry, and you are a relatively new, small firm in that industry. How might command-and-control regulation be problematic for you compared to a larger, more established firm?</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white"/>
                </a:solidFill>
                <a:effectLst/>
                <a:uLnTx/>
                <a:uFillTx/>
                <a:latin typeface="Calibri" panose="020F0502020204030204"/>
                <a:ea typeface="+mn-ea"/>
                <a:cs typeface="+mn-cs"/>
              </a:rPr>
              <a:t>It is likely that a new, small entrant in a market would face higher costs from command-and-control regulation than a more established, larger firm. The one-size-fits-all approach of this type of regulation applies the same standard to all firms in the industry. It is possible that this regulation could increase costs for your small firm to the extent that it is hard to compete or cost-prohibitive to comply with the regulation.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96307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3999" y="362409"/>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Market-Oriented Environmental Tools</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9" name="Group 8" descr="Market-oriented environmental policies create incentives to allow firms some flexibility in reducing pollution.">
            <a:extLst>
              <a:ext uri="{FF2B5EF4-FFF2-40B4-BE49-F238E27FC236}">
                <a16:creationId xmlns:a16="http://schemas.microsoft.com/office/drawing/2014/main" id="{81BAE3D4-30CE-4A72-AF07-55CC4AD7DD5C}"/>
              </a:ext>
            </a:extLst>
          </p:cNvPr>
          <p:cNvGrpSpPr/>
          <p:nvPr/>
        </p:nvGrpSpPr>
        <p:grpSpPr>
          <a:xfrm>
            <a:off x="2066922" y="1580912"/>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0C831D1E-738C-446E-AC85-B4F7972C0D0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01C5E605-DA51-4B36-B2F5-E7ACF147264E}"/>
                </a:ext>
              </a:extLst>
            </p:cNvPr>
            <p:cNvSpPr txBox="1"/>
            <p:nvPr/>
          </p:nvSpPr>
          <p:spPr>
            <a:xfrm>
              <a:off x="542923" y="1762862"/>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Market-oriented environmental policies create incentives to allow firms some flexibility in reducing pollution.</a:t>
              </a:r>
            </a:p>
          </p:txBody>
        </p:sp>
      </p:grpSp>
      <p:grpSp>
        <p:nvGrpSpPr>
          <p:cNvPr id="21" name="Group 20" descr="There are three main categories of market-oriented approaches to pollution control.">
            <a:extLst>
              <a:ext uri="{FF2B5EF4-FFF2-40B4-BE49-F238E27FC236}">
                <a16:creationId xmlns:a16="http://schemas.microsoft.com/office/drawing/2014/main" id="{35FE41FD-71CE-4F8F-A381-B3616496F106}"/>
              </a:ext>
            </a:extLst>
          </p:cNvPr>
          <p:cNvGrpSpPr/>
          <p:nvPr/>
        </p:nvGrpSpPr>
        <p:grpSpPr>
          <a:xfrm>
            <a:off x="2066922" y="2529296"/>
            <a:ext cx="8058154" cy="806935"/>
            <a:chOff x="542923" y="1736761"/>
            <a:chExt cx="8058154" cy="806935"/>
          </a:xfrm>
          <a:solidFill>
            <a:srgbClr val="627981"/>
          </a:solidFill>
        </p:grpSpPr>
        <p:sp>
          <p:nvSpPr>
            <p:cNvPr id="22" name="Rectangle 21">
              <a:extLst>
                <a:ext uri="{FF2B5EF4-FFF2-40B4-BE49-F238E27FC236}">
                  <a16:creationId xmlns:a16="http://schemas.microsoft.com/office/drawing/2014/main" id="{8AE3E99E-228F-464E-94DD-1908383D788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1CC6AE44-9FD4-4B87-A93F-A2F1B19ED5C5}"/>
                </a:ext>
              </a:extLst>
            </p:cNvPr>
            <p:cNvSpPr txBox="1"/>
            <p:nvPr/>
          </p:nvSpPr>
          <p:spPr>
            <a:xfrm>
              <a:off x="542923" y="1762862"/>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There are three main categories of market-oriented approaches to pollution control.</a:t>
              </a:r>
            </a:p>
          </p:txBody>
        </p:sp>
      </p:grpSp>
      <p:sp>
        <p:nvSpPr>
          <p:cNvPr id="16" name="Rectangle 15">
            <a:extLst>
              <a:ext uri="{FF2B5EF4-FFF2-40B4-BE49-F238E27FC236}">
                <a16:creationId xmlns:a16="http://schemas.microsoft.com/office/drawing/2014/main" id="{3FF5FCBC-0F4A-4E8F-85BA-095CB8E4F474}"/>
              </a:ext>
            </a:extLst>
          </p:cNvPr>
          <p:cNvSpPr/>
          <p:nvPr/>
        </p:nvSpPr>
        <p:spPr>
          <a:xfrm>
            <a:off x="4311110" y="3546110"/>
            <a:ext cx="3569778" cy="914397"/>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Pollution charges</a:t>
            </a:r>
          </a:p>
        </p:txBody>
      </p:sp>
      <p:sp>
        <p:nvSpPr>
          <p:cNvPr id="17" name="Rectangle 16">
            <a:extLst>
              <a:ext uri="{FF2B5EF4-FFF2-40B4-BE49-F238E27FC236}">
                <a16:creationId xmlns:a16="http://schemas.microsoft.com/office/drawing/2014/main" id="{46A08813-020E-4581-A6E9-AD3AF53EE43C}"/>
              </a:ext>
            </a:extLst>
          </p:cNvPr>
          <p:cNvSpPr/>
          <p:nvPr/>
        </p:nvSpPr>
        <p:spPr>
          <a:xfrm>
            <a:off x="4311110" y="4589889"/>
            <a:ext cx="3569778" cy="914397"/>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Marketable permits</a:t>
            </a:r>
          </a:p>
        </p:txBody>
      </p:sp>
      <p:sp>
        <p:nvSpPr>
          <p:cNvPr id="18" name="Rectangle 17">
            <a:extLst>
              <a:ext uri="{FF2B5EF4-FFF2-40B4-BE49-F238E27FC236}">
                <a16:creationId xmlns:a16="http://schemas.microsoft.com/office/drawing/2014/main" id="{7E1A102C-6E80-486E-8F93-8A504700284C}"/>
              </a:ext>
            </a:extLst>
          </p:cNvPr>
          <p:cNvSpPr/>
          <p:nvPr/>
        </p:nvSpPr>
        <p:spPr>
          <a:xfrm>
            <a:off x="4311110" y="5633668"/>
            <a:ext cx="3569778" cy="914397"/>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Better-defined property rights</a:t>
            </a:r>
          </a:p>
        </p:txBody>
      </p:sp>
    </p:spTree>
    <p:extLst>
      <p:ext uri="{BB962C8B-B14F-4D97-AF65-F5344CB8AC3E}">
        <p14:creationId xmlns:p14="http://schemas.microsoft.com/office/powerpoint/2010/main" val="2149765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Pollution Charges</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1</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7" name="Group 6" descr="Pollution charges are taxes imposed on the quantity of pollution that a firm emits.">
            <a:extLst>
              <a:ext uri="{FF2B5EF4-FFF2-40B4-BE49-F238E27FC236}">
                <a16:creationId xmlns:a16="http://schemas.microsoft.com/office/drawing/2014/main" id="{EC5AD953-50AD-435A-B96D-B61E5E7614B7}"/>
              </a:ext>
            </a:extLst>
          </p:cNvPr>
          <p:cNvGrpSpPr/>
          <p:nvPr/>
        </p:nvGrpSpPr>
        <p:grpSpPr>
          <a:xfrm>
            <a:off x="1366684" y="1598126"/>
            <a:ext cx="3545603" cy="1108178"/>
            <a:chOff x="542921" y="1736761"/>
            <a:chExt cx="8058156" cy="806935"/>
          </a:xfrm>
          <a:solidFill>
            <a:srgbClr val="627981"/>
          </a:solidFill>
        </p:grpSpPr>
        <p:sp>
          <p:nvSpPr>
            <p:cNvPr id="8" name="Rectangle 7">
              <a:extLst>
                <a:ext uri="{FF2B5EF4-FFF2-40B4-BE49-F238E27FC236}">
                  <a16:creationId xmlns:a16="http://schemas.microsoft.com/office/drawing/2014/main" id="{F02E5F54-4717-4C04-A470-4BF2817256D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3353AFED-B9FA-45A1-A98A-45D5C20172DF}"/>
                </a:ext>
              </a:extLst>
            </p:cNvPr>
            <p:cNvSpPr txBox="1"/>
            <p:nvPr/>
          </p:nvSpPr>
          <p:spPr>
            <a:xfrm>
              <a:off x="542921" y="1790943"/>
              <a:ext cx="7807571" cy="739569"/>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Pollution charges are taxes imposed on the quantity of pollution that a firm emits.</a:t>
              </a:r>
            </a:p>
          </p:txBody>
        </p:sp>
      </p:grpSp>
      <p:grpSp>
        <p:nvGrpSpPr>
          <p:cNvPr id="10" name="Group 9" descr="They give firms an incentive to reduce pollution as long as the marginal cost is less than the tax.">
            <a:extLst>
              <a:ext uri="{FF2B5EF4-FFF2-40B4-BE49-F238E27FC236}">
                <a16:creationId xmlns:a16="http://schemas.microsoft.com/office/drawing/2014/main" id="{67D1A345-EE2C-480F-97EC-C8FC5FBC2BD8}"/>
              </a:ext>
            </a:extLst>
          </p:cNvPr>
          <p:cNvGrpSpPr/>
          <p:nvPr/>
        </p:nvGrpSpPr>
        <p:grpSpPr>
          <a:xfrm>
            <a:off x="1366685" y="2794489"/>
            <a:ext cx="3545602" cy="1396318"/>
            <a:chOff x="542923" y="1736761"/>
            <a:chExt cx="8058154" cy="806935"/>
          </a:xfrm>
          <a:solidFill>
            <a:srgbClr val="627981"/>
          </a:solidFill>
        </p:grpSpPr>
        <p:sp>
          <p:nvSpPr>
            <p:cNvPr id="11" name="Rectangle 10">
              <a:extLst>
                <a:ext uri="{FF2B5EF4-FFF2-40B4-BE49-F238E27FC236}">
                  <a16:creationId xmlns:a16="http://schemas.microsoft.com/office/drawing/2014/main" id="{DD9A7F55-6E22-4A2D-BAB1-B93450AFF15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4825197A-E101-4FC9-BAF3-B1B2B67E61A8}"/>
                </a:ext>
              </a:extLst>
            </p:cNvPr>
            <p:cNvSpPr txBox="1"/>
            <p:nvPr/>
          </p:nvSpPr>
          <p:spPr>
            <a:xfrm>
              <a:off x="542923" y="1762862"/>
              <a:ext cx="7807571" cy="764818"/>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They give firms an incentive to reduce pollution as long as the marginal cost is less than the tax.</a:t>
              </a:r>
            </a:p>
          </p:txBody>
        </p:sp>
      </p:grpSp>
      <p:grpSp>
        <p:nvGrpSpPr>
          <p:cNvPr id="17" name="Group 16" descr="The marginal cost of pollution reduction, like most marginal cost curves, increases with output, at least in the short run.">
            <a:extLst>
              <a:ext uri="{FF2B5EF4-FFF2-40B4-BE49-F238E27FC236}">
                <a16:creationId xmlns:a16="http://schemas.microsoft.com/office/drawing/2014/main" id="{9D38C52D-FB7A-4425-9833-71B0424EE8DF}"/>
              </a:ext>
            </a:extLst>
          </p:cNvPr>
          <p:cNvGrpSpPr/>
          <p:nvPr/>
        </p:nvGrpSpPr>
        <p:grpSpPr>
          <a:xfrm>
            <a:off x="1366685" y="4278991"/>
            <a:ext cx="3545602" cy="1676383"/>
            <a:chOff x="542923" y="1736760"/>
            <a:chExt cx="8058154" cy="968785"/>
          </a:xfrm>
          <a:solidFill>
            <a:srgbClr val="627981"/>
          </a:solidFill>
        </p:grpSpPr>
        <p:sp>
          <p:nvSpPr>
            <p:cNvPr id="18" name="Rectangle 17">
              <a:extLst>
                <a:ext uri="{FF2B5EF4-FFF2-40B4-BE49-F238E27FC236}">
                  <a16:creationId xmlns:a16="http://schemas.microsoft.com/office/drawing/2014/main" id="{9BF95E17-B0EB-4AB1-A67D-85E732FCABDA}"/>
                </a:ext>
              </a:extLst>
            </p:cNvPr>
            <p:cNvSpPr/>
            <p:nvPr/>
          </p:nvSpPr>
          <p:spPr>
            <a:xfrm>
              <a:off x="542923" y="1736760"/>
              <a:ext cx="8058154" cy="96878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506C324A-8D56-4887-BE58-F27F1D2A0638}"/>
                </a:ext>
              </a:extLst>
            </p:cNvPr>
            <p:cNvSpPr txBox="1"/>
            <p:nvPr/>
          </p:nvSpPr>
          <p:spPr>
            <a:xfrm>
              <a:off x="542923" y="1762862"/>
              <a:ext cx="7807571" cy="942683"/>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marginal cost of pollution reduction, like most marginal cost curves, increases with output, at least in the short run.</a:t>
              </a:r>
            </a:p>
          </p:txBody>
        </p:sp>
      </p:grpSp>
      <p:pic>
        <p:nvPicPr>
          <p:cNvPr id="3" name="Picture 2" descr="An upward-sloping marginal cost curve for a small firm that must reduce pollution.">
            <a:extLst>
              <a:ext uri="{FF2B5EF4-FFF2-40B4-BE49-F238E27FC236}">
                <a16:creationId xmlns:a16="http://schemas.microsoft.com/office/drawing/2014/main" id="{15BAC6F1-4E03-4571-8B76-91009FEC8754}"/>
              </a:ext>
            </a:extLst>
          </p:cNvPr>
          <p:cNvPicPr>
            <a:picLocks noChangeAspect="1"/>
          </p:cNvPicPr>
          <p:nvPr/>
        </p:nvPicPr>
        <p:blipFill>
          <a:blip r:embed="rId3"/>
          <a:stretch>
            <a:fillRect/>
          </a:stretch>
        </p:blipFill>
        <p:spPr>
          <a:xfrm>
            <a:off x="5128598" y="1605536"/>
            <a:ext cx="6302768" cy="4267889"/>
          </a:xfrm>
          <a:prstGeom prst="rect">
            <a:avLst/>
          </a:prstGeom>
        </p:spPr>
      </p:pic>
    </p:spTree>
    <p:extLst>
      <p:ext uri="{BB962C8B-B14F-4D97-AF65-F5344CB8AC3E}">
        <p14:creationId xmlns:p14="http://schemas.microsoft.com/office/powerpoint/2010/main" val="11060241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Pollution Charges</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2</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7" name="Group 6" descr="A firm has no incentive to reduce pollutants beyond the point of the pollution tax because this would be more costly than the tax.">
            <a:extLst>
              <a:ext uri="{FF2B5EF4-FFF2-40B4-BE49-F238E27FC236}">
                <a16:creationId xmlns:a16="http://schemas.microsoft.com/office/drawing/2014/main" id="{EC5AD953-50AD-435A-B96D-B61E5E7614B7}"/>
              </a:ext>
            </a:extLst>
          </p:cNvPr>
          <p:cNvGrpSpPr/>
          <p:nvPr/>
        </p:nvGrpSpPr>
        <p:grpSpPr>
          <a:xfrm>
            <a:off x="1415845" y="1601418"/>
            <a:ext cx="3545603" cy="1879621"/>
            <a:chOff x="542921" y="1736760"/>
            <a:chExt cx="8058156" cy="1263167"/>
          </a:xfrm>
          <a:solidFill>
            <a:srgbClr val="627981"/>
          </a:solidFill>
        </p:grpSpPr>
        <p:sp>
          <p:nvSpPr>
            <p:cNvPr id="8" name="Rectangle 7">
              <a:extLst>
                <a:ext uri="{FF2B5EF4-FFF2-40B4-BE49-F238E27FC236}">
                  <a16:creationId xmlns:a16="http://schemas.microsoft.com/office/drawing/2014/main" id="{F02E5F54-4717-4C04-A470-4BF2817256DF}"/>
                </a:ext>
              </a:extLst>
            </p:cNvPr>
            <p:cNvSpPr/>
            <p:nvPr/>
          </p:nvSpPr>
          <p:spPr>
            <a:xfrm>
              <a:off x="542923" y="1736760"/>
              <a:ext cx="8058154" cy="12631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3353AFED-B9FA-45A1-A98A-45D5C20172DF}"/>
                </a:ext>
              </a:extLst>
            </p:cNvPr>
            <p:cNvSpPr txBox="1"/>
            <p:nvPr/>
          </p:nvSpPr>
          <p:spPr>
            <a:xfrm>
              <a:off x="542921" y="1812135"/>
              <a:ext cx="7807571" cy="1187792"/>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 firm has no incentive to reduce pollutants beyond the point of the pollution tax because this would be more costly than the tax.</a:t>
              </a:r>
            </a:p>
          </p:txBody>
        </p:sp>
      </p:grpSp>
      <p:pic>
        <p:nvPicPr>
          <p:cNvPr id="10" name="Picture 9" descr="An upward-sloping marginal cost curve for a small firm that must reduce pollution.">
            <a:extLst>
              <a:ext uri="{FF2B5EF4-FFF2-40B4-BE49-F238E27FC236}">
                <a16:creationId xmlns:a16="http://schemas.microsoft.com/office/drawing/2014/main" id="{B1A9D641-E4B5-4F4E-820A-F8C2F775AE32}"/>
              </a:ext>
            </a:extLst>
          </p:cNvPr>
          <p:cNvPicPr>
            <a:picLocks noChangeAspect="1"/>
          </p:cNvPicPr>
          <p:nvPr/>
        </p:nvPicPr>
        <p:blipFill>
          <a:blip r:embed="rId3"/>
          <a:stretch>
            <a:fillRect/>
          </a:stretch>
        </p:blipFill>
        <p:spPr>
          <a:xfrm>
            <a:off x="5128598" y="1605536"/>
            <a:ext cx="6302768" cy="4267889"/>
          </a:xfrm>
          <a:prstGeom prst="rect">
            <a:avLst/>
          </a:prstGeom>
        </p:spPr>
      </p:pic>
      <p:cxnSp>
        <p:nvCxnSpPr>
          <p:cNvPr id="3" name="Straight Arrow Connector 2">
            <a:extLst>
              <a:ext uri="{FF2B5EF4-FFF2-40B4-BE49-F238E27FC236}">
                <a16:creationId xmlns:a16="http://schemas.microsoft.com/office/drawing/2014/main" id="{DB7186E1-751A-49E7-AC4E-C3343BF7D2ED}"/>
              </a:ext>
              <a:ext uri="{C183D7F6-B498-43B3-948B-1728B52AA6E4}">
                <adec:decorative xmlns:adec="http://schemas.microsoft.com/office/drawing/2017/decorative" val="1"/>
              </a:ext>
            </a:extLst>
          </p:cNvPr>
          <p:cNvCxnSpPr>
            <a:cxnSpLocks/>
          </p:cNvCxnSpPr>
          <p:nvPr/>
        </p:nvCxnSpPr>
        <p:spPr>
          <a:xfrm>
            <a:off x="4961448" y="2787027"/>
            <a:ext cx="3808926" cy="1254031"/>
          </a:xfrm>
          <a:prstGeom prst="straightConnector1">
            <a:avLst/>
          </a:prstGeom>
          <a:ln>
            <a:solidFill>
              <a:srgbClr val="62798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31344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fdab59f7-c3a7-48e5-acd8-618ce834776e" xsi:nil="true"/>
    <lcf76f155ced4ddcb4097134ff3c332f xmlns="06d9c582-05c2-476b-83d2-72ab8b1380b2">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327C35045E9A749BE72BEEA1A150D0C" ma:contentTypeVersion="12" ma:contentTypeDescription="Create a new document." ma:contentTypeScope="" ma:versionID="bba5ca8172f8fd72482d4b836006c6ac">
  <xsd:schema xmlns:xsd="http://www.w3.org/2001/XMLSchema" xmlns:xs="http://www.w3.org/2001/XMLSchema" xmlns:p="http://schemas.microsoft.com/office/2006/metadata/properties" xmlns:ns2="06d9c582-05c2-476b-83d2-72ab8b1380b2" xmlns:ns3="fdab59f7-c3a7-48e5-acd8-618ce834776e" targetNamespace="http://schemas.microsoft.com/office/2006/metadata/properties" ma:root="true" ma:fieldsID="ece3d55297cd2342a1e3baaeeaf598d6" ns2:_="" ns3:_="">
    <xsd:import namespace="06d9c582-05c2-476b-83d2-72ab8b1380b2"/>
    <xsd:import namespace="fdab59f7-c3a7-48e5-acd8-618ce834776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BillingMetadata"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d9c582-05c2-476b-83d2-72ab8b1380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BillingMetadata" ma:index="11" nillable="true" ma:displayName="MediaServiceBillingMetadata" ma:hidden="true" ma:internalName="MediaServiceBillingMetadata" ma:readOnly="true">
      <xsd:simpleType>
        <xsd:restriction base="dms:Note"/>
      </xsd:simpleType>
    </xsd:element>
    <xsd:element name="MediaServiceDateTaken" ma:index="12" nillable="true" ma:displayName="MediaServiceDateTaken" ma:descriptio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0d033b2a-f064-4877-9db0-61a81d710356"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dab59f7-c3a7-48e5-acd8-618ce834776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5c102bf4-6fae-482a-8201-639cb6b5c521}" ma:internalName="TaxCatchAll" ma:showField="CatchAllData" ma:web="fdab59f7-c3a7-48e5-acd8-618ce834776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3D3E75E-3C8B-4BA6-BAAB-214273362A02}">
  <ds:schemaRefs>
    <ds:schemaRef ds:uri="http://purl.org/dc/elements/1.1/"/>
    <ds:schemaRef ds:uri="fdab59f7-c3a7-48e5-acd8-618ce834776e"/>
    <ds:schemaRef ds:uri="http://schemas.microsoft.com/office/2006/documentManagement/types"/>
    <ds:schemaRef ds:uri="http://schemas.openxmlformats.org/package/2006/metadata/core-properties"/>
    <ds:schemaRef ds:uri="06d9c582-05c2-476b-83d2-72ab8b1380b2"/>
    <ds:schemaRef ds:uri="http://purl.org/dc/terms/"/>
    <ds:schemaRef ds:uri="http://schemas.microsoft.com/office/infopath/2007/PartnerControls"/>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CEC56351-BEE7-43E5-98F1-0B728E05DA38}">
  <ds:schemaRefs>
    <ds:schemaRef ds:uri="http://schemas.microsoft.com/sharepoint/v3/contenttype/forms"/>
  </ds:schemaRefs>
</ds:datastoreItem>
</file>

<file path=customXml/itemProps3.xml><?xml version="1.0" encoding="utf-8"?>
<ds:datastoreItem xmlns:ds="http://schemas.openxmlformats.org/officeDocument/2006/customXml" ds:itemID="{D8E24F4B-6458-492A-9B2A-EECF5A2E106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6d9c582-05c2-476b-83d2-72ab8b1380b2"/>
    <ds:schemaRef ds:uri="fdab59f7-c3a7-48e5-acd8-618ce83477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390</TotalTime>
  <Words>1766</Words>
  <Application>Microsoft Office PowerPoint</Application>
  <PresentationFormat>Widescreen</PresentationFormat>
  <Paragraphs>154</Paragraphs>
  <Slides>19</Slides>
  <Notes>16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19</vt:i4>
      </vt:variant>
    </vt:vector>
  </HeadingPairs>
  <TitlesOfParts>
    <vt:vector size="25" baseType="lpstr">
      <vt:lpstr>Arial</vt:lpstr>
      <vt:lpstr>Calibri</vt:lpstr>
      <vt:lpstr>Calibri Light</vt:lpstr>
      <vt:lpstr>Century Gothic</vt:lpstr>
      <vt:lpstr>Office Theme</vt:lpstr>
      <vt:lpstr>1_Office Theme</vt:lpstr>
      <vt:lpstr>Policies to Reduce Pollution</vt:lpstr>
      <vt:lpstr>Command-and-Control Regulation1</vt:lpstr>
      <vt:lpstr>Command-and-Control Regulation2</vt:lpstr>
      <vt:lpstr>Difficulties With Command-and-Control Regulation</vt:lpstr>
      <vt:lpstr>Real-World Discussion1</vt:lpstr>
      <vt:lpstr>Real-World Discussion2</vt:lpstr>
      <vt:lpstr>Market-Oriented Environmental Tools</vt:lpstr>
      <vt:lpstr>Pollution Charges1</vt:lpstr>
      <vt:lpstr>Pollution Charges2</vt:lpstr>
      <vt:lpstr>Marketable Permits1</vt:lpstr>
      <vt:lpstr>Marketable Permits2</vt:lpstr>
      <vt:lpstr>Marketable Permits3</vt:lpstr>
      <vt:lpstr>Better-Defined Property Rights</vt:lpstr>
      <vt:lpstr>Property Rights</vt:lpstr>
      <vt:lpstr>Applying Market-Oriented Environmental Tools</vt:lpstr>
      <vt:lpstr>On Your Own1</vt:lpstr>
      <vt:lpstr>On Your Own2</vt:lpstr>
      <vt:lpstr>Summary</vt:lpstr>
      <vt:lpstr>HAWKES LEARNING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Economics, 2nd Edition</dc:title>
  <dc:creator>Hawkes Learning</dc:creator>
  <cp:lastModifiedBy>Caitlin Coleman</cp:lastModifiedBy>
  <cp:revision>38</cp:revision>
  <dcterms:created xsi:type="dcterms:W3CDTF">2017-06-16T13:06:21Z</dcterms:created>
  <dcterms:modified xsi:type="dcterms:W3CDTF">2026-02-02T16:13:17Z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0x010100B327C35045E9A749BE72BEEA1A150D0C</vt:lpwstr>
  </property>
  <property fmtid="{D5CDD505-2E9C-101B-9397-08002B2CF9AE}" pid="3" name="Order">
    <vt:r8>100</vt:r8>
  </property>
  <property fmtid="{D5CDD505-2E9C-101B-9397-08002B2CF9AE}" pid="4" name="MediaServiceImageTags">
    <vt:lpwstr/>
  </property>
</Properties>
</file>