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373" r:id="rId6"/>
    <p:sldId id="405" r:id="rId7"/>
    <p:sldId id="406" r:id="rId8"/>
    <p:sldId id="407" r:id="rId9"/>
    <p:sldId id="408" r:id="rId10"/>
    <p:sldId id="409" r:id="rId11"/>
    <p:sldId id="410" r:id="rId12"/>
    <p:sldId id="411" r:id="rId13"/>
    <p:sldId id="412" r:id="rId14"/>
    <p:sldId id="413" r:id="rId15"/>
    <p:sldId id="414" r:id="rId16"/>
    <p:sldId id="415" r:id="rId17"/>
    <p:sldId id="416" r:id="rId18"/>
    <p:sldId id="417" r:id="rId19"/>
    <p:sldId id="418" r:id="rId20"/>
    <p:sldId id="419" r:id="rId21"/>
    <p:sldId id="42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AB482F-6995-432B-A87D-54AFC128D31C}" v="3" dt="2026-02-02T16:12:32.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9T14:40:12.724" v="3" actId="6549"/>
      <pc:docMkLst>
        <pc:docMk/>
      </pc:docMkLst>
      <pc:sldChg chg="add">
        <pc:chgData name="Caitlin Coleman" userId="96f87ca1-0e64-4ae8-8d77-98757b85df0b" providerId="ADAL" clId="{DDA6BCD5-DC0D-434C-93A0-51E2BCD25B34}" dt="2026-01-09T14:39:02.719" v="0"/>
        <pc:sldMkLst>
          <pc:docMk/>
          <pc:sldMk cId="598292878" sldId="373"/>
        </pc:sldMkLst>
      </pc:sldChg>
      <pc:sldChg chg="add">
        <pc:chgData name="Caitlin Coleman" userId="96f87ca1-0e64-4ae8-8d77-98757b85df0b" providerId="ADAL" clId="{DDA6BCD5-DC0D-434C-93A0-51E2BCD25B34}" dt="2026-01-09T14:39:02.719" v="0"/>
        <pc:sldMkLst>
          <pc:docMk/>
          <pc:sldMk cId="372554103" sldId="405"/>
        </pc:sldMkLst>
      </pc:sldChg>
      <pc:sldChg chg="add">
        <pc:chgData name="Caitlin Coleman" userId="96f87ca1-0e64-4ae8-8d77-98757b85df0b" providerId="ADAL" clId="{DDA6BCD5-DC0D-434C-93A0-51E2BCD25B34}" dt="2026-01-09T14:39:02.719" v="0"/>
        <pc:sldMkLst>
          <pc:docMk/>
          <pc:sldMk cId="2469326391" sldId="406"/>
        </pc:sldMkLst>
      </pc:sldChg>
      <pc:sldChg chg="add">
        <pc:chgData name="Caitlin Coleman" userId="96f87ca1-0e64-4ae8-8d77-98757b85df0b" providerId="ADAL" clId="{DDA6BCD5-DC0D-434C-93A0-51E2BCD25B34}" dt="2026-01-09T14:39:02.719" v="0"/>
        <pc:sldMkLst>
          <pc:docMk/>
          <pc:sldMk cId="716103655" sldId="407"/>
        </pc:sldMkLst>
      </pc:sldChg>
      <pc:sldChg chg="add">
        <pc:chgData name="Caitlin Coleman" userId="96f87ca1-0e64-4ae8-8d77-98757b85df0b" providerId="ADAL" clId="{DDA6BCD5-DC0D-434C-93A0-51E2BCD25B34}" dt="2026-01-09T14:39:02.719" v="0"/>
        <pc:sldMkLst>
          <pc:docMk/>
          <pc:sldMk cId="4294136133" sldId="408"/>
        </pc:sldMkLst>
      </pc:sldChg>
      <pc:sldChg chg="add">
        <pc:chgData name="Caitlin Coleman" userId="96f87ca1-0e64-4ae8-8d77-98757b85df0b" providerId="ADAL" clId="{DDA6BCD5-DC0D-434C-93A0-51E2BCD25B34}" dt="2026-01-09T14:39:02.719" v="0"/>
        <pc:sldMkLst>
          <pc:docMk/>
          <pc:sldMk cId="3956214289" sldId="409"/>
        </pc:sldMkLst>
      </pc:sldChg>
      <pc:sldChg chg="add">
        <pc:chgData name="Caitlin Coleman" userId="96f87ca1-0e64-4ae8-8d77-98757b85df0b" providerId="ADAL" clId="{DDA6BCD5-DC0D-434C-93A0-51E2BCD25B34}" dt="2026-01-09T14:39:02.719" v="0"/>
        <pc:sldMkLst>
          <pc:docMk/>
          <pc:sldMk cId="3542324261" sldId="410"/>
        </pc:sldMkLst>
      </pc:sldChg>
      <pc:sldChg chg="add">
        <pc:chgData name="Caitlin Coleman" userId="96f87ca1-0e64-4ae8-8d77-98757b85df0b" providerId="ADAL" clId="{DDA6BCD5-DC0D-434C-93A0-51E2BCD25B34}" dt="2026-01-09T14:39:02.719" v="0"/>
        <pc:sldMkLst>
          <pc:docMk/>
          <pc:sldMk cId="438920898" sldId="411"/>
        </pc:sldMkLst>
      </pc:sldChg>
      <pc:sldChg chg="add">
        <pc:chgData name="Caitlin Coleman" userId="96f87ca1-0e64-4ae8-8d77-98757b85df0b" providerId="ADAL" clId="{DDA6BCD5-DC0D-434C-93A0-51E2BCD25B34}" dt="2026-01-09T14:39:02.719" v="0"/>
        <pc:sldMkLst>
          <pc:docMk/>
          <pc:sldMk cId="2073226030" sldId="412"/>
        </pc:sldMkLst>
      </pc:sldChg>
      <pc:sldChg chg="add">
        <pc:chgData name="Caitlin Coleman" userId="96f87ca1-0e64-4ae8-8d77-98757b85df0b" providerId="ADAL" clId="{DDA6BCD5-DC0D-434C-93A0-51E2BCD25B34}" dt="2026-01-09T14:39:02.719" v="0"/>
        <pc:sldMkLst>
          <pc:docMk/>
          <pc:sldMk cId="3659639412" sldId="413"/>
        </pc:sldMkLst>
      </pc:sldChg>
      <pc:sldChg chg="add">
        <pc:chgData name="Caitlin Coleman" userId="96f87ca1-0e64-4ae8-8d77-98757b85df0b" providerId="ADAL" clId="{DDA6BCD5-DC0D-434C-93A0-51E2BCD25B34}" dt="2026-01-09T14:39:02.719" v="0"/>
        <pc:sldMkLst>
          <pc:docMk/>
          <pc:sldMk cId="277686348" sldId="414"/>
        </pc:sldMkLst>
      </pc:sldChg>
      <pc:sldChg chg="add">
        <pc:chgData name="Caitlin Coleman" userId="96f87ca1-0e64-4ae8-8d77-98757b85df0b" providerId="ADAL" clId="{DDA6BCD5-DC0D-434C-93A0-51E2BCD25B34}" dt="2026-01-09T14:39:02.719" v="0"/>
        <pc:sldMkLst>
          <pc:docMk/>
          <pc:sldMk cId="1221710686" sldId="415"/>
        </pc:sldMkLst>
      </pc:sldChg>
      <pc:sldChg chg="add">
        <pc:chgData name="Caitlin Coleman" userId="96f87ca1-0e64-4ae8-8d77-98757b85df0b" providerId="ADAL" clId="{DDA6BCD5-DC0D-434C-93A0-51E2BCD25B34}" dt="2026-01-09T14:39:02.719" v="0"/>
        <pc:sldMkLst>
          <pc:docMk/>
          <pc:sldMk cId="1380396656" sldId="416"/>
        </pc:sldMkLst>
      </pc:sldChg>
      <pc:sldChg chg="add">
        <pc:chgData name="Caitlin Coleman" userId="96f87ca1-0e64-4ae8-8d77-98757b85df0b" providerId="ADAL" clId="{DDA6BCD5-DC0D-434C-93A0-51E2BCD25B34}" dt="2026-01-09T14:39:02.719" v="0"/>
        <pc:sldMkLst>
          <pc:docMk/>
          <pc:sldMk cId="1603245074" sldId="417"/>
        </pc:sldMkLst>
      </pc:sldChg>
      <pc:sldChg chg="add">
        <pc:chgData name="Caitlin Coleman" userId="96f87ca1-0e64-4ae8-8d77-98757b85df0b" providerId="ADAL" clId="{DDA6BCD5-DC0D-434C-93A0-51E2BCD25B34}" dt="2026-01-09T14:39:02.719" v="0"/>
        <pc:sldMkLst>
          <pc:docMk/>
          <pc:sldMk cId="2038089611" sldId="418"/>
        </pc:sldMkLst>
      </pc:sldChg>
      <pc:sldChg chg="modSp add mod">
        <pc:chgData name="Caitlin Coleman" userId="96f87ca1-0e64-4ae8-8d77-98757b85df0b" providerId="ADAL" clId="{DDA6BCD5-DC0D-434C-93A0-51E2BCD25B34}" dt="2026-01-09T14:40:12.724" v="3" actId="6549"/>
        <pc:sldMkLst>
          <pc:docMk/>
          <pc:sldMk cId="3851749836" sldId="419"/>
        </pc:sldMkLst>
        <pc:spChg chg="mod">
          <ac:chgData name="Caitlin Coleman" userId="96f87ca1-0e64-4ae8-8d77-98757b85df0b" providerId="ADAL" clId="{DDA6BCD5-DC0D-434C-93A0-51E2BCD25B34}" dt="2026-01-09T14:40:12.724" v="3" actId="6549"/>
          <ac:spMkLst>
            <pc:docMk/>
            <pc:sldMk cId="3851749836" sldId="419"/>
            <ac:spMk id="26" creationId="{00000000-0000-0000-0000-000000000000}"/>
          </ac:spMkLst>
        </pc:spChg>
      </pc:sldChg>
      <pc:sldChg chg="add">
        <pc:chgData name="Caitlin Coleman" userId="96f87ca1-0e64-4ae8-8d77-98757b85df0b" providerId="ADAL" clId="{DDA6BCD5-DC0D-434C-93A0-51E2BCD25B34}" dt="2026-01-09T14:39:17.808" v="1"/>
        <pc:sldMkLst>
          <pc:docMk/>
          <pc:sldMk cId="4022176756" sldId="4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470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Pollution is a negative externality that serves as a cost to society. Economists illustrate the social costs of production with a demand and supply diagram. Accounting for additional external costs brought on by an externality shifts a firm's supply curve to the left.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Social costs are the sum or combination of the private costs of production and the costs of externalities, like pollution. For example, assume that for every refrigerator a firm produces, $100 worth of pollution is emitted. If the firm is required to pay $100 for the additional external costs of pollution for each refrigerator, the supply curve shifts up by $100.</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When the externality of pollution exists, the supply curve no longer represents all social costs. Externalities represent a case where markets no longer consider all social costs, but only some of them. Economists commonly refer to externalities as an example of market failure.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 </a:t>
            </a:r>
            <a:r>
              <a:rPr lang="en-US" sz="1200" kern="1200" dirty="0">
                <a:solidFill>
                  <a:schemeClr val="tx1"/>
                </a:solidFill>
                <a:effectLst/>
                <a:latin typeface="+mn-lt"/>
                <a:ea typeface="+mn-ea"/>
                <a:cs typeface="+mn-cs"/>
              </a:rPr>
              <a:t>In the case of pollution, at the market output, social costs of production exceed social benefits to consumers, and the market produces too much of the 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solidFill>
                  <a:schemeClr val="bg1"/>
                </a:solidFill>
              </a:rPr>
              <a:t>Traffic is an example of a market failure of a public good. When roads are overcrowded and traffic is heavy, there are additional external costs, including the opportunity costs of lost time and extra pollution.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577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179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20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Across the country, countless people protested, even risking arrest, against the Keystone XL Pipeline. Environmental concerns matter when discussing issues related to economic growth. However, how much should economists factor in these issues when deciding policy? In the case of the pipeline, how do we know how much damage it would cause when we do not know how to put a value on the environment? Would the pipeline’s benefits outweigh the opportunity cost?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problem of pollution arises for every economy in the world, whether high- or low-income, market-oriented or command-oriented. Every country needs to strike some balance between production and environmental quality. Firms may fail to take certain social costs, like pollution, into their planning if they do not need to pay these costs. Traditionally, policies for environmental protection have focused on governmental limits on how much of each pollutant could be emitted.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order to find the right balance, a firm must think about how much it will cost to produce a certain quantity </a:t>
            </a:r>
            <a:r>
              <a:rPr lang="en-US" sz="1200" kern="1200">
                <a:solidFill>
                  <a:schemeClr val="tx1"/>
                </a:solidFill>
                <a:effectLst/>
                <a:latin typeface="+mn-lt"/>
                <a:ea typeface="+mn-ea"/>
                <a:cs typeface="+mn-cs"/>
              </a:rPr>
              <a:t>of output</a:t>
            </a:r>
            <a:r>
              <a:rPr lang="en-US" sz="1200" kern="1200" dirty="0">
                <a:solidFill>
                  <a:schemeClr val="tx1"/>
                </a:solidFill>
                <a:effectLst/>
                <a:latin typeface="+mn-lt"/>
                <a:ea typeface="+mn-ea"/>
                <a:cs typeface="+mn-cs"/>
              </a:rPr>
              <a:t>, how much pollution or the environmental cost of producing that quantity, and how much they are willing to spend to </a:t>
            </a:r>
            <a:r>
              <a:rPr lang="en-US" sz="1200" kern="1200">
                <a:solidFill>
                  <a:schemeClr val="tx1"/>
                </a:solidFill>
                <a:effectLst/>
                <a:latin typeface="+mn-lt"/>
                <a:ea typeface="+mn-ea"/>
                <a:cs typeface="+mn-cs"/>
              </a:rPr>
              <a:t>cut down </a:t>
            </a:r>
            <a:r>
              <a:rPr lang="en-US" sz="1200" kern="1200" dirty="0">
                <a:solidFill>
                  <a:schemeClr val="tx1"/>
                </a:solidFill>
                <a:effectLst/>
                <a:latin typeface="+mn-lt"/>
                <a:ea typeface="+mn-ea"/>
                <a:cs typeface="+mn-cs"/>
              </a:rPr>
              <a:t>or clean up the amount of pollution.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Pollution is an example of an externality.  An externality is the effect of a market exchange on a third party who is outside or external to the exchange.  </a:t>
            </a:r>
          </a:p>
          <a:p>
            <a:r>
              <a:rPr lang="en-US" sz="1200" kern="1200" dirty="0">
                <a:solidFill>
                  <a:schemeClr val="tx1"/>
                </a:solidFill>
                <a:effectLst/>
                <a:latin typeface="+mn-lt"/>
                <a:ea typeface="+mn-ea"/>
                <a:cs typeface="+mn-cs"/>
              </a:rPr>
              <a:t>Because externalities that occur in market transactions affect other parties beyond those involved, they are sometimes called spillovers. Externalities can either be positive or negative depending on whether they provide an unintended benefit or unintended cost.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positive externality is an unintended benefit that falls upon a third party, like getting a vaccination that prevents you and others from getting sick.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negative externality is an unintended cost that falls upon a third party, like loud music from a concert across the street waking you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298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14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2930111" y="3024658"/>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322153" y="3116413"/>
            <a:ext cx="926502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The Economics of Pollution</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2930111" y="418515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59829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Pollution as a Negative Externality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descr="Pollution is a negative externality that serves as a cost to society.">
            <a:extLst>
              <a:ext uri="{FF2B5EF4-FFF2-40B4-BE49-F238E27FC236}">
                <a16:creationId xmlns:a16="http://schemas.microsoft.com/office/drawing/2014/main" id="{FADF7671-050C-41E1-A5F8-A8B946769022}"/>
              </a:ext>
            </a:extLst>
          </p:cNvPr>
          <p:cNvGrpSpPr/>
          <p:nvPr/>
        </p:nvGrpSpPr>
        <p:grpSpPr>
          <a:xfrm>
            <a:off x="1532042" y="1534843"/>
            <a:ext cx="4001971" cy="956105"/>
            <a:chOff x="542922" y="1736761"/>
            <a:chExt cx="8058155" cy="806935"/>
          </a:xfrm>
          <a:solidFill>
            <a:srgbClr val="627981"/>
          </a:solidFill>
        </p:grpSpPr>
        <p:sp>
          <p:nvSpPr>
            <p:cNvPr id="22" name="Rectangle 21">
              <a:extLst>
                <a:ext uri="{FF2B5EF4-FFF2-40B4-BE49-F238E27FC236}">
                  <a16:creationId xmlns:a16="http://schemas.microsoft.com/office/drawing/2014/main" id="{4DF87C7F-FDD1-4CF0-81A6-67DC76B89A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2C45854-4CC5-462C-B759-773F9C750B60}"/>
                </a:ext>
              </a:extLst>
            </p:cNvPr>
            <p:cNvSpPr txBox="1"/>
            <p:nvPr/>
          </p:nvSpPr>
          <p:spPr>
            <a:xfrm>
              <a:off x="542922" y="1820803"/>
              <a:ext cx="8041964" cy="59744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Pollution is a negative externality that serves as a cost to society.</a:t>
              </a:r>
            </a:p>
          </p:txBody>
        </p:sp>
      </p:grpSp>
      <p:grpSp>
        <p:nvGrpSpPr>
          <p:cNvPr id="11" name="Group 10" descr="Economists illustrate the social costs of production with a demand and supply diagram.">
            <a:extLst>
              <a:ext uri="{FF2B5EF4-FFF2-40B4-BE49-F238E27FC236}">
                <a16:creationId xmlns:a16="http://schemas.microsoft.com/office/drawing/2014/main" id="{84EF6097-E1B1-44A2-8F22-C332E12CCABC}"/>
              </a:ext>
            </a:extLst>
          </p:cNvPr>
          <p:cNvGrpSpPr/>
          <p:nvPr/>
        </p:nvGrpSpPr>
        <p:grpSpPr>
          <a:xfrm>
            <a:off x="1524001" y="2590526"/>
            <a:ext cx="4001971" cy="1146018"/>
            <a:chOff x="542922" y="1736761"/>
            <a:chExt cx="8058155" cy="806935"/>
          </a:xfrm>
          <a:solidFill>
            <a:srgbClr val="627981"/>
          </a:solidFill>
        </p:grpSpPr>
        <p:sp>
          <p:nvSpPr>
            <p:cNvPr id="12" name="Rectangle 11">
              <a:extLst>
                <a:ext uri="{FF2B5EF4-FFF2-40B4-BE49-F238E27FC236}">
                  <a16:creationId xmlns:a16="http://schemas.microsoft.com/office/drawing/2014/main" id="{0806E826-6B9E-48F4-B47E-70AFF94A2C7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921B056-89C7-4AB3-92EA-67ED602870AE}"/>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illustrate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social costs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of production with a demand and supply diagram.</a:t>
              </a:r>
            </a:p>
          </p:txBody>
        </p:sp>
      </p:grpSp>
      <p:grpSp>
        <p:nvGrpSpPr>
          <p:cNvPr id="14" name="Group 13" descr="Accounting for additional external costs brought on by an externality shifts a firm's supply curve to the left.">
            <a:extLst>
              <a:ext uri="{FF2B5EF4-FFF2-40B4-BE49-F238E27FC236}">
                <a16:creationId xmlns:a16="http://schemas.microsoft.com/office/drawing/2014/main" id="{3C6B422C-47C6-415E-984C-0535FF36E586}"/>
              </a:ext>
            </a:extLst>
          </p:cNvPr>
          <p:cNvGrpSpPr/>
          <p:nvPr/>
        </p:nvGrpSpPr>
        <p:grpSpPr>
          <a:xfrm>
            <a:off x="1532042" y="3836122"/>
            <a:ext cx="4001971" cy="1487035"/>
            <a:chOff x="542923" y="1736761"/>
            <a:chExt cx="8058154" cy="806935"/>
          </a:xfrm>
          <a:solidFill>
            <a:srgbClr val="627981"/>
          </a:solidFill>
        </p:grpSpPr>
        <p:sp>
          <p:nvSpPr>
            <p:cNvPr id="15" name="Rectangle 14">
              <a:extLst>
                <a:ext uri="{FF2B5EF4-FFF2-40B4-BE49-F238E27FC236}">
                  <a16:creationId xmlns:a16="http://schemas.microsoft.com/office/drawing/2014/main" id="{763C1E67-728F-419E-8F63-9BC48009A2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253328E-5EB5-4DA4-B0FB-C5ECB1B8AE8C}"/>
                </a:ext>
              </a:extLst>
            </p:cNvPr>
            <p:cNvSpPr txBox="1"/>
            <p:nvPr/>
          </p:nvSpPr>
          <p:spPr>
            <a:xfrm>
              <a:off x="542923" y="1782589"/>
              <a:ext cx="7807570" cy="71816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Accounting for additional external costs brought on by an externality shifts a firm's supply curve to the left.</a:t>
              </a:r>
            </a:p>
          </p:txBody>
        </p:sp>
      </p:grpSp>
      <p:pic>
        <p:nvPicPr>
          <p:cNvPr id="2050" name="Picture 2" descr="The graph shows how equilibrium changes based on whether a firm focuses on its own costs or social costs.">
            <a:extLst>
              <a:ext uri="{FF2B5EF4-FFF2-40B4-BE49-F238E27FC236}">
                <a16:creationId xmlns:a16="http://schemas.microsoft.com/office/drawing/2014/main" id="{F8AC28FF-FCD6-4855-82EB-210EF5E03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83374"/>
            <a:ext cx="5239406" cy="538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639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Social Costs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2" name="Group 21" descr="Social costs are the sum or combination of the private costs of production and the costs of externalities, like pollution.">
            <a:extLst>
              <a:ext uri="{FF2B5EF4-FFF2-40B4-BE49-F238E27FC236}">
                <a16:creationId xmlns:a16="http://schemas.microsoft.com/office/drawing/2014/main" id="{E5334F6D-9AF1-4D27-B807-286D9531FF63}"/>
              </a:ext>
            </a:extLst>
          </p:cNvPr>
          <p:cNvGrpSpPr/>
          <p:nvPr/>
        </p:nvGrpSpPr>
        <p:grpSpPr>
          <a:xfrm>
            <a:off x="2066922" y="1580912"/>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D9A6AD93-C231-44EC-A049-224B144BDA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E8EA912A-30B5-4D08-A488-46C9BC4584E9}"/>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Social costs are the sum or combination of the private costs of production and the costs of externalities, like pollution. </a:t>
              </a:r>
            </a:p>
          </p:txBody>
        </p:sp>
      </p:grpSp>
      <p:grpSp>
        <p:nvGrpSpPr>
          <p:cNvPr id="28" name="Group 27" descr="For example, assume that for every refrigerator a firm produces, $100 worth of pollution is emitted.">
            <a:extLst>
              <a:ext uri="{FF2B5EF4-FFF2-40B4-BE49-F238E27FC236}">
                <a16:creationId xmlns:a16="http://schemas.microsoft.com/office/drawing/2014/main" id="{9B890D45-40DC-45FE-A191-32C303727756}"/>
              </a:ext>
            </a:extLst>
          </p:cNvPr>
          <p:cNvGrpSpPr/>
          <p:nvPr/>
        </p:nvGrpSpPr>
        <p:grpSpPr>
          <a:xfrm>
            <a:off x="2066922" y="2505706"/>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FAED64AF-183C-4982-AF5A-E67D580D3B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6D177FB-75DE-4195-821D-6ECBC2E3EB17}"/>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assume that for every refrigerator a firm produces, $100 worth of pollution is emitted.</a:t>
              </a:r>
            </a:p>
          </p:txBody>
        </p:sp>
      </p:grpSp>
      <p:grpSp>
        <p:nvGrpSpPr>
          <p:cNvPr id="31" name="Group 30" descr="If the firm is required to pay $100 for the additional external costs of pollution for each refrigerator, the supply curve shifts up by $100.">
            <a:extLst>
              <a:ext uri="{FF2B5EF4-FFF2-40B4-BE49-F238E27FC236}">
                <a16:creationId xmlns:a16="http://schemas.microsoft.com/office/drawing/2014/main" id="{95F93C47-358A-4004-B5FC-DE0901A89FF3}"/>
              </a:ext>
            </a:extLst>
          </p:cNvPr>
          <p:cNvGrpSpPr/>
          <p:nvPr/>
        </p:nvGrpSpPr>
        <p:grpSpPr>
          <a:xfrm>
            <a:off x="2066922" y="3429000"/>
            <a:ext cx="8058154" cy="806935"/>
            <a:chOff x="542923" y="1736761"/>
            <a:chExt cx="8058154" cy="806935"/>
          </a:xfrm>
          <a:solidFill>
            <a:srgbClr val="627981"/>
          </a:solidFill>
        </p:grpSpPr>
        <p:sp>
          <p:nvSpPr>
            <p:cNvPr id="32" name="Rectangle 31">
              <a:extLst>
                <a:ext uri="{FF2B5EF4-FFF2-40B4-BE49-F238E27FC236}">
                  <a16:creationId xmlns:a16="http://schemas.microsoft.com/office/drawing/2014/main" id="{839E5281-B55C-46ED-AB05-9229161D5AE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C8194CBD-5571-4974-90A8-DDACBD0FC5C3}"/>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firm is required to pay $100 for the additional external costs of pollution for each refrigerator, the supply curve shifts up by $100.</a:t>
              </a:r>
            </a:p>
          </p:txBody>
        </p:sp>
      </p:grpSp>
      <p:sp>
        <p:nvSpPr>
          <p:cNvPr id="11" name="Flowchart: Alternate Process 10">
            <a:extLst>
              <a:ext uri="{FF2B5EF4-FFF2-40B4-BE49-F238E27FC236}">
                <a16:creationId xmlns:a16="http://schemas.microsoft.com/office/drawing/2014/main" id="{A6A313D8-43AB-4830-B4EF-82283D108A33}"/>
              </a:ext>
            </a:extLst>
          </p:cNvPr>
          <p:cNvSpPr/>
          <p:nvPr/>
        </p:nvSpPr>
        <p:spPr>
          <a:xfrm>
            <a:off x="1881188" y="4849733"/>
            <a:ext cx="2082800" cy="1092183"/>
          </a:xfrm>
          <a:prstGeom prst="flowChartAlternateProcess">
            <a:avLst/>
          </a:prstGeom>
          <a:solidFill>
            <a:srgbClr val="6279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Private Costs of Production</a:t>
            </a:r>
          </a:p>
        </p:txBody>
      </p:sp>
      <p:sp>
        <p:nvSpPr>
          <p:cNvPr id="16" name="Plus Sign 15" descr="plus">
            <a:extLst>
              <a:ext uri="{FF2B5EF4-FFF2-40B4-BE49-F238E27FC236}">
                <a16:creationId xmlns:a16="http://schemas.microsoft.com/office/drawing/2014/main" id="{4751929C-C39A-4047-A678-C9752890D2B3}"/>
              </a:ext>
            </a:extLst>
          </p:cNvPr>
          <p:cNvSpPr/>
          <p:nvPr/>
        </p:nvSpPr>
        <p:spPr>
          <a:xfrm>
            <a:off x="4216400" y="5116429"/>
            <a:ext cx="558800" cy="558789"/>
          </a:xfrm>
          <a:prstGeom prst="mathPlus">
            <a:avLst/>
          </a:prstGeom>
          <a:solidFill>
            <a:srgbClr val="62798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lowchart: Alternate Process 12">
            <a:extLst>
              <a:ext uri="{FF2B5EF4-FFF2-40B4-BE49-F238E27FC236}">
                <a16:creationId xmlns:a16="http://schemas.microsoft.com/office/drawing/2014/main" id="{5EC8A4E0-CFDF-45C9-9EE7-6CDD46F06FBE}"/>
              </a:ext>
            </a:extLst>
          </p:cNvPr>
          <p:cNvSpPr/>
          <p:nvPr/>
        </p:nvSpPr>
        <p:spPr>
          <a:xfrm>
            <a:off x="5054600" y="4849735"/>
            <a:ext cx="2082800" cy="1092183"/>
          </a:xfrm>
          <a:prstGeom prst="flowChartAlternateProcess">
            <a:avLst/>
          </a:prstGeom>
          <a:solidFill>
            <a:srgbClr val="6279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Costs of Externalities</a:t>
            </a:r>
          </a:p>
        </p:txBody>
      </p:sp>
      <p:sp>
        <p:nvSpPr>
          <p:cNvPr id="17" name="Equals 16" descr="equals">
            <a:extLst>
              <a:ext uri="{FF2B5EF4-FFF2-40B4-BE49-F238E27FC236}">
                <a16:creationId xmlns:a16="http://schemas.microsoft.com/office/drawing/2014/main" id="{97C815DC-B4F3-4C73-8E9E-0813691A20E2}"/>
              </a:ext>
            </a:extLst>
          </p:cNvPr>
          <p:cNvSpPr/>
          <p:nvPr/>
        </p:nvSpPr>
        <p:spPr>
          <a:xfrm>
            <a:off x="7365206" y="5141825"/>
            <a:ext cx="635000" cy="507995"/>
          </a:xfrm>
          <a:prstGeom prst="mathEqual">
            <a:avLst/>
          </a:prstGeom>
          <a:solidFill>
            <a:srgbClr val="62798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lowchart: Alternate Process 13">
            <a:extLst>
              <a:ext uri="{FF2B5EF4-FFF2-40B4-BE49-F238E27FC236}">
                <a16:creationId xmlns:a16="http://schemas.microsoft.com/office/drawing/2014/main" id="{ED870A78-3666-4FB8-A63A-3F65574F99C2}"/>
              </a:ext>
            </a:extLst>
          </p:cNvPr>
          <p:cNvSpPr/>
          <p:nvPr/>
        </p:nvSpPr>
        <p:spPr>
          <a:xfrm>
            <a:off x="8228012" y="4849733"/>
            <a:ext cx="2082800" cy="1092183"/>
          </a:xfrm>
          <a:prstGeom prst="flowChartAlternateProcess">
            <a:avLst/>
          </a:prstGeom>
          <a:solidFill>
            <a:srgbClr val="6279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Social Costs</a:t>
            </a:r>
          </a:p>
        </p:txBody>
      </p:sp>
    </p:spTree>
    <p:extLst>
      <p:ext uri="{BB962C8B-B14F-4D97-AF65-F5344CB8AC3E}">
        <p14:creationId xmlns:p14="http://schemas.microsoft.com/office/powerpoint/2010/main" val="277686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Market Failure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descr="When the externality of pollution exists, the supply curve no longer represents all social costs.">
            <a:extLst>
              <a:ext uri="{FF2B5EF4-FFF2-40B4-BE49-F238E27FC236}">
                <a16:creationId xmlns:a16="http://schemas.microsoft.com/office/drawing/2014/main" id="{4324261A-4272-42A9-927D-C0E11AD09CA8}"/>
              </a:ext>
            </a:extLst>
          </p:cNvPr>
          <p:cNvGrpSpPr/>
          <p:nvPr/>
        </p:nvGrpSpPr>
        <p:grpSpPr>
          <a:xfrm>
            <a:off x="2066921" y="1580912"/>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AABE517B-DD82-44CF-B307-DAECE00838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96E51CA-C413-41B9-B7C8-562D49C80051}"/>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the externality of pollution exists, the supply curve no longer represents all social costs. </a:t>
              </a:r>
            </a:p>
          </p:txBody>
        </p:sp>
      </p:grpSp>
      <p:grpSp>
        <p:nvGrpSpPr>
          <p:cNvPr id="21" name="Group 20" descr="Externalities represent a case where markets no longer consider all social costs, but only some of them.">
            <a:extLst>
              <a:ext uri="{FF2B5EF4-FFF2-40B4-BE49-F238E27FC236}">
                <a16:creationId xmlns:a16="http://schemas.microsoft.com/office/drawing/2014/main" id="{8B7FF60A-EB96-44B1-921A-BCE10E4AAE75}"/>
              </a:ext>
            </a:extLst>
          </p:cNvPr>
          <p:cNvGrpSpPr/>
          <p:nvPr/>
        </p:nvGrpSpPr>
        <p:grpSpPr>
          <a:xfrm>
            <a:off x="2066922" y="250495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1BE52A9-58F9-46AC-BCFC-70C973F2D84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023CEA62-62A9-467F-ABDB-E6A4A6021207}"/>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Externalities represent a case where markets no longer consider all social costs, but only some of them.</a:t>
              </a:r>
            </a:p>
          </p:txBody>
        </p:sp>
      </p:grpSp>
      <p:grpSp>
        <p:nvGrpSpPr>
          <p:cNvPr id="24" name="Group 23" descr="Economists commonly refer to externalities as an example of market failure.">
            <a:extLst>
              <a:ext uri="{FF2B5EF4-FFF2-40B4-BE49-F238E27FC236}">
                <a16:creationId xmlns:a16="http://schemas.microsoft.com/office/drawing/2014/main" id="{D3995449-082F-48B4-B933-1AB22A63848D}"/>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E26A8696-0007-449D-8347-6DF37A42F6C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CE6A5C91-45A3-482E-8CC1-1930BF1C4DA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commonly refer to externalities as an example of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market failure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28" name="Group 27" descr="In the case of pollution, at the market output, social costs of production exceed social benefits to consumers.">
            <a:extLst>
              <a:ext uri="{FF2B5EF4-FFF2-40B4-BE49-F238E27FC236}">
                <a16:creationId xmlns:a16="http://schemas.microsoft.com/office/drawing/2014/main" id="{FD390085-3AB4-46EF-AB82-ADBCEFC6780A}"/>
              </a:ext>
            </a:extLst>
          </p:cNvPr>
          <p:cNvGrpSpPr/>
          <p:nvPr/>
        </p:nvGrpSpPr>
        <p:grpSpPr>
          <a:xfrm>
            <a:off x="2066921" y="4353044"/>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FE80EB19-DF33-49CB-9047-3D40079517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397B434-6A77-41B7-998F-AE0D5719F95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case of pollution, at the market output, social costs of production exceed social benefits to consumers.</a:t>
              </a:r>
            </a:p>
          </p:txBody>
        </p:sp>
      </p:grpSp>
    </p:spTree>
    <p:extLst>
      <p:ext uri="{BB962C8B-B14F-4D97-AF65-F5344CB8AC3E}">
        <p14:creationId xmlns:p14="http://schemas.microsoft.com/office/powerpoint/2010/main" val="122171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Market Failure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ED189A8-9E1F-4AEB-9F6A-CCCF2493B9D3}"/>
              </a:ext>
            </a:extLst>
          </p:cNvPr>
          <p:cNvSpPr/>
          <p:nvPr/>
        </p:nvSpPr>
        <p:spPr>
          <a:xfrm>
            <a:off x="1881188" y="1473416"/>
            <a:ext cx="8429625" cy="174274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Traffic is an example of a market failure of a public good. When roads are overcrowded and traffic is heavy, there are additional external costs, including the opportunity costs of lost time and extra pollution.</a:t>
            </a:r>
          </a:p>
        </p:txBody>
      </p:sp>
      <p:pic>
        <p:nvPicPr>
          <p:cNvPr id="1026" name="Picture 2" descr="A photograph of several lines of cars in traffic">
            <a:extLst>
              <a:ext uri="{FF2B5EF4-FFF2-40B4-BE49-F238E27FC236}">
                <a16:creationId xmlns:a16="http://schemas.microsoft.com/office/drawing/2014/main" id="{9AEF649E-B74B-4594-A224-2F5C4211D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298" y="3524928"/>
            <a:ext cx="4791403" cy="2994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396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9" y="1383374"/>
            <a:ext cx="8429624" cy="4678204"/>
          </a:xfrm>
          <a:prstGeom prst="rect">
            <a:avLst/>
          </a:prstGeom>
          <a:solidFill>
            <a:srgbClr val="62798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social costs of production are illustrated using: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average cost curve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marginal cost curve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supply and demand curves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demand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social costs of pollution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private costs of 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external costs of pollution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regulatory cost on the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Both the private costs of production and the external costs of pollution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Both the external costs of pollution and the regulatory cost on the industry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24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The social costs of production are illustrated using: the correct answer is the supply and demand curve. The social costs of pollution include: the correct answer is both the private costs of production and the external costs of pollution.">
            <a:extLst>
              <a:ext uri="{FF2B5EF4-FFF2-40B4-BE49-F238E27FC236}">
                <a16:creationId xmlns:a16="http://schemas.microsoft.com/office/drawing/2014/main" id="{7A12D0FC-56CA-1A81-C53E-90F90256B661}"/>
              </a:ext>
            </a:extLst>
          </p:cNvPr>
          <p:cNvPicPr>
            <a:picLocks noChangeAspect="1"/>
          </p:cNvPicPr>
          <p:nvPr/>
        </p:nvPicPr>
        <p:blipFill>
          <a:blip r:embed="rId3"/>
          <a:stretch>
            <a:fillRect/>
          </a:stretch>
        </p:blipFill>
        <p:spPr>
          <a:xfrm>
            <a:off x="1881186" y="1383373"/>
            <a:ext cx="8429623" cy="4708817"/>
          </a:xfrm>
          <a:prstGeom prst="rect">
            <a:avLst/>
          </a:prstGeom>
        </p:spPr>
      </p:pic>
    </p:spTree>
    <p:extLst>
      <p:ext uri="{BB962C8B-B14F-4D97-AF65-F5344CB8AC3E}">
        <p14:creationId xmlns:p14="http://schemas.microsoft.com/office/powerpoint/2010/main" val="2038089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52674"/>
            <a:ext cx="9273061" cy="5016758"/>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Economic production can cause environmental damage.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externality occurs when an exchange between a buyer and seller has an impact on a third party who is not part of the exchange.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externality, which is sometimes called a spillover, can have a negative or a positive impact on the third party.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those parties that impose a negative externality on others had to account for the broader social cost of their behavior, they would have an incentive to reduce the production of whatever is causing the negative externality.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case of a positive externality, the third party obtains benefits from the exchange between a buyer and a seller, but they are not paying for these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749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022176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The Economics of Environmental Protection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This photo shows a protest against the Keystone XL Pipeline at the White House in 2011. A sign reads &quot;People Over Pipelines&quot;.">
            <a:extLst>
              <a:ext uri="{FF2B5EF4-FFF2-40B4-BE49-F238E27FC236}">
                <a16:creationId xmlns:a16="http://schemas.microsoft.com/office/drawing/2014/main" id="{57C05EF5-A8CE-418F-A377-8E809F876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041" y="1383373"/>
            <a:ext cx="5411917" cy="295851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descr="Across the country, countless people protested, even risking arrest, against the Keystone XL Pipeline. Environmental concerns matter when discussing issues related to economic growth. However, how much should economists factor in these issues when deciding policy? In the case of the pipeline, how do we know how much damage it would cause when we do not know how to put a value on the environment? Would the pipeline’s benefits outweigh the opportunity cost?">
            <a:extLst>
              <a:ext uri="{FF2B5EF4-FFF2-40B4-BE49-F238E27FC236}">
                <a16:creationId xmlns:a16="http://schemas.microsoft.com/office/drawing/2014/main" id="{635484E1-69B7-45C0-93D1-3E34A99FCB56}"/>
              </a:ext>
            </a:extLst>
          </p:cNvPr>
          <p:cNvGrpSpPr/>
          <p:nvPr/>
        </p:nvGrpSpPr>
        <p:grpSpPr>
          <a:xfrm>
            <a:off x="1427289" y="4573774"/>
            <a:ext cx="9337419" cy="1945781"/>
            <a:chOff x="-371649" y="1664821"/>
            <a:chExt cx="9407117" cy="179874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371649" y="1664821"/>
              <a:ext cx="9407117" cy="17924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274218" y="1671097"/>
              <a:ext cx="9212253" cy="1792467"/>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Across the country, countless people protested, even risking arrest, against the Keystone XL Pipeline. Environmental concerns matter when discussing issues related to economic growth. However, how much should economists factor in these issues when deciding policy? In the case of the pipeline, how do we know how much damage it would cause when we do not know how to put a value on the environment? Would the pipeline’s benefits outweigh the opportunity cost?</a:t>
              </a:r>
            </a:p>
          </p:txBody>
        </p:sp>
      </p:grpSp>
    </p:spTree>
    <p:extLst>
      <p:ext uri="{BB962C8B-B14F-4D97-AF65-F5344CB8AC3E}">
        <p14:creationId xmlns:p14="http://schemas.microsoft.com/office/powerpoint/2010/main" val="37255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Economics of Pollution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he problem of pollution arises for every economy in the world, whether high- or low-income, market-oriented or command-oriented.">
            <a:extLst>
              <a:ext uri="{FF2B5EF4-FFF2-40B4-BE49-F238E27FC236}">
                <a16:creationId xmlns:a16="http://schemas.microsoft.com/office/drawing/2014/main" id="{CE2B92E4-7C2D-4B51-9B32-4CE524A5D164}"/>
              </a:ext>
            </a:extLst>
          </p:cNvPr>
          <p:cNvGrpSpPr/>
          <p:nvPr/>
        </p:nvGrpSpPr>
        <p:grpSpPr>
          <a:xfrm>
            <a:off x="2066922" y="158091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2034C219-F2FA-4A3D-8C0A-DCCC4CE999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25931BD-AF33-4931-B3D4-39347B947205}"/>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problem of pollution arises for every economy in the world, whether high- or low-income, market-oriented or command-oriented. </a:t>
              </a:r>
            </a:p>
          </p:txBody>
        </p:sp>
      </p:grpSp>
      <p:grpSp>
        <p:nvGrpSpPr>
          <p:cNvPr id="13" name="Group 12" descr="Every country needs to strike some balance between production and environmental quality.">
            <a:extLst>
              <a:ext uri="{FF2B5EF4-FFF2-40B4-BE49-F238E27FC236}">
                <a16:creationId xmlns:a16="http://schemas.microsoft.com/office/drawing/2014/main" id="{35B2ABB4-FFBE-47F7-9922-AF14F85C4414}"/>
              </a:ext>
            </a:extLst>
          </p:cNvPr>
          <p:cNvGrpSpPr/>
          <p:nvPr/>
        </p:nvGrpSpPr>
        <p:grpSpPr>
          <a:xfrm>
            <a:off x="2066922" y="250495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C6E4313-0E84-4ED3-AA69-4FA6ADB187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0D4B806-9E87-4CCA-8DEF-6A45F1A46CF8}"/>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Every country needs to strike some balance between production and environmental quality. </a:t>
              </a:r>
            </a:p>
          </p:txBody>
        </p:sp>
      </p:grpSp>
      <p:grpSp>
        <p:nvGrpSpPr>
          <p:cNvPr id="16" name="Group 15" descr="Firms may fail to take certain social costs, like pollution, into their planning if they do not need to pay these costs.">
            <a:extLst>
              <a:ext uri="{FF2B5EF4-FFF2-40B4-BE49-F238E27FC236}">
                <a16:creationId xmlns:a16="http://schemas.microsoft.com/office/drawing/2014/main" id="{CC746CB9-6715-4EA5-88FD-40A693A93C99}"/>
              </a:ext>
            </a:extLst>
          </p:cNvPr>
          <p:cNvGrpSpPr/>
          <p:nvPr/>
        </p:nvGrpSpPr>
        <p:grpSpPr>
          <a:xfrm>
            <a:off x="2066922" y="342900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1FB728B8-B223-49B0-AA5E-135905D9DE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5DB0CBD-5242-489A-8B5C-E330460A8B0F}"/>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may fail to take certain social costs, like pollution, into their planning if they do not need to pay these costs.</a:t>
              </a:r>
            </a:p>
          </p:txBody>
        </p:sp>
      </p:grpSp>
      <p:grpSp>
        <p:nvGrpSpPr>
          <p:cNvPr id="19" name="Group 18" descr="Traditionally, policies for environmental protection have focused on governmental limits on how much of each pollutant could be emitted.">
            <a:extLst>
              <a:ext uri="{FF2B5EF4-FFF2-40B4-BE49-F238E27FC236}">
                <a16:creationId xmlns:a16="http://schemas.microsoft.com/office/drawing/2014/main" id="{24452304-23E0-493F-B272-1A83EF6413F2}"/>
              </a:ext>
            </a:extLst>
          </p:cNvPr>
          <p:cNvGrpSpPr/>
          <p:nvPr/>
        </p:nvGrpSpPr>
        <p:grpSpPr>
          <a:xfrm>
            <a:off x="2066922" y="435304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5ED5B80E-7D14-4393-9724-01CC88AD5AA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B2F70526-1F70-4767-A5DA-300E179AD61B}"/>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Traditionally, policies for environmental protection have focused on governmental limits on how much of each pollutant could be emitted.</a:t>
              </a:r>
            </a:p>
          </p:txBody>
        </p:sp>
      </p:grpSp>
    </p:spTree>
    <p:extLst>
      <p:ext uri="{BB962C8B-B14F-4D97-AF65-F5344CB8AC3E}">
        <p14:creationId xmlns:p14="http://schemas.microsoft.com/office/powerpoint/2010/main" val="2469326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Right Balance of Pollution and Production?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Speech Bubble: Rectangle with Corners Rounded 16">
            <a:extLst>
              <a:ext uri="{FF2B5EF4-FFF2-40B4-BE49-F238E27FC236}">
                <a16:creationId xmlns:a16="http://schemas.microsoft.com/office/drawing/2014/main" id="{6FFBFADD-0D67-487A-8418-579D233432BF}"/>
              </a:ext>
            </a:extLst>
          </p:cNvPr>
          <p:cNvSpPr/>
          <p:nvPr/>
        </p:nvSpPr>
        <p:spPr>
          <a:xfrm>
            <a:off x="2136484" y="2973131"/>
            <a:ext cx="2536704" cy="1818478"/>
          </a:xfrm>
          <a:prstGeom prst="wedgeRoundRectCallou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much will it cost to produce?</a:t>
            </a:r>
          </a:p>
        </p:txBody>
      </p:sp>
      <p:sp>
        <p:nvSpPr>
          <p:cNvPr id="9" name="Speech Bubble: Rectangle with Corners Rounded 8">
            <a:extLst>
              <a:ext uri="{FF2B5EF4-FFF2-40B4-BE49-F238E27FC236}">
                <a16:creationId xmlns:a16="http://schemas.microsoft.com/office/drawing/2014/main" id="{C596928B-44C1-4C46-A19A-0ED6C65C62BC}"/>
              </a:ext>
            </a:extLst>
          </p:cNvPr>
          <p:cNvSpPr/>
          <p:nvPr/>
        </p:nvSpPr>
        <p:spPr>
          <a:xfrm>
            <a:off x="4827647" y="1610522"/>
            <a:ext cx="2536704" cy="1818478"/>
          </a:xfrm>
          <a:prstGeom prst="wedgeRoundRectCallou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 is the environmental cost?</a:t>
            </a:r>
          </a:p>
        </p:txBody>
      </p:sp>
      <p:sp>
        <p:nvSpPr>
          <p:cNvPr id="14" name="Speech Bubble: Rectangle with Corners Rounded 13">
            <a:extLst>
              <a:ext uri="{FF2B5EF4-FFF2-40B4-BE49-F238E27FC236}">
                <a16:creationId xmlns:a16="http://schemas.microsoft.com/office/drawing/2014/main" id="{A6FA4BC0-ED0A-4767-A70D-480B6F5ED79A}"/>
              </a:ext>
            </a:extLst>
          </p:cNvPr>
          <p:cNvSpPr/>
          <p:nvPr/>
        </p:nvSpPr>
        <p:spPr>
          <a:xfrm>
            <a:off x="7518810" y="2938454"/>
            <a:ext cx="2536704" cy="1853155"/>
          </a:xfrm>
          <a:prstGeom prst="wedgeRoundRectCallou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much are we willing to spend to minimize pollution?</a:t>
            </a:r>
          </a:p>
        </p:txBody>
      </p:sp>
      <p:pic>
        <p:nvPicPr>
          <p:cNvPr id="7" name="Graphic 6">
            <a:extLst>
              <a:ext uri="{FF2B5EF4-FFF2-40B4-BE49-F238E27FC236}">
                <a16:creationId xmlns:a16="http://schemas.microsoft.com/office/drawing/2014/main" id="{2593A9D0-34A7-4A53-A52A-3CBD736B75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0344" y="3588248"/>
            <a:ext cx="2391311" cy="2391311"/>
          </a:xfrm>
          <a:prstGeom prst="rect">
            <a:avLst/>
          </a:prstGeom>
        </p:spPr>
      </p:pic>
    </p:spTree>
    <p:extLst>
      <p:ext uri="{BB962C8B-B14F-4D97-AF65-F5344CB8AC3E}">
        <p14:creationId xmlns:p14="http://schemas.microsoft.com/office/powerpoint/2010/main" val="716103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Externality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descr="Pollution is an example of an externality.">
            <a:extLst>
              <a:ext uri="{FF2B5EF4-FFF2-40B4-BE49-F238E27FC236}">
                <a16:creationId xmlns:a16="http://schemas.microsoft.com/office/drawing/2014/main" id="{FADE6FEE-4955-44D3-9CCA-F78F649809FE}"/>
              </a:ext>
            </a:extLst>
          </p:cNvPr>
          <p:cNvGrpSpPr/>
          <p:nvPr/>
        </p:nvGrpSpPr>
        <p:grpSpPr>
          <a:xfrm>
            <a:off x="2066922" y="158091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C872DB54-F110-4887-BC67-C0D2828F361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1CEBC35-EB29-4F30-871F-E0E8CCDAB0C5}"/>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Pollution is an example of an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externality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grpSp>
        <p:nvGrpSpPr>
          <p:cNvPr id="21" name="Group 20" descr="An externality is the effect of a market exchange on a third party who is outside or external to the exchange.">
            <a:extLst>
              <a:ext uri="{FF2B5EF4-FFF2-40B4-BE49-F238E27FC236}">
                <a16:creationId xmlns:a16="http://schemas.microsoft.com/office/drawing/2014/main" id="{DFDE800D-82C2-4805-A9EA-F047B46B277E}"/>
              </a:ext>
            </a:extLst>
          </p:cNvPr>
          <p:cNvGrpSpPr/>
          <p:nvPr/>
        </p:nvGrpSpPr>
        <p:grpSpPr>
          <a:xfrm>
            <a:off x="2066922" y="250495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D0FB0AD-50D3-4425-823A-76793AA504B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B616B207-0CA0-4D0A-9468-30901F399668}"/>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externality is the effect of a market exchange on a third party who is outside or external to the exchange. </a:t>
              </a:r>
            </a:p>
          </p:txBody>
        </p:sp>
      </p:grpSp>
      <p:grpSp>
        <p:nvGrpSpPr>
          <p:cNvPr id="24" name="Group 23" descr="Because externalities that occur in market transactions affect other parties beyond those involved, they are sometimes called spillovers.">
            <a:extLst>
              <a:ext uri="{FF2B5EF4-FFF2-40B4-BE49-F238E27FC236}">
                <a16:creationId xmlns:a16="http://schemas.microsoft.com/office/drawing/2014/main" id="{E48EF4D8-42FB-4751-AD34-4088A7E36754}"/>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631550E1-8D4B-4961-9466-6A0CFE2B077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115E2677-E573-4EF9-8BEB-0C1E81EDA9CC}"/>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Because externalities that occur in market transactions affect other parties beyond those involved, they are sometimes called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spillovers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28" name="Group 27" descr="Externalities can either be positive or negative depending on whether they provide an unintended benefit or unintended cost.">
            <a:extLst>
              <a:ext uri="{FF2B5EF4-FFF2-40B4-BE49-F238E27FC236}">
                <a16:creationId xmlns:a16="http://schemas.microsoft.com/office/drawing/2014/main" id="{13EC744E-BE04-4203-8749-0A7A81A301DB}"/>
              </a:ext>
            </a:extLst>
          </p:cNvPr>
          <p:cNvGrpSpPr/>
          <p:nvPr/>
        </p:nvGrpSpPr>
        <p:grpSpPr>
          <a:xfrm>
            <a:off x="2066922" y="4353044"/>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0BAA76E1-FC75-41DC-A903-F3D8DE408C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8E7F774-1B67-4BAB-AC2B-C11A0BFE87BC}"/>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Externalities can either be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positive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or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negative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depending on whether they provide an unintended benefit or unintended cost.</a:t>
              </a:r>
            </a:p>
          </p:txBody>
        </p:sp>
      </p:grpSp>
    </p:spTree>
    <p:extLst>
      <p:ext uri="{BB962C8B-B14F-4D97-AF65-F5344CB8AC3E}">
        <p14:creationId xmlns:p14="http://schemas.microsoft.com/office/powerpoint/2010/main" val="4294136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Positive Externality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7A74F64-74F7-4D44-80E9-45C597A45C0E}"/>
              </a:ext>
            </a:extLst>
          </p:cNvPr>
          <p:cNvSpPr/>
          <p:nvPr/>
        </p:nvSpPr>
        <p:spPr>
          <a:xfrm>
            <a:off x="1881188" y="1473416"/>
            <a:ext cx="8429625" cy="143217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An unintended benefit that falls upon a third party, like getting a vaccination that prevents you and others from getting sick</a:t>
            </a:r>
          </a:p>
        </p:txBody>
      </p:sp>
      <p:pic>
        <p:nvPicPr>
          <p:cNvPr id="3" name="Picture 2" descr="A picture of a medical worker preparing a vaccine">
            <a:extLst>
              <a:ext uri="{FF2B5EF4-FFF2-40B4-BE49-F238E27FC236}">
                <a16:creationId xmlns:a16="http://schemas.microsoft.com/office/drawing/2014/main" id="{457E1B77-9829-40EF-B5C8-B4330D0DE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052" y="3121956"/>
            <a:ext cx="4921896" cy="3515327"/>
          </a:xfrm>
          <a:prstGeom prst="rect">
            <a:avLst/>
          </a:prstGeom>
        </p:spPr>
      </p:pic>
    </p:spTree>
    <p:extLst>
      <p:ext uri="{BB962C8B-B14F-4D97-AF65-F5344CB8AC3E}">
        <p14:creationId xmlns:p14="http://schemas.microsoft.com/office/powerpoint/2010/main" val="395621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Negative Externality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7A74F64-74F7-4D44-80E9-45C597A45C0E}"/>
              </a:ext>
            </a:extLst>
          </p:cNvPr>
          <p:cNvSpPr/>
          <p:nvPr/>
        </p:nvSpPr>
        <p:spPr>
          <a:xfrm>
            <a:off x="1881188" y="1473416"/>
            <a:ext cx="8429625" cy="143217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An unintended cost that falls upon a third party, like loud music from a concert across the street waking you up</a:t>
            </a:r>
          </a:p>
        </p:txBody>
      </p:sp>
      <p:pic>
        <p:nvPicPr>
          <p:cNvPr id="4" name="Picture 3" descr="A picture of a rock concert">
            <a:extLst>
              <a:ext uri="{FF2B5EF4-FFF2-40B4-BE49-F238E27FC236}">
                <a16:creationId xmlns:a16="http://schemas.microsoft.com/office/drawing/2014/main" id="{39414473-2531-4631-84F5-4D7889820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441" y="3241096"/>
            <a:ext cx="5177117" cy="3429000"/>
          </a:xfrm>
          <a:prstGeom prst="rect">
            <a:avLst/>
          </a:prstGeom>
        </p:spPr>
      </p:pic>
    </p:spTree>
    <p:extLst>
      <p:ext uri="{BB962C8B-B14F-4D97-AF65-F5344CB8AC3E}">
        <p14:creationId xmlns:p14="http://schemas.microsoft.com/office/powerpoint/2010/main" val="354232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B01FD4-BF71-4ABB-AD66-EB5BBE9E9DC7}"/>
              </a:ext>
              <a:ext uri="{C183D7F6-B498-43B3-948B-1728B52AA6E4}">
                <adec:decorative xmlns:adec="http://schemas.microsoft.com/office/drawing/2017/decorative" val="1"/>
              </a:ext>
            </a:extLst>
          </p:cNvPr>
          <p:cNvSpPr txBox="1"/>
          <p:nvPr/>
        </p:nvSpPr>
        <p:spPr>
          <a:xfrm>
            <a:off x="1524001" y="1383374"/>
            <a:ext cx="9273061" cy="2377440"/>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sp>
        <p:nvSpPr>
          <p:cNvPr id="16" name="TextBox 15">
            <a:extLst>
              <a:ext uri="{FF2B5EF4-FFF2-40B4-BE49-F238E27FC236}">
                <a16:creationId xmlns:a16="http://schemas.microsoft.com/office/drawing/2014/main" id="{6B32A965-1C8D-4955-8CC6-E83CC7DBD770}"/>
              </a:ext>
            </a:extLst>
          </p:cNvPr>
          <p:cNvSpPr txBox="1"/>
          <p:nvPr/>
        </p:nvSpPr>
        <p:spPr>
          <a:xfrm>
            <a:off x="1734860" y="1628840"/>
            <a:ext cx="8851342" cy="1938992"/>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p:txBody>
      </p:sp>
    </p:spTree>
    <p:extLst>
      <p:ext uri="{BB962C8B-B14F-4D97-AF65-F5344CB8AC3E}">
        <p14:creationId xmlns:p14="http://schemas.microsoft.com/office/powerpoint/2010/main" val="43892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B01FD4-BF71-4ABB-AD66-EB5BBE9E9DC7}"/>
              </a:ext>
              <a:ext uri="{C183D7F6-B498-43B3-948B-1728B52AA6E4}">
                <adec:decorative xmlns:adec="http://schemas.microsoft.com/office/drawing/2017/decorative" val="1"/>
              </a:ext>
            </a:extLst>
          </p:cNvPr>
          <p:cNvSpPr txBox="1"/>
          <p:nvPr/>
        </p:nvSpPr>
        <p:spPr>
          <a:xfrm>
            <a:off x="1524001" y="1383374"/>
            <a:ext cx="9273061" cy="5212080"/>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sp>
        <p:nvSpPr>
          <p:cNvPr id="16" name="TextBox 15">
            <a:extLst>
              <a:ext uri="{FF2B5EF4-FFF2-40B4-BE49-F238E27FC236}">
                <a16:creationId xmlns:a16="http://schemas.microsoft.com/office/drawing/2014/main" id="{6B32A965-1C8D-4955-8CC6-E83CC7DBD770}"/>
              </a:ext>
            </a:extLst>
          </p:cNvPr>
          <p:cNvSpPr txBox="1"/>
          <p:nvPr/>
        </p:nvSpPr>
        <p:spPr>
          <a:xfrm>
            <a:off x="1670329" y="1581512"/>
            <a:ext cx="8851342" cy="4893647"/>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The installation of the light imposes a negative externality on you. You had no involvement in the decision to install the light, yet it has a negative impact on your sleep. You have a few options to try to correct the externality. The first option is to ask your neighbor to move the light. If the neighbor refuses, you can install some window covering to block the light. Unfortunately, you probably cannot force your neighbor to correct this negative externality!</a:t>
            </a:r>
          </a:p>
        </p:txBody>
      </p:sp>
    </p:spTree>
    <p:extLst>
      <p:ext uri="{BB962C8B-B14F-4D97-AF65-F5344CB8AC3E}">
        <p14:creationId xmlns:p14="http://schemas.microsoft.com/office/powerpoint/2010/main" val="2073226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592BA7-7805-4749-A63F-C4BAA74730AE}">
  <ds:schemaRefs>
    <ds:schemaRef ds:uri="http://schemas.microsoft.com/sharepoint/v3/contenttype/forms"/>
  </ds:schemaRefs>
</ds:datastoreItem>
</file>

<file path=customXml/itemProps2.xml><?xml version="1.0" encoding="utf-8"?>
<ds:datastoreItem xmlns:ds="http://schemas.openxmlformats.org/officeDocument/2006/customXml" ds:itemID="{AFD4E213-CE7B-4834-B642-D5656B2750C0}">
  <ds:schemaRefs>
    <ds:schemaRef ds:uri="http://purl.org/dc/terms/"/>
    <ds:schemaRef ds:uri="06d9c582-05c2-476b-83d2-72ab8b1380b2"/>
    <ds:schemaRef ds:uri="http://schemas.microsoft.com/office/2006/metadata/properties"/>
    <ds:schemaRef ds:uri="http://schemas.microsoft.com/office/2006/documentManagement/types"/>
    <ds:schemaRef ds:uri="http://purl.org/dc/elements/1.1/"/>
    <ds:schemaRef ds:uri="http://www.w3.org/XML/1998/namespace"/>
    <ds:schemaRef ds:uri="http://purl.org/dc/dcmitype/"/>
    <ds:schemaRef ds:uri="http://schemas.openxmlformats.org/package/2006/metadata/core-properties"/>
    <ds:schemaRef ds:uri="fdab59f7-c3a7-48e5-acd8-618ce834776e"/>
    <ds:schemaRef ds:uri="http://schemas.microsoft.com/office/infopath/2007/PartnerControls"/>
  </ds:schemaRefs>
</ds:datastoreItem>
</file>

<file path=customXml/itemProps3.xml><?xml version="1.0" encoding="utf-8"?>
<ds:datastoreItem xmlns:ds="http://schemas.openxmlformats.org/officeDocument/2006/customXml" ds:itemID="{0761082E-1B58-4094-962A-A64EAE31B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355</TotalTime>
  <Words>1711</Words>
  <Application>Microsoft Office PowerPoint</Application>
  <PresentationFormat>Widescreen</PresentationFormat>
  <Paragraphs>136</Paragraphs>
  <Slides>17</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Office Theme</vt:lpstr>
      <vt:lpstr>1_Office Theme</vt:lpstr>
      <vt:lpstr>The Economics of Pollution</vt:lpstr>
      <vt:lpstr>The Economics of Environmental Protection</vt:lpstr>
      <vt:lpstr>The Economics of Pollution1</vt:lpstr>
      <vt:lpstr>The Right Balance of Pollution and Production?</vt:lpstr>
      <vt:lpstr>Externality</vt:lpstr>
      <vt:lpstr>Positive Externality</vt:lpstr>
      <vt:lpstr>Negative Externality</vt:lpstr>
      <vt:lpstr>Real-World Discussion1</vt:lpstr>
      <vt:lpstr>Real-World Discussion2</vt:lpstr>
      <vt:lpstr>Pollution as a Negative Externality</vt:lpstr>
      <vt:lpstr>Social Costs</vt:lpstr>
      <vt:lpstr>Market Failure1</vt:lpstr>
      <vt:lpstr>Market Failure2</vt:lpstr>
      <vt:lpstr>On Your Own1</vt:lpstr>
      <vt:lpstr>On Your Own2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45</cp:revision>
  <dcterms:created xsi:type="dcterms:W3CDTF">2017-06-16T13:06:21Z</dcterms:created>
  <dcterms:modified xsi:type="dcterms:W3CDTF">2026-02-02T16:12:34Z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