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1F2E0-1480-46AC-92C1-725DA9000E7F}" v="3" dt="2026-02-02T13:54:3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755" autoAdjust="0"/>
  </p:normalViewPr>
  <p:slideViewPr>
    <p:cSldViewPr snapToGrid="0">
      <p:cViewPr varScale="1">
        <p:scale>
          <a:sx n="93" d="100"/>
          <a:sy n="93" d="100"/>
        </p:scale>
        <p:origin x="11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8T14:51:17.853" v="3" actId="20577"/>
      <pc:docMkLst>
        <pc:docMk/>
      </pc:docMkLst>
      <pc:sldChg chg="add">
        <pc:chgData name="Caitlin Coleman" userId="96f87ca1-0e64-4ae8-8d77-98757b85df0b" providerId="ADAL" clId="{DDA6BCD5-DC0D-434C-93A0-51E2BCD25B34}" dt="2026-01-08T14:49:52.131" v="0"/>
        <pc:sldMkLst>
          <pc:docMk/>
          <pc:sldMk cId="1505862034" sldId="374"/>
        </pc:sldMkLst>
      </pc:sldChg>
      <pc:sldChg chg="add">
        <pc:chgData name="Caitlin Coleman" userId="96f87ca1-0e64-4ae8-8d77-98757b85df0b" providerId="ADAL" clId="{DDA6BCD5-DC0D-434C-93A0-51E2BCD25B34}" dt="2026-01-08T14:50:12.961" v="1"/>
        <pc:sldMkLst>
          <pc:docMk/>
          <pc:sldMk cId="1031765447" sldId="375"/>
        </pc:sldMkLst>
      </pc:sldChg>
      <pc:sldChg chg="add">
        <pc:chgData name="Caitlin Coleman" userId="96f87ca1-0e64-4ae8-8d77-98757b85df0b" providerId="ADAL" clId="{DDA6BCD5-DC0D-434C-93A0-51E2BCD25B34}" dt="2026-01-08T14:50:12.961" v="1"/>
        <pc:sldMkLst>
          <pc:docMk/>
          <pc:sldMk cId="1639121353" sldId="376"/>
        </pc:sldMkLst>
      </pc:sldChg>
      <pc:sldChg chg="add">
        <pc:chgData name="Caitlin Coleman" userId="96f87ca1-0e64-4ae8-8d77-98757b85df0b" providerId="ADAL" clId="{DDA6BCD5-DC0D-434C-93A0-51E2BCD25B34}" dt="2026-01-08T14:50:12.961" v="1"/>
        <pc:sldMkLst>
          <pc:docMk/>
          <pc:sldMk cId="52189598" sldId="377"/>
        </pc:sldMkLst>
      </pc:sldChg>
      <pc:sldChg chg="add">
        <pc:chgData name="Caitlin Coleman" userId="96f87ca1-0e64-4ae8-8d77-98757b85df0b" providerId="ADAL" clId="{DDA6BCD5-DC0D-434C-93A0-51E2BCD25B34}" dt="2026-01-08T14:50:12.961" v="1"/>
        <pc:sldMkLst>
          <pc:docMk/>
          <pc:sldMk cId="4039961825" sldId="378"/>
        </pc:sldMkLst>
      </pc:sldChg>
      <pc:sldChg chg="add">
        <pc:chgData name="Caitlin Coleman" userId="96f87ca1-0e64-4ae8-8d77-98757b85df0b" providerId="ADAL" clId="{DDA6BCD5-DC0D-434C-93A0-51E2BCD25B34}" dt="2026-01-08T14:50:12.961" v="1"/>
        <pc:sldMkLst>
          <pc:docMk/>
          <pc:sldMk cId="577218657" sldId="379"/>
        </pc:sldMkLst>
      </pc:sldChg>
      <pc:sldChg chg="add">
        <pc:chgData name="Caitlin Coleman" userId="96f87ca1-0e64-4ae8-8d77-98757b85df0b" providerId="ADAL" clId="{DDA6BCD5-DC0D-434C-93A0-51E2BCD25B34}" dt="2026-01-08T14:50:12.961" v="1"/>
        <pc:sldMkLst>
          <pc:docMk/>
          <pc:sldMk cId="3520768761" sldId="380"/>
        </pc:sldMkLst>
      </pc:sldChg>
      <pc:sldChg chg="add">
        <pc:chgData name="Caitlin Coleman" userId="96f87ca1-0e64-4ae8-8d77-98757b85df0b" providerId="ADAL" clId="{DDA6BCD5-DC0D-434C-93A0-51E2BCD25B34}" dt="2026-01-08T14:50:12.961" v="1"/>
        <pc:sldMkLst>
          <pc:docMk/>
          <pc:sldMk cId="3097800525" sldId="381"/>
        </pc:sldMkLst>
      </pc:sldChg>
      <pc:sldChg chg="add">
        <pc:chgData name="Caitlin Coleman" userId="96f87ca1-0e64-4ae8-8d77-98757b85df0b" providerId="ADAL" clId="{DDA6BCD5-DC0D-434C-93A0-51E2BCD25B34}" dt="2026-01-08T14:50:12.961" v="1"/>
        <pc:sldMkLst>
          <pc:docMk/>
          <pc:sldMk cId="1627725213" sldId="382"/>
        </pc:sldMkLst>
      </pc:sldChg>
      <pc:sldChg chg="add">
        <pc:chgData name="Caitlin Coleman" userId="96f87ca1-0e64-4ae8-8d77-98757b85df0b" providerId="ADAL" clId="{DDA6BCD5-DC0D-434C-93A0-51E2BCD25B34}" dt="2026-01-08T14:50:12.961" v="1"/>
        <pc:sldMkLst>
          <pc:docMk/>
          <pc:sldMk cId="326871494" sldId="383"/>
        </pc:sldMkLst>
      </pc:sldChg>
      <pc:sldChg chg="add">
        <pc:chgData name="Caitlin Coleman" userId="96f87ca1-0e64-4ae8-8d77-98757b85df0b" providerId="ADAL" clId="{DDA6BCD5-DC0D-434C-93A0-51E2BCD25B34}" dt="2026-01-08T14:50:12.961" v="1"/>
        <pc:sldMkLst>
          <pc:docMk/>
          <pc:sldMk cId="634652372" sldId="384"/>
        </pc:sldMkLst>
      </pc:sldChg>
      <pc:sldChg chg="add">
        <pc:chgData name="Caitlin Coleman" userId="96f87ca1-0e64-4ae8-8d77-98757b85df0b" providerId="ADAL" clId="{DDA6BCD5-DC0D-434C-93A0-51E2BCD25B34}" dt="2026-01-08T14:50:12.961" v="1"/>
        <pc:sldMkLst>
          <pc:docMk/>
          <pc:sldMk cId="3755998036" sldId="385"/>
        </pc:sldMkLst>
      </pc:sldChg>
      <pc:sldChg chg="add">
        <pc:chgData name="Caitlin Coleman" userId="96f87ca1-0e64-4ae8-8d77-98757b85df0b" providerId="ADAL" clId="{DDA6BCD5-DC0D-434C-93A0-51E2BCD25B34}" dt="2026-01-08T14:50:12.961" v="1"/>
        <pc:sldMkLst>
          <pc:docMk/>
          <pc:sldMk cId="1563018758" sldId="386"/>
        </pc:sldMkLst>
      </pc:sldChg>
      <pc:sldChg chg="add">
        <pc:chgData name="Caitlin Coleman" userId="96f87ca1-0e64-4ae8-8d77-98757b85df0b" providerId="ADAL" clId="{DDA6BCD5-DC0D-434C-93A0-51E2BCD25B34}" dt="2026-01-08T14:50:12.961" v="1"/>
        <pc:sldMkLst>
          <pc:docMk/>
          <pc:sldMk cId="1551491033" sldId="387"/>
        </pc:sldMkLst>
      </pc:sldChg>
      <pc:sldChg chg="add">
        <pc:chgData name="Caitlin Coleman" userId="96f87ca1-0e64-4ae8-8d77-98757b85df0b" providerId="ADAL" clId="{DDA6BCD5-DC0D-434C-93A0-51E2BCD25B34}" dt="2026-01-08T14:50:12.961" v="1"/>
        <pc:sldMkLst>
          <pc:docMk/>
          <pc:sldMk cId="1119816468" sldId="388"/>
        </pc:sldMkLst>
      </pc:sldChg>
      <pc:sldChg chg="modSp add mod">
        <pc:chgData name="Caitlin Coleman" userId="96f87ca1-0e64-4ae8-8d77-98757b85df0b" providerId="ADAL" clId="{DDA6BCD5-DC0D-434C-93A0-51E2BCD25B34}" dt="2026-01-08T14:51:17.853" v="3" actId="20577"/>
        <pc:sldMkLst>
          <pc:docMk/>
          <pc:sldMk cId="2367286343" sldId="389"/>
        </pc:sldMkLst>
        <pc:spChg chg="mod">
          <ac:chgData name="Caitlin Coleman" userId="96f87ca1-0e64-4ae8-8d77-98757b85df0b" providerId="ADAL" clId="{DDA6BCD5-DC0D-434C-93A0-51E2BCD25B34}" dt="2026-01-08T14:51:17.853" v="3" actId="20577"/>
          <ac:spMkLst>
            <pc:docMk/>
            <pc:sldMk cId="2367286343" sldId="389"/>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51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1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0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64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1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5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3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2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Regulating Anticompetitive Behavior</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03176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Bundling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descr="An example of bundling is if a store sold several household appliances together at a lower price than if all items were purchased individually.">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63465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Predatory Pricing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Predatory pricing occurs when the existing firm reacts to a new firm by dropping prices very low until the new firm is driven out of the market, at which point the existing firm raises prices again.">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Predatory pricing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occurs when the existing firm reacts to a new firm by dropping prices very low until the new firm is driven out of the market, at which point the existing firm raises prices again.</a:t>
              </a:r>
            </a:p>
          </p:txBody>
        </p:sp>
      </p:grpSp>
      <p:grpSp>
        <p:nvGrpSpPr>
          <p:cNvPr id="23" name="Group 22" descr="This pattern of pricing is aimed at deterring new firms from entering the market.">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pattern of pricing is aimed at deterring new firms from entering the market.</a:t>
              </a:r>
            </a:p>
          </p:txBody>
        </p:sp>
      </p:grpSp>
      <p:grpSp>
        <p:nvGrpSpPr>
          <p:cNvPr id="27" name="Group 26" descr="In practice, it can be hard to figure out when pricing is predatory or just market competition.">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practice, it can be hard to figure out when pricing is predatory or just market competition.</a:t>
              </a:r>
            </a:p>
          </p:txBody>
        </p:sp>
      </p:grpSp>
    </p:spTree>
    <p:extLst>
      <p:ext uri="{BB962C8B-B14F-4D97-AF65-F5344CB8AC3E}">
        <p14:creationId xmlns:p14="http://schemas.microsoft.com/office/powerpoint/2010/main" val="375599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What is it called when a customer is required to buy one product only if the customer buys a second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Tying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Bundling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Resale price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Exclusive dealing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What is it called when existing firms react to a new firm by drastically dropping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Resale price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Tying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Price discrimination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Predatory pricing</a:t>
            </a:r>
          </a:p>
        </p:txBody>
      </p:sp>
    </p:spTree>
    <p:extLst>
      <p:ext uri="{BB962C8B-B14F-4D97-AF65-F5344CB8AC3E}">
        <p14:creationId xmlns:p14="http://schemas.microsoft.com/office/powerpoint/2010/main" val="156301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What is it called when a customer is required to buy one product only if the customer buys a second product? The correct answer is tying sales. &#10;What is it called when existing firms react to a new firm by drastically dropping prices? The correct answer is predatory pricing.">
            <a:extLst>
              <a:ext uri="{FF2B5EF4-FFF2-40B4-BE49-F238E27FC236}">
                <a16:creationId xmlns:a16="http://schemas.microsoft.com/office/drawing/2014/main" id="{5C35D0CB-78D0-CCD8-3215-54A6E8310AB0}"/>
              </a:ext>
            </a:extLst>
          </p:cNvPr>
          <p:cNvPicPr>
            <a:picLocks noChangeAspect="1"/>
          </p:cNvPicPr>
          <p:nvPr/>
        </p:nvPicPr>
        <p:blipFill>
          <a:blip r:embed="rId3"/>
          <a:stretch>
            <a:fillRect/>
          </a:stretch>
        </p:blipFill>
        <p:spPr>
          <a:xfrm>
            <a:off x="1413223" y="1217393"/>
            <a:ext cx="9254777" cy="5214405"/>
          </a:xfrm>
          <a:prstGeom prst="rect">
            <a:avLst/>
          </a:prstGeom>
        </p:spPr>
      </p:pic>
    </p:spTree>
    <p:extLst>
      <p:ext uri="{BB962C8B-B14F-4D97-AF65-F5344CB8AC3E}">
        <p14:creationId xmlns:p14="http://schemas.microsoft.com/office/powerpoint/2010/main" val="155149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Restrictive Practice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The concept of restrictive practices is continually evolving as firms seek new ways to earn profits and government regulators define what is permissible.">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restrictive practices is continually evolving as firms seek new ways to earn profits and government regulators define what is permissible.</a:t>
              </a:r>
            </a:p>
          </p:txBody>
        </p:sp>
      </p:grpSp>
      <p:grpSp>
        <p:nvGrpSpPr>
          <p:cNvPr id="17" name="Group 16" descr="A situation where the law is evolving and changing is always somewhat troublesome since laws are most useful and fair when firms know what they are in advance.">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situation where the law is evolving and changing is always somewhat troublesome since laws are most useful and fair when firms know what they are in advance.</a:t>
              </a:r>
            </a:p>
          </p:txBody>
        </p:sp>
      </p:grpSp>
      <p:grpSp>
        <p:nvGrpSpPr>
          <p:cNvPr id="21" name="Group 20" descr="Since the law is open to interpretation, competitors who are losing out in the market can accuse successful firms of anticompetitive restrictive practices.">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the law is open to interpretation, competitors who are losing out in the market can accuse successful firms of anticompetitive restrictive practices.</a:t>
              </a:r>
            </a:p>
          </p:txBody>
        </p:sp>
      </p:grpSp>
      <p:grpSp>
        <p:nvGrpSpPr>
          <p:cNvPr id="24" name="Group 23" descr="Officials at the FTC and the Department of Justice are aware of these issues, but there is no easy way to resolve them.">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111981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Antitrust authorities block firms from openly colluding to form a cartel that will reduce output and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sometimes attempt to find other ways around these restrictions and, consequently, many antitrust cases involve restrictive practices that can reduce competition in certain circumstances, like tying sales, bundling, and predatory pricing.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restrictive practices is continually evolving as firms seek new ways to earn profits and regulators define what is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2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50586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Regulating Anticompetitive Behavior</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Firms who receive patents are legally given the right to earn above-average profits for a time to reward and encourage innovation.</a:t>
            </a:r>
          </a:p>
        </p:txBody>
      </p:sp>
    </p:spTree>
    <p:extLst>
      <p:ext uri="{BB962C8B-B14F-4D97-AF65-F5344CB8AC3E}">
        <p14:creationId xmlns:p14="http://schemas.microsoft.com/office/powerpoint/2010/main" val="163912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Antitrust Law</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U.S. antitrust laws reach beyond blocking mergers that would reduce competition to include a wide array of anticompetitive practices.">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 antitrust laws reach beyond blocking mergers that would reduce competition to include a wide array of anticompetitive practices.</a:t>
              </a:r>
            </a:p>
          </p:txBody>
        </p:sp>
      </p:grpSp>
      <p:grpSp>
        <p:nvGrpSpPr>
          <p:cNvPr id="24" name="Group 23" descr="For example, it is illegal for competitors to form a cartel to collude to make pricing and output decisions as if they were a monopoly firm.">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it is illegal for competitors to form a cartel to collude to make pricing and output decisions as if they were a monopoly firm.</a:t>
              </a:r>
            </a:p>
          </p:txBody>
        </p:sp>
      </p:grpSp>
      <p:grpSp>
        <p:nvGrpSpPr>
          <p:cNvPr id="28" name="Group 27" descr="Under U.S. antitrust laws, monopoly itself is not illegal.">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Under U.S. antitrust laws, monopoly itself is not illegal.</a:t>
              </a:r>
            </a:p>
          </p:txBody>
        </p:sp>
      </p:grpSp>
      <p:grpSp>
        <p:nvGrpSpPr>
          <p:cNvPr id="21" name="Group 20" descr="For example, the law explicitly allows a firm to earn higher-than-normal profits for a time as a reward for innovation.">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the law explicitly allows a firm to earn higher-than-normal profits for a time as a reward for innovation.</a:t>
              </a:r>
            </a:p>
          </p:txBody>
        </p:sp>
      </p:grpSp>
    </p:spTree>
    <p:extLst>
      <p:ext uri="{BB962C8B-B14F-4D97-AF65-F5344CB8AC3E}">
        <p14:creationId xmlns:p14="http://schemas.microsoft.com/office/powerpoint/2010/main" val="521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Restrictive Practices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graphic describing restrictive practices, which are minimum resale price maintenance agreement, exclusive dealing, tying and bundling, and predatory pricing.">
            <a:extLst>
              <a:ext uri="{FF2B5EF4-FFF2-40B4-BE49-F238E27FC236}">
                <a16:creationId xmlns:a16="http://schemas.microsoft.com/office/drawing/2014/main" id="{CF4CD721-1643-AAD5-51D9-EF29F797790A}"/>
              </a:ext>
            </a:extLst>
          </p:cNvPr>
          <p:cNvPicPr>
            <a:picLocks noChangeAspect="1"/>
          </p:cNvPicPr>
          <p:nvPr/>
        </p:nvPicPr>
        <p:blipFill>
          <a:blip r:embed="rId3"/>
          <a:stretch>
            <a:fillRect/>
          </a:stretch>
        </p:blipFill>
        <p:spPr>
          <a:xfrm>
            <a:off x="4067503" y="1322957"/>
            <a:ext cx="4056993" cy="5196598"/>
          </a:xfrm>
          <a:prstGeom prst="rect">
            <a:avLst/>
          </a:prstGeom>
        </p:spPr>
      </p:pic>
    </p:spTree>
    <p:extLst>
      <p:ext uri="{BB962C8B-B14F-4D97-AF65-F5344CB8AC3E}">
        <p14:creationId xmlns:p14="http://schemas.microsoft.com/office/powerpoint/2010/main" val="403996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67851" y="122245"/>
            <a:ext cx="925629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Minimum Resale Price Maintenance Agreements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descr="Product manufacturers often sell to a group of dealers who then sell to the general public.">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 manufacturers often sell to a group of dealers who then sell to the general public.</a:t>
              </a:r>
            </a:p>
          </p:txBody>
        </p:sp>
      </p:grpSp>
      <p:grpSp>
        <p:nvGrpSpPr>
          <p:cNvPr id="29" name="Group 28" descr="A minimum resale price maintenance agreement would require the dealers to sell for at least a certain minimum price.">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minimum resale price maintenance agreement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would require the dealers to sell for at least a certain minimum price.</a:t>
              </a:r>
            </a:p>
          </p:txBody>
        </p:sp>
      </p:grpSp>
      <p:grpSp>
        <p:nvGrpSpPr>
          <p:cNvPr id="35" name="Group 34" descr="A minimum price contract is illegal because it would restrict competition among dealers.">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minimum price contract is illegal because it would restrict competition among dealers.</a:t>
              </a:r>
            </a:p>
          </p:txBody>
        </p:sp>
      </p:grpSp>
    </p:spTree>
    <p:extLst>
      <p:ext uri="{BB962C8B-B14F-4D97-AF65-F5344CB8AC3E}">
        <p14:creationId xmlns:p14="http://schemas.microsoft.com/office/powerpoint/2010/main" val="57721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67850" y="122245"/>
            <a:ext cx="925629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Minimum Resale Price Maintenance Agreements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descr="A manufacturer is legally allowed to &quot;suggest&quot; minimum prices and to stop selling to dealers that undercut prices. This basically serves as a minimum resale price maintenance agreement but disguised as a legal suggestion.">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352076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Exclusive Dealing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An exclusive dealing agreement between a manufacturer and a dealer can be legal or illegal.">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exclusive dealing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agreement between a manufacturer and a dealer can be legal or illegal.</a:t>
              </a:r>
            </a:p>
          </p:txBody>
        </p:sp>
      </p:grpSp>
      <p:grpSp>
        <p:nvGrpSpPr>
          <p:cNvPr id="39" name="Group 38" descr="It is legal if the purpose of the contract is to encourage competition between dealers.">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legal if the purpose of the contract is to encourage competition between dealers.</a:t>
              </a:r>
            </a:p>
          </p:txBody>
        </p:sp>
      </p:grpSp>
      <p:grpSp>
        <p:nvGrpSpPr>
          <p:cNvPr id="43" name="Group 42" descr="Exclusive deals may also limit competition.">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Exclusive deals may also limit competition.</a:t>
              </a:r>
            </a:p>
          </p:txBody>
        </p:sp>
      </p:grpSp>
      <p:grpSp>
        <p:nvGrpSpPr>
          <p:cNvPr id="46" name="Group 45" descr="If a retailer obtained exclusive rights to be the sole distributor of a good, this exclusive contract would have an anticompetitive effect.">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309780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Tying Sales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ying sales happen when a customer is required to buy one product only if the customer also buys a second product.">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Tying sales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happen when a customer is required to buy one product only if the customer also buys a second product.</a:t>
              </a:r>
            </a:p>
          </p:txBody>
        </p:sp>
      </p:grpSp>
      <p:grpSp>
        <p:nvGrpSpPr>
          <p:cNvPr id="30" name="Group 29" descr="Tying sales are controversial because they force consumers to purchase a product that they may not actually want or need.">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Tying sales are controversial because they force consumers to purchase a product that they may not actually want or need.</a:t>
              </a:r>
            </a:p>
          </p:txBody>
        </p:sp>
      </p:grpSp>
      <p:grpSp>
        <p:nvGrpSpPr>
          <p:cNvPr id="33" name="Group 32" descr="For example, suppose that to purchase a popular at-home stereo, the store required that you also purchase a certain TV model.">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162772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Bundling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Bundling is where a firm sells two or more products as one.">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Bundling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where a firm sells two or more products as one.</a:t>
              </a:r>
            </a:p>
          </p:txBody>
        </p:sp>
      </p:grpSp>
      <p:grpSp>
        <p:nvGrpSpPr>
          <p:cNvPr id="30" name="Group 29" descr="Bundling can offer an advantage for consumers by allowing them to acquire multiple products or services for a better price.">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Bundling can offer an advantage for consumers by allowing them to acquire multiple products or services for a better price. </a:t>
              </a:r>
            </a:p>
          </p:txBody>
        </p:sp>
      </p:grpSp>
      <p:grpSp>
        <p:nvGrpSpPr>
          <p:cNvPr id="33" name="Group 32" descr="For example, consider an internet, home phone, and cable package through a cable company.">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consider an internet, home phone, and cable package through a cable company.</a:t>
              </a:r>
            </a:p>
          </p:txBody>
        </p:sp>
      </p:grpSp>
    </p:spTree>
    <p:extLst>
      <p:ext uri="{BB962C8B-B14F-4D97-AF65-F5344CB8AC3E}">
        <p14:creationId xmlns:p14="http://schemas.microsoft.com/office/powerpoint/2010/main" val="32687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BF687-DD35-42D2-BD18-BBD38304A570}">
  <ds:schemaRefs>
    <ds:schemaRef ds:uri="http://purl.org/dc/terms/"/>
    <ds:schemaRef ds:uri="http://schemas.microsoft.com/office/2006/metadata/properties"/>
    <ds:schemaRef ds:uri="http://purl.org/dc/elements/1.1/"/>
    <ds:schemaRef ds:uri="http://schemas.microsoft.com/office/infopath/2007/PartnerControls"/>
    <ds:schemaRef ds:uri="06d9c582-05c2-476b-83d2-72ab8b1380b2"/>
    <ds:schemaRef ds:uri="http://schemas.microsoft.com/office/2006/documentManagement/types"/>
    <ds:schemaRef ds:uri="http://schemas.openxmlformats.org/package/2006/metadata/core-properties"/>
    <ds:schemaRef ds:uri="fdab59f7-c3a7-48e5-acd8-618ce834776e"/>
    <ds:schemaRef ds:uri="http://www.w3.org/XML/1998/namespace"/>
    <ds:schemaRef ds:uri="http://purl.org/dc/dcmitype/"/>
  </ds:schemaRefs>
</ds:datastoreItem>
</file>

<file path=customXml/itemProps2.xml><?xml version="1.0" encoding="utf-8"?>
<ds:datastoreItem xmlns:ds="http://schemas.openxmlformats.org/officeDocument/2006/customXml" ds:itemID="{236BD8E2-E5CD-45C4-964B-1A46AA1CCCE1}">
  <ds:schemaRefs>
    <ds:schemaRef ds:uri="http://schemas.microsoft.com/sharepoint/v3/contenttype/forms"/>
  </ds:schemaRefs>
</ds:datastoreItem>
</file>

<file path=customXml/itemProps3.xml><?xml version="1.0" encoding="utf-8"?>
<ds:datastoreItem xmlns:ds="http://schemas.openxmlformats.org/officeDocument/2006/customXml" ds:itemID="{C3992799-7CF1-4EC9-A831-8D2AFC175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627</TotalTime>
  <Words>1378</Words>
  <Application>Microsoft Office PowerPoint</Application>
  <PresentationFormat>Widescreen</PresentationFormat>
  <Paragraphs>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Regulating Anticompetitive Behavior</vt:lpstr>
      <vt:lpstr>Regulating Anticompetitive Behavior1</vt:lpstr>
      <vt:lpstr>Antitrust Law</vt:lpstr>
      <vt:lpstr>Restrictive Practices</vt:lpstr>
      <vt:lpstr>Minimum Resale Price Maintenance Agreements1</vt:lpstr>
      <vt:lpstr>Minimum Resale Price Maintenance Agreements2</vt:lpstr>
      <vt:lpstr>Exclusive Dealing</vt:lpstr>
      <vt:lpstr>Tying Sales</vt:lpstr>
      <vt:lpstr>Bundling1</vt:lpstr>
      <vt:lpstr>Bundling2</vt:lpstr>
      <vt:lpstr>Predatory Pricing</vt:lpstr>
      <vt:lpstr>On Your Own1</vt:lpstr>
      <vt:lpstr>On Your Own2</vt:lpstr>
      <vt:lpstr>Restrictive Practice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46</cp:revision>
  <dcterms:created xsi:type="dcterms:W3CDTF">2017-06-16T13:06:21Z</dcterms:created>
  <dcterms:modified xsi:type="dcterms:W3CDTF">2026-02-02T13:54:46Z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