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377" r:id="rId6"/>
    <p:sldId id="378" r:id="rId7"/>
    <p:sldId id="379" r:id="rId8"/>
    <p:sldId id="380" r:id="rId9"/>
    <p:sldId id="381" r:id="rId10"/>
    <p:sldId id="382" r:id="rId11"/>
    <p:sldId id="383" r:id="rId12"/>
    <p:sldId id="384" r:id="rId13"/>
    <p:sldId id="385" r:id="rId14"/>
    <p:sldId id="386" r:id="rId15"/>
    <p:sldId id="387" r:id="rId16"/>
    <p:sldId id="388" r:id="rId17"/>
    <p:sldId id="389" r:id="rId18"/>
    <p:sldId id="390" r:id="rId19"/>
    <p:sldId id="391" r:id="rId20"/>
    <p:sldId id="39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F1A91F-29ED-420D-B789-7990B1EB602E}" v="3" dt="2026-02-02T13:48:13.6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87" autoAdjust="0"/>
  </p:normalViewPr>
  <p:slideViewPr>
    <p:cSldViewPr snapToGrid="0">
      <p:cViewPr varScale="1">
        <p:scale>
          <a:sx n="90" d="100"/>
          <a:sy n="90" d="100"/>
        </p:scale>
        <p:origin x="130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7T16:56:21.913" v="2" actId="6549"/>
      <pc:docMkLst>
        <pc:docMk/>
      </pc:docMkLst>
      <pc:sldChg chg="add">
        <pc:chgData name="Caitlin Coleman" userId="96f87ca1-0e64-4ae8-8d77-98757b85df0b" providerId="ADAL" clId="{DDA6BCD5-DC0D-434C-93A0-51E2BCD25B34}" dt="2026-01-07T16:55:53.407" v="0"/>
        <pc:sldMkLst>
          <pc:docMk/>
          <pc:sldMk cId="1089425150" sldId="377"/>
        </pc:sldMkLst>
      </pc:sldChg>
      <pc:sldChg chg="add">
        <pc:chgData name="Caitlin Coleman" userId="96f87ca1-0e64-4ae8-8d77-98757b85df0b" providerId="ADAL" clId="{DDA6BCD5-DC0D-434C-93A0-51E2BCD25B34}" dt="2026-01-07T16:55:53.407" v="0"/>
        <pc:sldMkLst>
          <pc:docMk/>
          <pc:sldMk cId="2654443708" sldId="378"/>
        </pc:sldMkLst>
      </pc:sldChg>
      <pc:sldChg chg="add">
        <pc:chgData name="Caitlin Coleman" userId="96f87ca1-0e64-4ae8-8d77-98757b85df0b" providerId="ADAL" clId="{DDA6BCD5-DC0D-434C-93A0-51E2BCD25B34}" dt="2026-01-07T16:55:53.407" v="0"/>
        <pc:sldMkLst>
          <pc:docMk/>
          <pc:sldMk cId="3136860278" sldId="379"/>
        </pc:sldMkLst>
      </pc:sldChg>
      <pc:sldChg chg="add">
        <pc:chgData name="Caitlin Coleman" userId="96f87ca1-0e64-4ae8-8d77-98757b85df0b" providerId="ADAL" clId="{DDA6BCD5-DC0D-434C-93A0-51E2BCD25B34}" dt="2026-01-07T16:55:53.407" v="0"/>
        <pc:sldMkLst>
          <pc:docMk/>
          <pc:sldMk cId="1213934931" sldId="380"/>
        </pc:sldMkLst>
      </pc:sldChg>
      <pc:sldChg chg="add">
        <pc:chgData name="Caitlin Coleman" userId="96f87ca1-0e64-4ae8-8d77-98757b85df0b" providerId="ADAL" clId="{DDA6BCD5-DC0D-434C-93A0-51E2BCD25B34}" dt="2026-01-07T16:55:53.407" v="0"/>
        <pc:sldMkLst>
          <pc:docMk/>
          <pc:sldMk cId="3722991151" sldId="381"/>
        </pc:sldMkLst>
      </pc:sldChg>
      <pc:sldChg chg="add">
        <pc:chgData name="Caitlin Coleman" userId="96f87ca1-0e64-4ae8-8d77-98757b85df0b" providerId="ADAL" clId="{DDA6BCD5-DC0D-434C-93A0-51E2BCD25B34}" dt="2026-01-07T16:55:53.407" v="0"/>
        <pc:sldMkLst>
          <pc:docMk/>
          <pc:sldMk cId="3819530180" sldId="382"/>
        </pc:sldMkLst>
      </pc:sldChg>
      <pc:sldChg chg="add">
        <pc:chgData name="Caitlin Coleman" userId="96f87ca1-0e64-4ae8-8d77-98757b85df0b" providerId="ADAL" clId="{DDA6BCD5-DC0D-434C-93A0-51E2BCD25B34}" dt="2026-01-07T16:55:53.407" v="0"/>
        <pc:sldMkLst>
          <pc:docMk/>
          <pc:sldMk cId="150357380" sldId="383"/>
        </pc:sldMkLst>
      </pc:sldChg>
      <pc:sldChg chg="add">
        <pc:chgData name="Caitlin Coleman" userId="96f87ca1-0e64-4ae8-8d77-98757b85df0b" providerId="ADAL" clId="{DDA6BCD5-DC0D-434C-93A0-51E2BCD25B34}" dt="2026-01-07T16:55:53.407" v="0"/>
        <pc:sldMkLst>
          <pc:docMk/>
          <pc:sldMk cId="1231779830" sldId="384"/>
        </pc:sldMkLst>
      </pc:sldChg>
      <pc:sldChg chg="add">
        <pc:chgData name="Caitlin Coleman" userId="96f87ca1-0e64-4ae8-8d77-98757b85df0b" providerId="ADAL" clId="{DDA6BCD5-DC0D-434C-93A0-51E2BCD25B34}" dt="2026-01-07T16:55:53.407" v="0"/>
        <pc:sldMkLst>
          <pc:docMk/>
          <pc:sldMk cId="245793659" sldId="385"/>
        </pc:sldMkLst>
      </pc:sldChg>
      <pc:sldChg chg="add">
        <pc:chgData name="Caitlin Coleman" userId="96f87ca1-0e64-4ae8-8d77-98757b85df0b" providerId="ADAL" clId="{DDA6BCD5-DC0D-434C-93A0-51E2BCD25B34}" dt="2026-01-07T16:55:53.407" v="0"/>
        <pc:sldMkLst>
          <pc:docMk/>
          <pc:sldMk cId="987352458" sldId="386"/>
        </pc:sldMkLst>
      </pc:sldChg>
      <pc:sldChg chg="add">
        <pc:chgData name="Caitlin Coleman" userId="96f87ca1-0e64-4ae8-8d77-98757b85df0b" providerId="ADAL" clId="{DDA6BCD5-DC0D-434C-93A0-51E2BCD25B34}" dt="2026-01-07T16:55:53.407" v="0"/>
        <pc:sldMkLst>
          <pc:docMk/>
          <pc:sldMk cId="613608228" sldId="387"/>
        </pc:sldMkLst>
      </pc:sldChg>
      <pc:sldChg chg="add">
        <pc:chgData name="Caitlin Coleman" userId="96f87ca1-0e64-4ae8-8d77-98757b85df0b" providerId="ADAL" clId="{DDA6BCD5-DC0D-434C-93A0-51E2BCD25B34}" dt="2026-01-07T16:55:53.407" v="0"/>
        <pc:sldMkLst>
          <pc:docMk/>
          <pc:sldMk cId="3356227543" sldId="388"/>
        </pc:sldMkLst>
      </pc:sldChg>
      <pc:sldChg chg="add">
        <pc:chgData name="Caitlin Coleman" userId="96f87ca1-0e64-4ae8-8d77-98757b85df0b" providerId="ADAL" clId="{DDA6BCD5-DC0D-434C-93A0-51E2BCD25B34}" dt="2026-01-07T16:55:53.407" v="0"/>
        <pc:sldMkLst>
          <pc:docMk/>
          <pc:sldMk cId="2234843978" sldId="389"/>
        </pc:sldMkLst>
      </pc:sldChg>
      <pc:sldChg chg="add">
        <pc:chgData name="Caitlin Coleman" userId="96f87ca1-0e64-4ae8-8d77-98757b85df0b" providerId="ADAL" clId="{DDA6BCD5-DC0D-434C-93A0-51E2BCD25B34}" dt="2026-01-07T16:55:53.407" v="0"/>
        <pc:sldMkLst>
          <pc:docMk/>
          <pc:sldMk cId="3741654019" sldId="390"/>
        </pc:sldMkLst>
      </pc:sldChg>
      <pc:sldChg chg="modSp add mod">
        <pc:chgData name="Caitlin Coleman" userId="96f87ca1-0e64-4ae8-8d77-98757b85df0b" providerId="ADAL" clId="{DDA6BCD5-DC0D-434C-93A0-51E2BCD25B34}" dt="2026-01-07T16:56:21.913" v="2" actId="6549"/>
        <pc:sldMkLst>
          <pc:docMk/>
          <pc:sldMk cId="3934193140" sldId="391"/>
        </pc:sldMkLst>
        <pc:spChg chg="mod">
          <ac:chgData name="Caitlin Coleman" userId="96f87ca1-0e64-4ae8-8d77-98757b85df0b" providerId="ADAL" clId="{DDA6BCD5-DC0D-434C-93A0-51E2BCD25B34}" dt="2026-01-07T16:56:21.913" v="2" actId="6549"/>
          <ac:spMkLst>
            <pc:docMk/>
            <pc:sldMk cId="3934193140" sldId="391"/>
            <ac:spMk id="26" creationId="{00000000-0000-0000-0000-000000000000}"/>
          </ac:spMkLst>
        </pc:spChg>
      </pc:sldChg>
      <pc:sldChg chg="add">
        <pc:chgData name="Caitlin Coleman" userId="96f87ca1-0e64-4ae8-8d77-98757b85df0b" providerId="ADAL" clId="{DDA6BCD5-DC0D-434C-93A0-51E2BCD25B34}" dt="2026-01-07T16:55:53.407" v="0"/>
        <pc:sldMkLst>
          <pc:docMk/>
          <pc:sldMk cId="3387027342" sldId="3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4250515" y="3070693"/>
            <a:ext cx="3573733"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Oligopoly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089425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Oligopoly Version of the 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members of an oligopoly can face a prisoner's dilemma, also.">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members of an oligopoly can face a prisoner's dilemma, also.</a:t>
              </a:r>
            </a:p>
          </p:txBody>
        </p:sp>
      </p:grpSp>
      <p:grpSp>
        <p:nvGrpSpPr>
          <p:cNvPr id="14" name="Group 13" descr="If each of the oligopolists cooperates in holding down output, high monopoly profits are possible.">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each of the oligopolists cooperates in holding down output, high monopoly profits are possible.</a:t>
              </a:r>
            </a:p>
          </p:txBody>
        </p:sp>
      </p:grpSp>
      <p:grpSp>
        <p:nvGrpSpPr>
          <p:cNvPr id="20" name="Group 19" descr="Each oligopolist must worry that while it is holding down output, other firms are taking advantage of the high price by raising output.">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oligopolist must worry that while it is holding down output, other firms are taking advantage of the high price by raising output.</a:t>
              </a:r>
            </a:p>
          </p:txBody>
        </p:sp>
      </p:grpSp>
      <p:grpSp>
        <p:nvGrpSpPr>
          <p:cNvPr id="17" name="Group 16" descr="Game theory can show the prisoner's dilemma for a two-firm oligopoly, known as a duopoly.">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Game theory can show the prisoner's dilemma for a two-firm oligopoly, known as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duopoly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987352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Oligopoly Version of the 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8" name="Group 27" descr="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pic>
        <p:nvPicPr>
          <p:cNvPr id="5" name="Picture 4" descr="A table illustrating the previous oligopoly version of the prisoner's dilemma. If both Firm A and B hold down output (cooperate with other firm), then A gets $1,000, and B gets $1,000. If Firm A holds down output, but Firm B increases output (does not cooperate with other firm), then Firm A gets $200, and B gets $1,500. If Firm A increases output, but Firm B holds down output, then A gets $1,500, and B gets $200. If both firms increase output, then A gets $400, and B gets $400.">
            <a:extLst>
              <a:ext uri="{FF2B5EF4-FFF2-40B4-BE49-F238E27FC236}">
                <a16:creationId xmlns:a16="http://schemas.microsoft.com/office/drawing/2014/main" id="{3F29D2FB-2FCF-2F56-74E7-073A8FA09605}"/>
              </a:ext>
            </a:extLst>
          </p:cNvPr>
          <p:cNvPicPr>
            <a:picLocks noChangeAspect="1"/>
          </p:cNvPicPr>
          <p:nvPr/>
        </p:nvPicPr>
        <p:blipFill>
          <a:blip r:embed="rId3"/>
          <a:stretch>
            <a:fillRect/>
          </a:stretch>
        </p:blipFill>
        <p:spPr>
          <a:xfrm>
            <a:off x="1318584" y="3556197"/>
            <a:ext cx="9554832" cy="2939171"/>
          </a:xfrm>
          <a:prstGeom prst="rect">
            <a:avLst/>
          </a:prstGeom>
        </p:spPr>
      </p:pic>
    </p:spTree>
    <p:extLst>
      <p:ext uri="{BB962C8B-B14F-4D97-AF65-F5344CB8AC3E}">
        <p14:creationId xmlns:p14="http://schemas.microsoft.com/office/powerpoint/2010/main" val="61360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to Enforce Cooperation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way out of a prisoner's dilemma is to find a way to penalize those who do not cooperate.">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way out of a prisoner's dilemma is to find a way to penalize those who do not cooperate.</a:t>
              </a:r>
            </a:p>
          </p:txBody>
        </p:sp>
      </p:grpSp>
      <p:grpSp>
        <p:nvGrpSpPr>
          <p:cNvPr id="23" name="Group 22" descr="An easy approach for colluding oligopolists would be to sign a contract with each other that they will hold output low and keep prices high.">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easy approach for colluding oligopolists would be to sign a contract with each other that they will hold output low and keep prices high.</a:t>
              </a:r>
            </a:p>
          </p:txBody>
        </p:sp>
      </p:grpSp>
      <p:grpSp>
        <p:nvGrpSpPr>
          <p:cNvPr id="27" name="Group 26" descr="If a group of U.S. companies signed such a contract, however, it would be illegal.">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group of U.S. companies signed such a contract, however, it would be illegal.</a:t>
              </a:r>
            </a:p>
          </p:txBody>
        </p:sp>
      </p:grpSp>
      <p:grpSp>
        <p:nvGrpSpPr>
          <p:cNvPr id="30" name="Group 29" descr="Because oligopolists cannot sign a contract to act like a monopoly, they may instead keep close tabs on what other firms are doing.">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oligopolists cannot sign a contract to act like a monopoly, they may instead keep close tabs on what other firms are doing.</a:t>
              </a:r>
            </a:p>
          </p:txBody>
        </p:sp>
      </p:grpSp>
      <p:grpSp>
        <p:nvGrpSpPr>
          <p:cNvPr id="33" name="Group 32" descr="Alternatively, oligopolists may choose to act in a way that generates pressure on each firm to stick to its agreed quantity of output.">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335622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Kinked Demand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 kinked demand curve indicates that oligopoly firms commit to match price cuts but not price increases.">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kinked demand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indicates that oligopoly firms commit to match price cuts but not price increases.</a:t>
              </a:r>
            </a:p>
          </p:txBody>
        </p:sp>
      </p:grpSp>
      <p:grpSp>
        <p:nvGrpSpPr>
          <p:cNvPr id="14" name="Group 13" descr="An oligopoly firm agrees with the rest of the cartel to provide a certain quantity and price.">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oligopoly firm agrees with the rest of the cartel to provide a certain quantity and price.</a:t>
              </a:r>
            </a:p>
          </p:txBody>
        </p:sp>
      </p:grpSp>
      <p:grpSp>
        <p:nvGrpSpPr>
          <p:cNvPr id="17" name="Group 16" descr="If the oligopoly decides to produce more and cut its price, the other members of the cartel will immediately match any price cuts.">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oligopoly decides to produce more and cut its price, the other members of the cartel will immediately match any price cuts. </a:t>
              </a:r>
            </a:p>
          </p:txBody>
        </p:sp>
      </p:grp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4843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Price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showing that when an oligopolist reduces price, the other firms will also cut their prices, and other firms will also expand output">
            <a:extLst>
              <a:ext uri="{FF2B5EF4-FFF2-40B4-BE49-F238E27FC236}">
                <a16:creationId xmlns:a16="http://schemas.microsoft.com/office/drawing/2014/main" id="{D0313738-0542-2AEF-6038-1AF273ADC37D}"/>
              </a:ext>
            </a:extLst>
          </p:cNvPr>
          <p:cNvPicPr>
            <a:picLocks noChangeAspect="1"/>
          </p:cNvPicPr>
          <p:nvPr/>
        </p:nvPicPr>
        <p:blipFill>
          <a:blip r:embed="rId3"/>
          <a:stretch>
            <a:fillRect/>
          </a:stretch>
        </p:blipFill>
        <p:spPr>
          <a:xfrm>
            <a:off x="1843892" y="1418661"/>
            <a:ext cx="3740219" cy="4770582"/>
          </a:xfrm>
          <a:prstGeom prst="rect">
            <a:avLst/>
          </a:prstGeom>
        </p:spPr>
      </p:pic>
      <p:pic>
        <p:nvPicPr>
          <p:cNvPr id="9" name="Picture 8" descr="A graphic showing that when an oligopolist increases price, the other firms will not follow the price increase, and output falls for the firm that increases price">
            <a:extLst>
              <a:ext uri="{FF2B5EF4-FFF2-40B4-BE49-F238E27FC236}">
                <a16:creationId xmlns:a16="http://schemas.microsoft.com/office/drawing/2014/main" id="{1BC5FB9F-7BE5-B026-252A-7F0E1C892BB8}"/>
              </a:ext>
            </a:extLst>
          </p:cNvPr>
          <p:cNvPicPr>
            <a:picLocks noChangeAspect="1"/>
          </p:cNvPicPr>
          <p:nvPr/>
        </p:nvPicPr>
        <p:blipFill>
          <a:blip r:embed="rId4"/>
          <a:stretch>
            <a:fillRect/>
          </a:stretch>
        </p:blipFill>
        <p:spPr>
          <a:xfrm>
            <a:off x="6607889" y="1383374"/>
            <a:ext cx="3740219" cy="4805869"/>
          </a:xfrm>
          <a:prstGeom prst="rect">
            <a:avLst/>
          </a:prstGeom>
        </p:spPr>
      </p:pic>
    </p:spTree>
    <p:extLst>
      <p:ext uri="{BB962C8B-B14F-4D97-AF65-F5344CB8AC3E}">
        <p14:creationId xmlns:p14="http://schemas.microsoft.com/office/powerpoint/2010/main" val="3741654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oligopoly is a situation where a few firms sell most or all of the goods in a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Oligopolists earn the highest possible profits if they can band together as a cartel and act like a monopolist by reducing output and raising prices.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each member of the oligopoly can benefit individually from expanding output, such collusion often breaks down, especially since explicit collusion is illegal.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firms in a monopolistically competitive industry are earning economic profits, the industry will attract entry until profits are driven down to zero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prisoner's dilemma is an example of applying game theory to analyze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4193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38702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Oligopoly</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Many purchases that individuals make at the retail level are produced in markets that are neither perfectly competitive, monopolies, nor monopolistically competitive. Rather, they are oligopolies.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Oligopoly</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arises when a small number of large firms have all or most of the sales in an industry.</a:t>
            </a:r>
          </a:p>
        </p:txBody>
      </p:sp>
    </p:spTree>
    <p:extLst>
      <p:ext uri="{BB962C8B-B14F-4D97-AF65-F5344CB8AC3E}">
        <p14:creationId xmlns:p14="http://schemas.microsoft.com/office/powerpoint/2010/main" val="2654443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Do Oligopolies Exist?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mbination of the barriers to entry that create monopolies and the product differentiation that characterizes monopolistic competition can create the setting for an oligopoly.">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combination of the barriers to entry that create monopolies and the product differentiation that characterizes monopolistic competition can create the setting for an oligopoly.</a:t>
              </a:r>
            </a:p>
          </p:txBody>
        </p:sp>
      </p:grpSp>
      <p:grpSp>
        <p:nvGrpSpPr>
          <p:cNvPr id="21" name="Group 20" descr="For example, the government could grant a patent to one firm, creating a monopoly, or to multiple firms, creating an oligopoly.">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government could grant a patent to one firm, creating a monopoly, or to multiple firms, creating an oligopoly.</a:t>
              </a:r>
            </a:p>
          </p:txBody>
        </p:sp>
      </p:grpSp>
      <p:grpSp>
        <p:nvGrpSpPr>
          <p:cNvPr id="10" name="Group 9" descr="A natural monopoly will arise when the quantity demanded in a market is only large enough for a single firm to operate at the minimum of the LRAC curve.">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natural monopoly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will arise when the quantity demanded in a market is only large enough for a single firm to operate at the minimum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a:t>
              </a:r>
            </a:p>
          </p:txBody>
        </p:sp>
      </p:grpSp>
      <p:grpSp>
        <p:nvGrpSpPr>
          <p:cNvPr id="13" name="Group 12" descr="Quantity demanded in the market may also be greater than the quantity needed to produce at the minimum of the LRAC curve, leading to an oligopoly.">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Quantity demanded in the market may also be greater than the quantity needed to produce at the minimum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leading to an oligopoly.</a:t>
              </a:r>
            </a:p>
          </p:txBody>
        </p:sp>
      </p:grpSp>
    </p:spTree>
    <p:extLst>
      <p:ext uri="{BB962C8B-B14F-4D97-AF65-F5344CB8AC3E}">
        <p14:creationId xmlns:p14="http://schemas.microsoft.com/office/powerpoint/2010/main" val="3136860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Collusion or Competition?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oligopoly firms decide what quantity to produce and what price to charge, they face a temptation to act as if they were a monopoly.">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oligopoly firms decide what quantity to produce and what price to charge, they face a temptation to act as if they were a monopoly.</a:t>
              </a:r>
            </a:p>
          </p:txBody>
        </p:sp>
      </p:grpSp>
      <p:grpSp>
        <p:nvGrpSpPr>
          <p:cNvPr id="21" name="Group 20" descr="By acting together, oligopolistic firms can hold down industry output, charge a higher price, and divide the profit among themselves.">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acting together, oligopolistic firms can hold down industry output, charge a higher price, and divide the profit among themselves.</a:t>
              </a:r>
            </a:p>
          </p:txBody>
        </p:sp>
      </p:grpSp>
      <p:grpSp>
        <p:nvGrpSpPr>
          <p:cNvPr id="10" name="Group 9" descr="When firms act together in this way to reduce output and keep prices high, it is called collusion.">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firms act together in this way to reduce output and keep prices high, it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collusion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3" name="Group 12" descr="A group of firms that have a formal agreement to collude to produce the monopoly output and sell at the monopoly price is called a cartel.">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group of firms that have a formal agreement to collude to produce the monopoly output and sell at the monopoly price is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cartel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21393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Choose the best answer for each of the following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When firms act together to reduce output and keep prices high, this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Mutual interdependence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Collusion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monopoly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Natural monopoly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A group of firms that have a formal agreement to collude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monopoly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cartel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perfectly competitive firm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price discriminating monopolist</a:t>
            </a:r>
          </a:p>
        </p:txBody>
      </p:sp>
    </p:spTree>
    <p:extLst>
      <p:ext uri="{BB962C8B-B14F-4D97-AF65-F5344CB8AC3E}">
        <p14:creationId xmlns:p14="http://schemas.microsoft.com/office/powerpoint/2010/main" val="3722991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6"/>
            <a:ext cx="9052560"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Choose the best answer for each of the following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When firms act together to reduce output and keep prices high, this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p:txBody>
      </p:sp>
      <p:pic>
        <p:nvPicPr>
          <p:cNvPr id="4" name="Picture 3" descr="Collusion">
            <a:extLst>
              <a:ext uri="{FF2B5EF4-FFF2-40B4-BE49-F238E27FC236}">
                <a16:creationId xmlns:a16="http://schemas.microsoft.com/office/drawing/2014/main" id="{F9E85438-5AF4-4E31-9733-952385CB1B81}"/>
              </a:ext>
            </a:extLst>
          </p:cNvPr>
          <p:cNvPicPr>
            <a:picLocks noChangeAspect="1"/>
          </p:cNvPicPr>
          <p:nvPr/>
        </p:nvPicPr>
        <p:blipFill>
          <a:blip r:embed="rId3"/>
          <a:stretch>
            <a:fillRect/>
          </a:stretch>
        </p:blipFill>
        <p:spPr>
          <a:xfrm>
            <a:off x="1569720" y="2562895"/>
            <a:ext cx="3037431" cy="1339423"/>
          </a:xfrm>
          <a:prstGeom prst="rect">
            <a:avLst/>
          </a:prstGeom>
        </p:spPr>
      </p:pic>
      <p:sp>
        <p:nvSpPr>
          <p:cNvPr id="16" name="TextBox 15">
            <a:extLst>
              <a:ext uri="{FF2B5EF4-FFF2-40B4-BE49-F238E27FC236}">
                <a16:creationId xmlns:a16="http://schemas.microsoft.com/office/drawing/2014/main" id="{43560779-6BFE-7583-AAD0-B97DBCBBEC07}"/>
              </a:ext>
            </a:extLst>
          </p:cNvPr>
          <p:cNvSpPr txBox="1"/>
          <p:nvPr/>
        </p:nvSpPr>
        <p:spPr>
          <a:xfrm>
            <a:off x="1569720" y="3947730"/>
            <a:ext cx="7913924"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A </a:t>
            </a: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group</a:t>
            </a:r>
            <a:r>
              <a:rPr kumimoji="0" lang="en-US" sz="18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of firms that have a formal agreement to collude is called:</a:t>
            </a:r>
          </a:p>
        </p:txBody>
      </p:sp>
      <p:pic>
        <p:nvPicPr>
          <p:cNvPr id="13" name="Picture 12" descr="A cartel">
            <a:extLst>
              <a:ext uri="{FF2B5EF4-FFF2-40B4-BE49-F238E27FC236}">
                <a16:creationId xmlns:a16="http://schemas.microsoft.com/office/drawing/2014/main" id="{E7547A8A-43EF-0601-C5B9-7D3E32176EC2}"/>
              </a:ext>
            </a:extLst>
          </p:cNvPr>
          <p:cNvPicPr>
            <a:picLocks noChangeAspect="1"/>
          </p:cNvPicPr>
          <p:nvPr/>
        </p:nvPicPr>
        <p:blipFill>
          <a:blip r:embed="rId4"/>
          <a:stretch>
            <a:fillRect/>
          </a:stretch>
        </p:blipFill>
        <p:spPr>
          <a:xfrm>
            <a:off x="1569720" y="4535433"/>
            <a:ext cx="4232477" cy="1369331"/>
          </a:xfrm>
          <a:prstGeom prst="rect">
            <a:avLst/>
          </a:prstGeom>
        </p:spPr>
      </p:pic>
    </p:spTree>
    <p:extLst>
      <p:ext uri="{BB962C8B-B14F-4D97-AF65-F5344CB8AC3E}">
        <p14:creationId xmlns:p14="http://schemas.microsoft.com/office/powerpoint/2010/main" val="3819530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Because of the complexity of oligopoly, there is no single, generally-accepted theory of how oligopolies behave.">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of the complexity of oligopoly, there is no single, generally-accepted theory of how oligopolies behave.</a:t>
              </a:r>
            </a:p>
          </p:txBody>
        </p:sp>
      </p:grpSp>
      <p:grpSp>
        <p:nvGrpSpPr>
          <p:cNvPr id="14" name="Group 13" descr="Instead, economists use game theory to mathematically analyze oligopoly behavior.">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Instead, economists use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game theory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mathematically analyze oligopoly behavior.</a:t>
              </a:r>
            </a:p>
          </p:txBody>
        </p:sp>
      </p:grpSp>
      <p:grpSp>
        <p:nvGrpSpPr>
          <p:cNvPr id="20" name="Group 19" descr="Game theory analyzes situations in which players must make decisions and then receive payoffs based on what other players decide to do.">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Game theory analyzes situations in which players must make decisions and then receive payoffs based on what other players decide to do.</a:t>
              </a:r>
            </a:p>
          </p:txBody>
        </p:sp>
      </p:grpSp>
      <p:grpSp>
        <p:nvGrpSpPr>
          <p:cNvPr id="23" name="Group 22" descr="The prisoner's dilemma is a scenario in which the gains from cooperation are larger than the rewards from pursuing self-interest.">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prisoner's dilemma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scenario in which the gains from cooperation are larger than the rewards from pursuing self-interest.</a:t>
              </a:r>
            </a:p>
          </p:txBody>
        </p:sp>
      </p:grpSp>
    </p:spTree>
    <p:extLst>
      <p:ext uri="{BB962C8B-B14F-4D97-AF65-F5344CB8AC3E}">
        <p14:creationId xmlns:p14="http://schemas.microsoft.com/office/powerpoint/2010/main" val="150357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story behind the prisoner’s dilemma goes like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23177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Prisoner’s Dilemma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8" name="Group 27" descr="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pic>
        <p:nvPicPr>
          <p:cNvPr id="7" name="Picture 6" descr="A table showing the different outcomes from this example of the prisoner's dilemma problem. If both Prisoner A and Prisoner B remain silent (cooperate with other prisoner), then A gets 2 years, and B gets 2 years. If Prisoner A remains silent and Prisoner B confesses (does not cooperate with other prisoner), then A gets 8 years, and B gets 1 year. If Prisoner A confesses but Prisoner B remains silent, then A gets 1 year, and B gets 8 years. If both prisoners confess, then A gets 5 years, and B gets 5 years.">
            <a:extLst>
              <a:ext uri="{FF2B5EF4-FFF2-40B4-BE49-F238E27FC236}">
                <a16:creationId xmlns:a16="http://schemas.microsoft.com/office/drawing/2014/main" id="{54D4E48B-2652-563E-CAA1-EF874285CE01}"/>
              </a:ext>
            </a:extLst>
          </p:cNvPr>
          <p:cNvPicPr>
            <a:picLocks noChangeAspect="1"/>
          </p:cNvPicPr>
          <p:nvPr/>
        </p:nvPicPr>
        <p:blipFill>
          <a:blip r:embed="rId3"/>
          <a:stretch>
            <a:fillRect/>
          </a:stretch>
        </p:blipFill>
        <p:spPr>
          <a:xfrm>
            <a:off x="955613" y="3551323"/>
            <a:ext cx="10280773" cy="2968232"/>
          </a:xfrm>
          <a:prstGeom prst="rect">
            <a:avLst/>
          </a:prstGeom>
        </p:spPr>
      </p:pic>
    </p:spTree>
    <p:extLst>
      <p:ext uri="{BB962C8B-B14F-4D97-AF65-F5344CB8AC3E}">
        <p14:creationId xmlns:p14="http://schemas.microsoft.com/office/powerpoint/2010/main" val="245793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759B55-2AC9-4CDB-8B9C-8B8CDBD3CDE5}">
  <ds:schemaRefs>
    <ds:schemaRef ds:uri="http://schemas.microsoft.com/office/2006/documentManagement/types"/>
    <ds:schemaRef ds:uri="http://schemas.microsoft.com/office/2006/metadata/properties"/>
    <ds:schemaRef ds:uri="http://purl.org/dc/elements/1.1/"/>
    <ds:schemaRef ds:uri="http://purl.org/dc/terms/"/>
    <ds:schemaRef ds:uri="http://schemas.microsoft.com/office/infopath/2007/PartnerControls"/>
    <ds:schemaRef ds:uri="http://www.w3.org/XML/1998/namespace"/>
    <ds:schemaRef ds:uri="http://purl.org/dc/dcmitype/"/>
    <ds:schemaRef ds:uri="http://schemas.openxmlformats.org/package/2006/metadata/core-properties"/>
    <ds:schemaRef ds:uri="fdab59f7-c3a7-48e5-acd8-618ce834776e"/>
    <ds:schemaRef ds:uri="06d9c582-05c2-476b-83d2-72ab8b1380b2"/>
  </ds:schemaRefs>
</ds:datastoreItem>
</file>

<file path=customXml/itemProps2.xml><?xml version="1.0" encoding="utf-8"?>
<ds:datastoreItem xmlns:ds="http://schemas.openxmlformats.org/officeDocument/2006/customXml" ds:itemID="{C915E14B-1C37-48AC-BAC9-F2E3F091F18C}">
  <ds:schemaRefs>
    <ds:schemaRef ds:uri="http://schemas.microsoft.com/sharepoint/v3/contenttype/forms"/>
  </ds:schemaRefs>
</ds:datastoreItem>
</file>

<file path=customXml/itemProps3.xml><?xml version="1.0" encoding="utf-8"?>
<ds:datastoreItem xmlns:ds="http://schemas.openxmlformats.org/officeDocument/2006/customXml" ds:itemID="{7B9B0C0D-3007-4DAE-A7EC-F5CDC366AB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505</TotalTime>
  <Words>2082</Words>
  <Application>Microsoft Office PowerPoint</Application>
  <PresentationFormat>Widescreen</PresentationFormat>
  <Paragraphs>138</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Oligopoly</vt:lpstr>
      <vt:lpstr>Oligopoly1</vt:lpstr>
      <vt:lpstr>Why Do Oligopolies Exist?</vt:lpstr>
      <vt:lpstr>Collusion or Competition?</vt:lpstr>
      <vt:lpstr>On Your Own1</vt:lpstr>
      <vt:lpstr>On Your Own2</vt:lpstr>
      <vt:lpstr>Prisoner’s Dilemma1</vt:lpstr>
      <vt:lpstr>Prisoner’s Dilemma2</vt:lpstr>
      <vt:lpstr>The Prisoner’s Dilemma Problem</vt:lpstr>
      <vt:lpstr>The Oligopoly Version of the Prisoner's Dilemma1</vt:lpstr>
      <vt:lpstr>The Oligopoly Version of the Prisoner's Dilemma2</vt:lpstr>
      <vt:lpstr>How to Enforce Cooperation</vt:lpstr>
      <vt:lpstr>Kinked Demand Curve</vt:lpstr>
      <vt:lpstr>Changes in Price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45</cp:revision>
  <dcterms:created xsi:type="dcterms:W3CDTF">2017-06-16T13:06:21Z</dcterms:created>
  <dcterms:modified xsi:type="dcterms:W3CDTF">2026-02-02T13:48:24Z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