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56" r:id="rId6"/>
    <p:sldId id="257" r:id="rId7"/>
    <p:sldId id="298" r:id="rId8"/>
    <p:sldId id="328" r:id="rId9"/>
    <p:sldId id="391" r:id="rId10"/>
    <p:sldId id="291" r:id="rId11"/>
    <p:sldId id="300" r:id="rId12"/>
    <p:sldId id="292" r:id="rId13"/>
    <p:sldId id="293" r:id="rId14"/>
    <p:sldId id="294" r:id="rId15"/>
    <p:sldId id="301" r:id="rId16"/>
    <p:sldId id="329" r:id="rId17"/>
    <p:sldId id="365" r:id="rId18"/>
    <p:sldId id="295" r:id="rId19"/>
    <p:sldId id="303" r:id="rId20"/>
    <p:sldId id="296" r:id="rId21"/>
    <p:sldId id="297"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CA312-22AD-4D7B-BBD8-0892107C4225}" v="3" dt="2026-02-02T13:34:54.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879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7642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100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0769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040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9657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080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912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83227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56740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1337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185946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hawkes.biz/fredcategori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What Is Economics, and Why Is It Important?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Division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DIVISION OF LABOR</a:t>
            </a:r>
          </a:p>
        </p:txBody>
      </p:sp>
      <p:cxnSp>
        <p:nvCxnSpPr>
          <p:cNvPr id="7" name="Straight Arrow Connector 6" descr="leads to">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SPECIALIZATION</a:t>
            </a:r>
          </a:p>
        </p:txBody>
      </p:sp>
      <p:cxnSp>
        <p:nvCxnSpPr>
          <p:cNvPr id="10" name="Straight Arrow Connector 9" descr="which leads to">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INCREASED PRODUCTION</a:t>
            </a:r>
          </a:p>
        </p:txBody>
      </p: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the Division of Labor Increases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When we divide and subdivide the tasks involved with production, workers and businesses can produce a greater quantity of output.">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we divide and subdivide the tasks involved with production, workers and businesses can produce a greater quantity of output.</a:t>
              </a:r>
            </a:p>
          </p:txBody>
        </p:sp>
      </p:grpSp>
      <p:grpSp>
        <p:nvGrpSpPr>
          <p:cNvPr id="11" name="Group 10" descr="Specialization allows people to focus on the part of the production process where they have an advantage.">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Specialization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allows people to focus on the part of the production process where they have an advantage.</a:t>
              </a:r>
            </a:p>
          </p:txBody>
        </p:sp>
      </p:grpSp>
      <p:grpSp>
        <p:nvGrpSpPr>
          <p:cNvPr id="14" name="Group 13" descr="Specialized workers usually learn their jobs well enough to innovate and do their work faster and better.">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Specialized workers usually learn their jobs well enough to innovate and do their work faster and better.</a:t>
              </a:r>
            </a:p>
          </p:txBody>
        </p:sp>
      </p:grpSp>
      <p:grpSp>
        <p:nvGrpSpPr>
          <p:cNvPr id="17" name="Group 16" descr="Economies of scale holds that as the level of production increases, the cost per unit decreases.">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Economies of scale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and Markets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Specialization only makes sense if workers can use their pay to purchase the other goods and services that they need.">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Specialization only makes sense if workers can use their pay to purchase the other goods and services that they need.</a:t>
              </a:r>
            </a:p>
          </p:txBody>
        </p:sp>
      </p:grpSp>
      <p:grpSp>
        <p:nvGrpSpPr>
          <p:cNvPr id="11" name="Group 10" descr="In short, specialization requires trade.">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short, specialization requires trade.</a:t>
              </a:r>
            </a:p>
          </p:txBody>
        </p:sp>
      </p:grpSp>
      <p:grpSp>
        <p:nvGrpSpPr>
          <p:cNvPr id="14" name="Group 13" descr="For example, with specialization, you do not need to know how to sew if you need new clothes, as you can purchase them from a store.">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descr="Why should you study economics?">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Why should </a:t>
              </a:r>
              <a:r>
                <a:rPr kumimoji="0" lang="en-US" sz="4000" b="0" i="0" u="sng" strike="noStrike" kern="1200" cap="none" spc="0" normalizeH="0" baseline="0" noProof="0" dirty="0">
                  <a:ln>
                    <a:noFill/>
                  </a:ln>
                  <a:solidFill>
                    <a:prstClr val="white"/>
                  </a:solidFill>
                  <a:effectLst/>
                  <a:uLnTx/>
                  <a:uFillTx/>
                  <a:latin typeface="Calibri" panose="020F0502020204030204"/>
                  <a:ea typeface="+mn-ea"/>
                  <a:cs typeface="+mn-cs"/>
                </a:rPr>
                <a:t>you</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study economics?</a:t>
              </a:r>
            </a:p>
          </p:txBody>
        </p:sp>
      </p:grpSp>
      <p:grpSp>
        <p:nvGrpSpPr>
          <p:cNvPr id="8" name="Group 33" descr="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 name="Group 2" descr="Economics is divided into two major parts.">
            <a:extLst>
              <a:ext uri="{FF2B5EF4-FFF2-40B4-BE49-F238E27FC236}">
                <a16:creationId xmlns:a16="http://schemas.microsoft.com/office/drawing/2014/main" id="{6F3EBC8D-8CF9-C148-37CC-9D4E97FA4F2C}"/>
              </a:ext>
            </a:extLst>
          </p:cNvPr>
          <p:cNvGrpSpPr/>
          <p:nvPr/>
        </p:nvGrpSpPr>
        <p:grpSpPr>
          <a:xfrm>
            <a:off x="2397197" y="1841807"/>
            <a:ext cx="7397602" cy="1093742"/>
            <a:chOff x="2397197" y="1841807"/>
            <a:chExt cx="7397602" cy="1093742"/>
          </a:xfrm>
        </p:grpSpPr>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Economics is divided into two major parts.</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descr="Microeconomics">
            <a:extLst>
              <a:ext uri="{FF2B5EF4-FFF2-40B4-BE49-F238E27FC236}">
                <a16:creationId xmlns:a16="http://schemas.microsoft.com/office/drawing/2014/main" id="{3DA2510A-6725-DEEE-0621-9C8611C66F10}"/>
              </a:ext>
            </a:extLst>
          </p:cNvPr>
          <p:cNvGrpSpPr/>
          <p:nvPr/>
        </p:nvGrpSpPr>
        <p:grpSpPr>
          <a:xfrm>
            <a:off x="2242033" y="3091845"/>
            <a:ext cx="3657498" cy="1558959"/>
            <a:chOff x="2242033" y="3091845"/>
            <a:chExt cx="3657498" cy="1558959"/>
          </a:xfrm>
        </p:grpSpPr>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Micro</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economics</a:t>
              </a:r>
            </a:p>
          </p:txBody>
        </p:sp>
      </p:grpSp>
      <p:grpSp>
        <p:nvGrpSpPr>
          <p:cNvPr id="4" name="Group 3" descr="Macroeconomics">
            <a:extLst>
              <a:ext uri="{FF2B5EF4-FFF2-40B4-BE49-F238E27FC236}">
                <a16:creationId xmlns:a16="http://schemas.microsoft.com/office/drawing/2014/main" id="{89E3460D-B18A-6E9A-B863-9F6AE16ADB15}"/>
              </a:ext>
            </a:extLst>
          </p:cNvPr>
          <p:cNvGrpSpPr/>
          <p:nvPr/>
        </p:nvGrpSpPr>
        <p:grpSpPr>
          <a:xfrm>
            <a:off x="6292469" y="3100632"/>
            <a:ext cx="3657498" cy="1558449"/>
            <a:chOff x="6292469" y="3100632"/>
            <a:chExt cx="3657498" cy="1558449"/>
          </a:xfrm>
        </p:grpSpPr>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Macro</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economics</a:t>
              </a:r>
            </a:p>
          </p:txBody>
        </p:sp>
      </p:gr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Microeconomics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Microeconomics focuses on how individuals, households, businesses, and workers make economic decisions. </a:t>
            </a:r>
          </a:p>
        </p:txBody>
      </p:sp>
      <p:grpSp>
        <p:nvGrpSpPr>
          <p:cNvPr id="5" name="Group 4" descr="Consumers">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Consumers</a:t>
              </a:r>
            </a:p>
          </p:txBody>
        </p:sp>
      </p:grpSp>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4128" y="3823112"/>
            <a:ext cx="914400" cy="914400"/>
          </a:xfrm>
          <a:prstGeom prst="rect">
            <a:avLst/>
          </a:prstGeom>
        </p:spPr>
      </p:pic>
      <p:grpSp>
        <p:nvGrpSpPr>
          <p:cNvPr id="11" name="Group 10" descr="Firms">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Firms</a:t>
              </a:r>
            </a:p>
          </p:txBody>
        </p:sp>
      </p:grpSp>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grpSp>
        <p:nvGrpSpPr>
          <p:cNvPr id="8" name="Group 7" descr="Markets">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Markets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3816" y="3823112"/>
            <a:ext cx="914400" cy="914400"/>
          </a:xfrm>
          <a:prstGeom prst="rect">
            <a:avLst/>
          </a:prstGeom>
        </p:spPr>
      </p:pic>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Macroeconomics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Macroeconomics focuses on broad issues of the whole economy, such as unemployment, inflation, government deficits, exports, and imports.</a:t>
            </a:r>
          </a:p>
        </p:txBody>
      </p:sp>
      <p:grpSp>
        <p:nvGrpSpPr>
          <p:cNvPr id="16" name="Group 15" descr="Economic Growth">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Economic Growth</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grpSp>
        <p:nvGrpSpPr>
          <p:cNvPr id="22" name="Group 21" descr="Inflation">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Inflation</a:t>
              </a:r>
            </a:p>
          </p:txBody>
        </p:sp>
      </p:grpSp>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grpSp>
        <p:nvGrpSpPr>
          <p:cNvPr id="19" name="Group 18" descr="Unemployment">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Unemployment</a:t>
              </a:r>
            </a:p>
          </p:txBody>
        </p:sp>
      </p:grpSp>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Economics seeks to solve the problem of scarcity, which is when human wants for goods and services exceed the available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modern economy displays a division of labor, in which people earn income by specializing in what they produce and then use that income to purchase the products they need or want.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Division and specialization of labor only work when individuals can purchase what they do not produce in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Learning about economics helps you understand the major problems facing the world today, prepares you to be a good citizen, and helps you become a well-rounded thinker.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descr="What is economics, and why should you study it?">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What is economics, and why should you study it?</a:t>
              </a:r>
            </a:p>
          </p:txBody>
        </p:sp>
      </p:grpSp>
      <p:grpSp>
        <p:nvGrpSpPr>
          <p:cNvPr id="16" name="Group 33" descr="Economics may not be what you think it is.">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Economics may not be what you think it is.</a:t>
              </a:r>
            </a:p>
          </p:txBody>
        </p:sp>
      </p:grpSp>
      <p:grpSp>
        <p:nvGrpSpPr>
          <p:cNvPr id="2" name="Group 1" descr="It is NOT primarily about money or finance or the stock market, although these are all things that economists study.">
            <a:extLst>
              <a:ext uri="{FF2B5EF4-FFF2-40B4-BE49-F238E27FC236}">
                <a16:creationId xmlns:a16="http://schemas.microsoft.com/office/drawing/2014/main" id="{DE37C5CB-ADF2-69CF-2190-D38CF899866E}"/>
              </a:ext>
            </a:extLst>
          </p:cNvPr>
          <p:cNvGrpSpPr/>
          <p:nvPr/>
        </p:nvGrpSpPr>
        <p:grpSpPr>
          <a:xfrm>
            <a:off x="1793632" y="4044834"/>
            <a:ext cx="3930835" cy="2376471"/>
            <a:chOff x="1793632" y="4044834"/>
            <a:chExt cx="3930835" cy="2376471"/>
          </a:xfrm>
        </p:grpSpPr>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is NOT primarily about money or finance or the stock market, although these are all things that economists study. </a:t>
              </a:r>
            </a:p>
          </p:txBody>
        </p:sp>
      </p:grpSp>
      <p:grpSp>
        <p:nvGrpSpPr>
          <p:cNvPr id="3" name="Group 2" descr="It is NOT the study of business.">
            <a:extLst>
              <a:ext uri="{FF2B5EF4-FFF2-40B4-BE49-F238E27FC236}">
                <a16:creationId xmlns:a16="http://schemas.microsoft.com/office/drawing/2014/main" id="{B5C3DCA8-5E0F-AE72-231F-EF433D1B97CC}"/>
              </a:ext>
            </a:extLst>
          </p:cNvPr>
          <p:cNvGrpSpPr/>
          <p:nvPr/>
        </p:nvGrpSpPr>
        <p:grpSpPr>
          <a:xfrm>
            <a:off x="6463876" y="4058961"/>
            <a:ext cx="3930835" cy="2347164"/>
            <a:chOff x="6463876" y="4058961"/>
            <a:chExt cx="3930835" cy="2347164"/>
          </a:xfrm>
        </p:grpSpPr>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is NOT the study of business.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 name="Group 1" descr="Economics">
            <a:extLst>
              <a:ext uri="{FF2B5EF4-FFF2-40B4-BE49-F238E27FC236}">
                <a16:creationId xmlns:a16="http://schemas.microsoft.com/office/drawing/2014/main" id="{2F0C7E42-1B3C-7EAB-68AF-16B96F51E734}"/>
              </a:ext>
            </a:extLst>
          </p:cNvPr>
          <p:cNvGrpSpPr/>
          <p:nvPr/>
        </p:nvGrpSpPr>
        <p:grpSpPr>
          <a:xfrm>
            <a:off x="3620962" y="1863841"/>
            <a:ext cx="4950072" cy="1093742"/>
            <a:chOff x="3620962" y="1863841"/>
            <a:chExt cx="4950072" cy="1093742"/>
          </a:xfrm>
        </p:grpSpPr>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Economics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 name="Group 3" descr="the study of how people make decisions in the face of scarcity">
            <a:extLst>
              <a:ext uri="{FF2B5EF4-FFF2-40B4-BE49-F238E27FC236}">
                <a16:creationId xmlns:a16="http://schemas.microsoft.com/office/drawing/2014/main" id="{B337AE6E-F512-1F48-AEFD-DCAFE9BD83AF}"/>
              </a:ext>
            </a:extLst>
          </p:cNvPr>
          <p:cNvGrpSpPr/>
          <p:nvPr/>
        </p:nvGrpSpPr>
        <p:grpSpPr>
          <a:xfrm>
            <a:off x="1881187" y="3227946"/>
            <a:ext cx="8429625" cy="1441993"/>
            <a:chOff x="1881187" y="3227946"/>
            <a:chExt cx="8429625" cy="1441993"/>
          </a:xfrm>
        </p:grpSpPr>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23542"/>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the study of how people make decisions in the face of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scarcity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peech Bubble: Oval 2">
            <a:extLst>
              <a:ext uri="{FF2B5EF4-FFF2-40B4-BE49-F238E27FC236}">
                <a16:creationId xmlns:a16="http://schemas.microsoft.com/office/drawing/2014/main" id="{2D86F995-181E-44C2-B074-7881EE2FE620}"/>
              </a:ext>
            </a:extLst>
          </p:cNvPr>
          <p:cNvSpPr/>
          <p:nvPr/>
        </p:nvSpPr>
        <p:spPr>
          <a:xfrm>
            <a:off x="9183922" y="4740307"/>
            <a:ext cx="2253780" cy="1959570"/>
          </a:xfrm>
          <a:prstGeom prst="wedgeEllipseCallout">
            <a:avLst>
              <a:gd name="adj1" fmla="val -58868"/>
              <a:gd name="adj2" fmla="val -49933"/>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FRED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Data is important in economics because it describes and measures the issues and problems that economics seeks to understand.">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Data is important in economics because it describes and measures the issues and problems that economics seeks to understand.</a:t>
              </a:r>
            </a:p>
          </p:txBody>
        </p:sp>
      </p:grpSp>
      <p:grpSp>
        <p:nvGrpSpPr>
          <p:cNvPr id="17" name="Group 16" descr="A variety of government agencies publish economic and social data.">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variety of government agencies publish economic and social data.</a:t>
              </a:r>
            </a:p>
          </p:txBody>
        </p:sp>
      </p:grpSp>
      <p:grpSp>
        <p:nvGrpSpPr>
          <p:cNvPr id="20" name="Group 19" descr="For this course, we will generally use data from the St. Louis Federal Reserve Bank's FRED databas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hawkes.biz/</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fredcategories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Problem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Resources are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LIMITED</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Wants are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UNLIMITED</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A photo of a man holding a can of soup in a food bank">
            <a:extLst>
              <a:ext uri="{FF2B5EF4-FFF2-40B4-BE49-F238E27FC236}">
                <a16:creationId xmlns:a16="http://schemas.microsoft.com/office/drawing/2014/main" id="{121208AA-E963-4647-687D-BF7B707B5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8" t="19855" r="25148" b="22574"/>
          <a:stretch/>
        </p:blipFill>
        <p:spPr bwMode="auto">
          <a:xfrm>
            <a:off x="3859261" y="2306318"/>
            <a:ext cx="4265847" cy="28651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Food banks are a reminder that scarcity of resources is real.">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Food banks are a reminder that scarcity of resources is real.</a:t>
              </a:r>
            </a:p>
          </p:txBody>
        </p:sp>
      </p:grpSp>
    </p:spTree>
    <p:extLst>
      <p:ext uri="{BB962C8B-B14F-4D97-AF65-F5344CB8AC3E}">
        <p14:creationId xmlns:p14="http://schemas.microsoft.com/office/powerpoint/2010/main" val="13725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Choice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Since resources are finite, we must make the best choices that we can.</a:t>
            </a:r>
          </a:p>
        </p:txBody>
      </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Every society, at every level, must make choices about how to use its resources. </a:t>
            </a:r>
          </a:p>
        </p:txBody>
      </p:sp>
      <p:grpSp>
        <p:nvGrpSpPr>
          <p:cNvPr id="5" name="Group 4" descr="Individuals">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Individuals</a:t>
              </a:r>
            </a:p>
          </p:txBody>
        </p:sp>
      </p:grpSp>
      <p:grpSp>
        <p:nvGrpSpPr>
          <p:cNvPr id="11" name="Group 10" descr="Towns">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Towns</a:t>
              </a:r>
            </a:p>
          </p:txBody>
        </p:sp>
      </p:grpSp>
      <p:grpSp>
        <p:nvGrpSpPr>
          <p:cNvPr id="8" name="Group 7" descr="Nations">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Nations</a:t>
              </a:r>
            </a:p>
          </p:txBody>
        </p:sp>
      </p:gr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Choice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Choice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How will we produce goods and services?</a:t>
            </a:r>
          </a:p>
        </p:txBody>
      </p:sp>
      <p:cxnSp>
        <p:nvCxnSpPr>
          <p:cNvPr id="14" name="Straight Arrow Connector 13">
            <a:extLst>
              <a:ext uri="{FF2B5EF4-FFF2-40B4-BE49-F238E27FC236}">
                <a16:creationId xmlns:a16="http://schemas.microsoft.com/office/drawing/2014/main" id="{203351AB-9BE6-4E2E-8D7A-87CA167688E2}"/>
              </a:ext>
              <a:ext uri="{C183D7F6-B498-43B3-948B-1728B52AA6E4}">
                <adec:decorative xmlns:adec="http://schemas.microsoft.com/office/drawing/2017/decorative" val="1"/>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Make everything yourself</a:t>
            </a:r>
          </a:p>
        </p:txBody>
      </p:sp>
      <p:cxnSp>
        <p:nvCxnSpPr>
          <p:cNvPr id="27" name="Straight Arrow Connector 26">
            <a:extLst>
              <a:ext uri="{FF2B5EF4-FFF2-40B4-BE49-F238E27FC236}">
                <a16:creationId xmlns:a16="http://schemas.microsoft.com/office/drawing/2014/main" id="{19A03BFA-E682-4571-AC89-5095C05D8B02}"/>
              </a:ext>
              <a:ext uri="{C183D7F6-B498-43B3-948B-1728B52AA6E4}">
                <adec:decorative xmlns:adec="http://schemas.microsoft.com/office/drawing/2017/decorative" val="1"/>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Make some things; trade for everything else</a:t>
            </a:r>
          </a:p>
        </p:txBody>
      </p: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Adam Smith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Adam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Wealth of Nations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1776</a:t>
            </a:r>
          </a:p>
        </p:txBody>
      </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Division of and Specialization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worker</a:t>
            </a:r>
          </a:p>
        </p:txBody>
      </p:sp>
      <p:cxnSp>
        <p:nvCxnSpPr>
          <p:cNvPr id="11" name="Straight Arrow Connector 10" descr="can produce">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pins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workers</a:t>
            </a:r>
          </a:p>
        </p:txBody>
      </p:sp>
      <p:cxnSp>
        <p:nvCxnSpPr>
          <p:cNvPr id="14" name="Straight Arrow Connector 13" descr="can produce">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48,000 pins!</a:t>
            </a:r>
          </a:p>
        </p:txBody>
      </p: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2C8F10-7D13-4BB0-89FD-506DDC497B9E}">
  <ds:schemaRefs>
    <ds:schemaRef ds:uri="http://schemas.microsoft.com/sharepoint/v3/contenttype/forms"/>
  </ds:schemaRefs>
</ds:datastoreItem>
</file>

<file path=customXml/itemProps2.xml><?xml version="1.0" encoding="utf-8"?>
<ds:datastoreItem xmlns:ds="http://schemas.openxmlformats.org/officeDocument/2006/customXml" ds:itemID="{09B50E52-1625-4CCF-89F1-0A3BD9EAF7FC}">
  <ds:schemaRefs>
    <ds:schemaRef ds:uri="06d9c582-05c2-476b-83d2-72ab8b1380b2"/>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fdab59f7-c3a7-48e5-acd8-618ce834776e"/>
    <ds:schemaRef ds:uri="http://www.w3.org/XML/1998/namespace"/>
  </ds:schemaRefs>
</ds:datastoreItem>
</file>

<file path=customXml/itemProps3.xml><?xml version="1.0" encoding="utf-8"?>
<ds:datastoreItem xmlns:ds="http://schemas.openxmlformats.org/officeDocument/2006/customXml" ds:itemID="{167CC0E0-EC76-4412-89D0-109471BEC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517</TotalTime>
  <Words>1689</Words>
  <Application>Microsoft Office PowerPoint</Application>
  <PresentationFormat>Widescreen</PresentationFormat>
  <Paragraphs>132</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What Is Economics, and Why Is It Important?</vt:lpstr>
      <vt:lpstr>What Is Economics?1</vt:lpstr>
      <vt:lpstr>What Is Economics?2</vt:lpstr>
      <vt:lpstr>FRED</vt:lpstr>
      <vt:lpstr>The Problem</vt:lpstr>
      <vt:lpstr>Choice1</vt:lpstr>
      <vt:lpstr>Choice2</vt:lpstr>
      <vt:lpstr>Adam Smith</vt:lpstr>
      <vt:lpstr>The Division of and Specialization of Labor</vt:lpstr>
      <vt:lpstr>Division of Labor</vt:lpstr>
      <vt:lpstr>Why the Division of Labor Increases Production</vt:lpstr>
      <vt:lpstr>Trade and Markets</vt:lpstr>
      <vt:lpstr>On Your Own</vt:lpstr>
      <vt:lpstr>Economics1</vt:lpstr>
      <vt:lpstr>Economics2</vt:lpstr>
      <vt:lpstr>Microeconomics</vt:lpstr>
      <vt:lpstr>Macroeconomics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51</cp:revision>
  <dcterms:created xsi:type="dcterms:W3CDTF">2017-06-16T13:06:21Z</dcterms:created>
  <dcterms:modified xsi:type="dcterms:W3CDTF">2026-02-02T13:35:14Z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