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9"/>
  </p:notesMasterIdLst>
  <p:sldIdLst>
    <p:sldId id="256" r:id="rId6"/>
    <p:sldId id="257" r:id="rId7"/>
    <p:sldId id="298" r:id="rId8"/>
    <p:sldId id="328" r:id="rId9"/>
    <p:sldId id="377" r:id="rId10"/>
    <p:sldId id="291" r:id="rId11"/>
    <p:sldId id="300" r:id="rId12"/>
    <p:sldId id="292" r:id="rId13"/>
    <p:sldId id="293" r:id="rId14"/>
    <p:sldId id="294" r:id="rId15"/>
    <p:sldId id="301" r:id="rId16"/>
    <p:sldId id="329" r:id="rId17"/>
    <p:sldId id="365" r:id="rId18"/>
    <p:sldId id="295" r:id="rId19"/>
    <p:sldId id="303" r:id="rId20"/>
    <p:sldId id="296" r:id="rId21"/>
    <p:sldId id="297" r:id="rId22"/>
    <p:sldId id="364" r:id="rId23"/>
    <p:sldId id="366" r:id="rId24"/>
    <p:sldId id="367" r:id="rId25"/>
    <p:sldId id="305" r:id="rId26"/>
    <p:sldId id="368" r:id="rId27"/>
    <p:sldId id="369" r:id="rId28"/>
    <p:sldId id="370" r:id="rId29"/>
    <p:sldId id="371" r:id="rId30"/>
    <p:sldId id="372" r:id="rId31"/>
    <p:sldId id="373" r:id="rId32"/>
    <p:sldId id="306" r:id="rId33"/>
    <p:sldId id="374" r:id="rId34"/>
    <p:sldId id="375" r:id="rId35"/>
    <p:sldId id="302" r:id="rId36"/>
    <p:sldId id="376" r:id="rId37"/>
    <p:sldId id="27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E9A76A-6079-4C63-BE70-A540962420E2}" v="3" dt="2026-02-02T13:33:44.6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hyperlink" Target="http://hawkes.biz/fredcategorie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What Is Economics, and Why Is It Important?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Division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cxnSp>
        <p:nvCxnSpPr>
          <p:cNvPr id="7" name="Straight Arrow Connector 6" descr="leads to">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cxnSp>
        <p:nvCxnSpPr>
          <p:cNvPr id="10" name="Straight Arrow Connector 9" descr="which leads to">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the Division of Labor Increases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we divide and subdivide the tasks involved with production, workers and businesses can produce a greater quantity of output.">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descr="Specialization allows people to focus on the part of the production process where they have an advantag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descr="Specialized workers usually learn their jobs well enough to innovate and do their work faster and better.">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descr="Economies of scale holds that as the level of production increases, the cost per unit decreases.">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pecialization only makes sense if workers can use their pay to purchase the other goods and services that they need.">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descr="In short, specialization requires trad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descr="For example, with specialization, you do not need to know how to sew if you need new clothes, as you can purchase them from a store.">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descr="Why should you study economics?">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descr="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Economics is divided into two major parts.">
            <a:extLst>
              <a:ext uri="{FF2B5EF4-FFF2-40B4-BE49-F238E27FC236}">
                <a16:creationId xmlns:a16="http://schemas.microsoft.com/office/drawing/2014/main" id="{6F3EBC8D-8CF9-C148-37CC-9D4E97FA4F2C}"/>
              </a:ext>
            </a:extLst>
          </p:cNvPr>
          <p:cNvGrpSpPr/>
          <p:nvPr/>
        </p:nvGrpSpPr>
        <p:grpSpPr>
          <a:xfrm>
            <a:off x="2397197" y="1841807"/>
            <a:ext cx="7397602" cy="1093742"/>
            <a:chOff x="2397197" y="1841807"/>
            <a:chExt cx="7397602" cy="1093742"/>
          </a:xfrm>
        </p:grpSpPr>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grpSp>
      <p:grpSp>
        <p:nvGrpSpPr>
          <p:cNvPr id="5" name="Group 4" descr="Microeconomics">
            <a:extLst>
              <a:ext uri="{FF2B5EF4-FFF2-40B4-BE49-F238E27FC236}">
                <a16:creationId xmlns:a16="http://schemas.microsoft.com/office/drawing/2014/main" id="{3DA2510A-6725-DEEE-0621-9C8611C66F10}"/>
              </a:ext>
            </a:extLst>
          </p:cNvPr>
          <p:cNvGrpSpPr/>
          <p:nvPr/>
        </p:nvGrpSpPr>
        <p:grpSpPr>
          <a:xfrm>
            <a:off x="2242033" y="3091845"/>
            <a:ext cx="3657498" cy="1558959"/>
            <a:chOff x="2242033" y="3091845"/>
            <a:chExt cx="3657498" cy="1558959"/>
          </a:xfrm>
        </p:grpSpPr>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grpSp>
      <p:grpSp>
        <p:nvGrpSpPr>
          <p:cNvPr id="4" name="Group 3" descr="Macroeconomics">
            <a:extLst>
              <a:ext uri="{FF2B5EF4-FFF2-40B4-BE49-F238E27FC236}">
                <a16:creationId xmlns:a16="http://schemas.microsoft.com/office/drawing/2014/main" id="{89E3460D-B18A-6E9A-B863-9F6AE16ADB15}"/>
              </a:ext>
            </a:extLst>
          </p:cNvPr>
          <p:cNvGrpSpPr/>
          <p:nvPr/>
        </p:nvGrpSpPr>
        <p:grpSpPr>
          <a:xfrm>
            <a:off x="6292469" y="3100632"/>
            <a:ext cx="3657498" cy="1558449"/>
            <a:chOff x="6292469" y="3100632"/>
            <a:chExt cx="3657498" cy="1558449"/>
          </a:xfrm>
        </p:grpSpPr>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gr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grpSp>
        <p:nvGrpSpPr>
          <p:cNvPr id="5" name="Group 4" descr="Consumers">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4128" y="3823112"/>
            <a:ext cx="914400" cy="914400"/>
          </a:xfrm>
          <a:prstGeom prst="rect">
            <a:avLst/>
          </a:prstGeom>
        </p:spPr>
      </p:pic>
      <p:grpSp>
        <p:nvGrpSpPr>
          <p:cNvPr id="11" name="Group 10" descr="Firms">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grpSp>
        <p:nvGrpSpPr>
          <p:cNvPr id="8" name="Group 7" descr="Markets">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03816" y="3823112"/>
            <a:ext cx="914400" cy="914400"/>
          </a:xfrm>
          <a:prstGeom prst="rect">
            <a:avLst/>
          </a:prstGeom>
        </p:spPr>
      </p:pic>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grpSp>
        <p:nvGrpSpPr>
          <p:cNvPr id="16" name="Group 15" descr="Economic Growth">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grpSp>
        <p:nvGrpSpPr>
          <p:cNvPr id="22" name="Group 21" descr="Inflation">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grpSp>
        <p:nvGrpSpPr>
          <p:cNvPr id="19" name="Group 18" descr="Unemployment">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Economic Theories, Models, and Systems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descr="What is economics, and why should you study it?">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grpSp>
        <p:nvGrpSpPr>
          <p:cNvPr id="16" name="Group 33" descr="Economics may not be what you think it is.">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grpSp>
        <p:nvGrpSpPr>
          <p:cNvPr id="2" name="Group 1" descr="It is NOT primarily about money or finance or the stock market, although these are all things that economists study.">
            <a:extLst>
              <a:ext uri="{FF2B5EF4-FFF2-40B4-BE49-F238E27FC236}">
                <a16:creationId xmlns:a16="http://schemas.microsoft.com/office/drawing/2014/main" id="{DE37C5CB-ADF2-69CF-2190-D38CF899866E}"/>
              </a:ext>
            </a:extLst>
          </p:cNvPr>
          <p:cNvGrpSpPr/>
          <p:nvPr/>
        </p:nvGrpSpPr>
        <p:grpSpPr>
          <a:xfrm>
            <a:off x="1793632" y="4044834"/>
            <a:ext cx="3930835" cy="2376471"/>
            <a:chOff x="1793632" y="4044834"/>
            <a:chExt cx="3930835" cy="2376471"/>
          </a:xfrm>
        </p:grpSpPr>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grpSp>
        <p:nvGrpSpPr>
          <p:cNvPr id="3" name="Group 2" descr="It is NOT the study of business.">
            <a:extLst>
              <a:ext uri="{FF2B5EF4-FFF2-40B4-BE49-F238E27FC236}">
                <a16:creationId xmlns:a16="http://schemas.microsoft.com/office/drawing/2014/main" id="{B5C3DCA8-5E0F-AE72-231F-EF433D1B97CC}"/>
              </a:ext>
            </a:extLst>
          </p:cNvPr>
          <p:cNvGrpSpPr/>
          <p:nvPr/>
        </p:nvGrpSpPr>
        <p:grpSpPr>
          <a:xfrm>
            <a:off x="6463876" y="4058961"/>
            <a:ext cx="3930835" cy="2347164"/>
            <a:chOff x="6463876" y="4058961"/>
            <a:chExt cx="3930835" cy="2347164"/>
          </a:xfrm>
        </p:grpSpPr>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One of the most influential economists in modern times was John Maynard Keynes. He famously wrote, “[Economics] is a method rather than a doctrine, an apparatus of the mind, a technique of thinking, which helps its possessor to draw correct conclusions.”">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Thinking Like Economists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A theory is a simplified representation of how two or more variables interact with each other.">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descr="The purpose of a theory is to take a complex, real-world issue and simplify it down to its essentials.">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descr="A theory is a more abstract representation, while a model is a more applied or empirical representation.">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descr="We use models to test theories, but for this course we will use the terms interchangeably.">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Circular Flow Diagram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Systems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re are at least three ways that societies organize an economy.">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descr="Traditional economies organize their economic affairs the way they have always done (i.e. according to tradition).">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descr="In a command economy, economic effort is devoted to goals passed down from a ruler or ruling class.">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descr="In a market economy, decision-making is decentralized.">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raditional economies are the oldest economic system and are used in parts of Asia, Africa, and South America.">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descr="In traditional economies, occupations stay in the family, and most families are farmers who grow the crops using traditional methods.">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descr="Because tradition drives the way of life, there is little economic progress or development.">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 a command economy, economic effort is devoted to goals passed down from a ruler or ruling class.">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descr="Ancient Egypt was a good example: a large part of economic life was devoted to building pyramids.">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descr="In a command economy, the government decides what goods and services will be produced and what prices it will charge for them.">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lthough command economies have a very centralized structure for economic decisions, market economies are very decentralized.">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descr="A market is an institution that brings together buyers and sellers of goods or services, who may be either individuals or businesses.">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descr="The New York Stock Exchange is a prime example of a market which brings buyers and sellers together.">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descr="Market economies are based on private enterprise: private individuals own and operate the means of production (resources and businesses). Businesses supply goods and services based on demand.">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Mixed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ost economies in the real world are mixed; they combine elements of command and market (and even traditional) systems.">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descr="The U.S. economy is positioned toward the market-oriented end of the spectrum.">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descr="Many countries in Europe and Latin America, while primarily market-oriented, have a greater degree of government involvement in economic decisions than the U.S. economy.">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descr="China and Russia, while over the past several decades have moved more in the direction of having a market-oriented system, remain closer to the command economy end of the spectrum.">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Markets and government regulations are always entangled.">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descr="There is no such thing as an absolutely free market.">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descr="Regulations define the &quot;rules of the game&quot; in the economy.">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descr="The degree of regulation increases from economies that are primarily market-oriented to those that are primarily command-oriented.">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conomics">
            <a:extLst>
              <a:ext uri="{FF2B5EF4-FFF2-40B4-BE49-F238E27FC236}">
                <a16:creationId xmlns:a16="http://schemas.microsoft.com/office/drawing/2014/main" id="{2F0C7E42-1B3C-7EAB-68AF-16B96F51E734}"/>
              </a:ext>
            </a:extLst>
          </p:cNvPr>
          <p:cNvGrpSpPr/>
          <p:nvPr/>
        </p:nvGrpSpPr>
        <p:grpSpPr>
          <a:xfrm>
            <a:off x="3620962" y="1863841"/>
            <a:ext cx="4950072" cy="1093742"/>
            <a:chOff x="3620962" y="1863841"/>
            <a:chExt cx="4950072" cy="1093742"/>
          </a:xfrm>
        </p:grpSpPr>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grpSp>
      <p:grpSp>
        <p:nvGrpSpPr>
          <p:cNvPr id="4" name="Group 3" descr="the study of how people make decisions in the face of scarcity">
            <a:extLst>
              <a:ext uri="{FF2B5EF4-FFF2-40B4-BE49-F238E27FC236}">
                <a16:creationId xmlns:a16="http://schemas.microsoft.com/office/drawing/2014/main" id="{B337AE6E-F512-1F48-AEFD-DCAFE9BD83AF}"/>
              </a:ext>
            </a:extLst>
          </p:cNvPr>
          <p:cNvGrpSpPr/>
          <p:nvPr/>
        </p:nvGrpSpPr>
        <p:grpSpPr>
          <a:xfrm>
            <a:off x="1881187" y="3227946"/>
            <a:ext cx="8429625" cy="1441993"/>
            <a:chOff x="1881187" y="3227946"/>
            <a:chExt cx="8429625" cy="1441993"/>
          </a:xfrm>
        </p:grpSpPr>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peech Bubble: Oval 2">
            <a:extLst>
              <a:ext uri="{FF2B5EF4-FFF2-40B4-BE49-F238E27FC236}">
                <a16:creationId xmlns:a16="http://schemas.microsoft.com/office/drawing/2014/main" id="{2D86F995-181E-44C2-B074-7881EE2FE620}"/>
              </a:ext>
            </a:extLst>
          </p:cNvPr>
          <p:cNvSpPr/>
          <p:nvPr/>
        </p:nvSpPr>
        <p:spPr>
          <a:xfrm>
            <a:off x="9183922" y="4740307"/>
            <a:ext cx="2253780" cy="1959570"/>
          </a:xfrm>
          <a:prstGeom prst="wedgeEllipseCallout">
            <a:avLst>
              <a:gd name="adj1" fmla="val -58868"/>
              <a:gd name="adj2" fmla="val -49933"/>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Globalization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Globalization is the trend in which buying and selling in markets have increasingly crossed national borders.">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descr="Improvements in shipping and innovations in computing and telecommunications have contributed to globalization.">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xports are the goods and services that are produced domestically and sold abroad.">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descr="Imports are the goods and services that are produced abroad and then sold domestically.">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descr="Gross domestic product (GDP) measures the size of total production in an economy.">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descr="Thus, the ratio of exports divided by GDP measures what share of a country's total economic production is sold in other countries.">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ata is important in economics because it describes and measures the issues and problems that economics seeks to understand.">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descr="A variety of government agencies publish economic and social data.">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descr="For this course, we will generally use data from the St. Louis Federal Reserve Bank's FRED databas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hlinkClick r:id="rId3"/>
              </a:rPr>
              <a:t>hawkes.biz/</a:t>
            </a:r>
            <a:r>
              <a:rPr lang="en-US" sz="3200" dirty="0" err="1">
                <a:hlinkClick r:id="rId3"/>
              </a:rPr>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Food banks are a reminder that scarcity of resources is real.">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Food banks are a reminder that scarcity of resources is real.</a:t>
              </a:r>
            </a:p>
          </p:txBody>
        </p:sp>
      </p:grpSp>
    </p:spTree>
    <p:extLst>
      <p:ext uri="{BB962C8B-B14F-4D97-AF65-F5344CB8AC3E}">
        <p14:creationId xmlns:p14="http://schemas.microsoft.com/office/powerpoint/2010/main" val="431459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grpSp>
        <p:nvGrpSpPr>
          <p:cNvPr id="5" name="Group 4" descr="Individuals">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11" name="Group 10" descr="Towns">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grpSp>
        <p:nvGrpSpPr>
          <p:cNvPr id="8" name="Group 7" descr="Nations">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cxnSp>
        <p:nvCxnSpPr>
          <p:cNvPr id="14" name="Straight Arrow Connector 13">
            <a:extLst>
              <a:ext uri="{FF2B5EF4-FFF2-40B4-BE49-F238E27FC236}">
                <a16:creationId xmlns:a16="http://schemas.microsoft.com/office/drawing/2014/main" id="{203351AB-9BE6-4E2E-8D7A-87CA167688E2}"/>
              </a:ext>
              <a:ext uri="{C183D7F6-B498-43B3-948B-1728B52AA6E4}">
                <adec:decorative xmlns:adec="http://schemas.microsoft.com/office/drawing/2017/decorative" val="1"/>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cxnSp>
        <p:nvCxnSpPr>
          <p:cNvPr id="27" name="Straight Arrow Connector 26">
            <a:extLst>
              <a:ext uri="{FF2B5EF4-FFF2-40B4-BE49-F238E27FC236}">
                <a16:creationId xmlns:a16="http://schemas.microsoft.com/office/drawing/2014/main" id="{19A03BFA-E682-4571-AC89-5095C05D8B02}"/>
              </a:ext>
              <a:ext uri="{C183D7F6-B498-43B3-948B-1728B52AA6E4}">
                <adec:decorative xmlns:adec="http://schemas.microsoft.com/office/drawing/2017/decorative" val="1"/>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Adam Smith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Division of and Specialization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cxnSp>
        <p:nvCxnSpPr>
          <p:cNvPr id="11" name="Straight Arrow Connector 10" descr="can produce">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cxnSp>
        <p:nvCxnSpPr>
          <p:cNvPr id="14" name="Straight Arrow Connector 13" descr="can produce">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4E016B-8C74-4B5B-95C9-FA7FC64ACC22}">
  <ds:schemaRefs>
    <ds:schemaRef ds:uri="http://schemas.microsoft.com/sharepoint/v3/contenttype/forms"/>
  </ds:schemaRefs>
</ds:datastoreItem>
</file>

<file path=customXml/itemProps2.xml><?xml version="1.0" encoding="utf-8"?>
<ds:datastoreItem xmlns:ds="http://schemas.openxmlformats.org/officeDocument/2006/customXml" ds:itemID="{D23E4109-1214-42F1-92EE-4AD03535102B}">
  <ds:schemaRefs>
    <ds:schemaRef ds:uri="http://schemas.microsoft.com/office/2006/documentManagement/types"/>
    <ds:schemaRef ds:uri="http://schemas.openxmlformats.org/package/2006/metadata/core-properties"/>
    <ds:schemaRef ds:uri="http://purl.org/dc/terms/"/>
    <ds:schemaRef ds:uri="fdab59f7-c3a7-48e5-acd8-618ce834776e"/>
    <ds:schemaRef ds:uri="http://www.w3.org/XML/1998/namespace"/>
    <ds:schemaRef ds:uri="http://purl.org/dc/elements/1.1/"/>
    <ds:schemaRef ds:uri="http://schemas.microsoft.com/office/infopath/2007/PartnerControls"/>
    <ds:schemaRef ds:uri="06d9c582-05c2-476b-83d2-72ab8b1380b2"/>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AC1302DF-B811-4A9A-9CC0-68BE0E2819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604</TotalTime>
  <Words>3525</Words>
  <Application>Microsoft Office PowerPoint</Application>
  <PresentationFormat>Widescreen</PresentationFormat>
  <Paragraphs>239</Paragraphs>
  <Slides>33</Slides>
  <Notes>30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Calibri</vt:lpstr>
      <vt:lpstr>Calibri Light</vt:lpstr>
      <vt:lpstr>Century Gothic</vt:lpstr>
      <vt:lpstr>Times New Roman</vt:lpstr>
      <vt:lpstr>Office Theme</vt:lpstr>
      <vt:lpstr>1_Office Theme</vt:lpstr>
      <vt:lpstr>What Is Economics, and Why Is It Important?</vt:lpstr>
      <vt:lpstr>What Is Economics?1</vt:lpstr>
      <vt:lpstr>What Is Economics?2</vt:lpstr>
      <vt:lpstr>FRED</vt:lpstr>
      <vt:lpstr>The Problem</vt:lpstr>
      <vt:lpstr>Choice1</vt:lpstr>
      <vt:lpstr>Choice2</vt:lpstr>
      <vt:lpstr>Adam Smith</vt:lpstr>
      <vt:lpstr>The Division of and Specialization of Labor</vt:lpstr>
      <vt:lpstr>Division of Labor</vt:lpstr>
      <vt:lpstr>Why the Division of Labor Increases Production</vt:lpstr>
      <vt:lpstr>Trade and Markets</vt:lpstr>
      <vt:lpstr>On Your Own1</vt:lpstr>
      <vt:lpstr>Economics1</vt:lpstr>
      <vt:lpstr>Economics2</vt:lpstr>
      <vt:lpstr>Microeconomics</vt:lpstr>
      <vt:lpstr>Macroeconomics</vt:lpstr>
      <vt:lpstr>Summary1</vt:lpstr>
      <vt:lpstr>Economic Theories, Models, and Systems</vt:lpstr>
      <vt:lpstr>Introduction</vt:lpstr>
      <vt:lpstr>Thinking Like Economists</vt:lpstr>
      <vt:lpstr>Circular Flow Diagram</vt:lpstr>
      <vt:lpstr>Economic Systems</vt:lpstr>
      <vt:lpstr>Traditional Economies</vt:lpstr>
      <vt:lpstr>Command Economies</vt:lpstr>
      <vt:lpstr>Market Economies</vt:lpstr>
      <vt:lpstr>On Your Own2</vt:lpstr>
      <vt:lpstr>Mixed Economies</vt:lpstr>
      <vt:lpstr>Regulations</vt:lpstr>
      <vt:lpstr>Globalization</vt:lpstr>
      <vt:lpstr>Trade</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52</cp:revision>
  <dcterms:created xsi:type="dcterms:W3CDTF">2017-06-16T13:06:21Z</dcterms:created>
  <dcterms:modified xsi:type="dcterms:W3CDTF">2026-02-02T13:33:55Z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