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3"/>
  </p:notesMasterIdLst>
  <p:sldIdLst>
    <p:sldId id="349" r:id="rId6"/>
    <p:sldId id="350" r:id="rId7"/>
    <p:sldId id="351" r:id="rId8"/>
    <p:sldId id="352" r:id="rId9"/>
    <p:sldId id="353" r:id="rId10"/>
    <p:sldId id="354"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8883BE-3DBF-4BD8-A693-88464685257A}" v="3" dt="2026-02-02T13:30:59.2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08T21:43:14.761" v="39" actId="47"/>
      <pc:docMkLst>
        <pc:docMk/>
      </pc:docMkLst>
      <pc:sldChg chg="add">
        <pc:chgData name="Annaleise Radchenko" userId="6249d1a9-d5dd-4793-b8df-98b5e6874abb" providerId="ADAL" clId="{4A5B4154-50F6-4F5B-A4D7-A9ED8C205C6B}" dt="2026-01-08T21:43:07.478" v="38"/>
        <pc:sldMkLst>
          <pc:docMk/>
          <pc:sldMk cId="731591676" sldId="349"/>
        </pc:sldMkLst>
      </pc:sldChg>
      <pc:sldChg chg="add">
        <pc:chgData name="Annaleise Radchenko" userId="6249d1a9-d5dd-4793-b8df-98b5e6874abb" providerId="ADAL" clId="{4A5B4154-50F6-4F5B-A4D7-A9ED8C205C6B}" dt="2026-01-08T21:43:07.478" v="38"/>
        <pc:sldMkLst>
          <pc:docMk/>
          <pc:sldMk cId="1877432247" sldId="350"/>
        </pc:sldMkLst>
      </pc:sldChg>
      <pc:sldChg chg="add">
        <pc:chgData name="Annaleise Radchenko" userId="6249d1a9-d5dd-4793-b8df-98b5e6874abb" providerId="ADAL" clId="{4A5B4154-50F6-4F5B-A4D7-A9ED8C205C6B}" dt="2026-01-08T21:43:07.478" v="38"/>
        <pc:sldMkLst>
          <pc:docMk/>
          <pc:sldMk cId="1506004278" sldId="351"/>
        </pc:sldMkLst>
      </pc:sldChg>
      <pc:sldChg chg="add">
        <pc:chgData name="Annaleise Radchenko" userId="6249d1a9-d5dd-4793-b8df-98b5e6874abb" providerId="ADAL" clId="{4A5B4154-50F6-4F5B-A4D7-A9ED8C205C6B}" dt="2026-01-08T21:43:07.478" v="38"/>
        <pc:sldMkLst>
          <pc:docMk/>
          <pc:sldMk cId="2950588007" sldId="352"/>
        </pc:sldMkLst>
      </pc:sldChg>
      <pc:sldChg chg="add">
        <pc:chgData name="Annaleise Radchenko" userId="6249d1a9-d5dd-4793-b8df-98b5e6874abb" providerId="ADAL" clId="{4A5B4154-50F6-4F5B-A4D7-A9ED8C205C6B}" dt="2026-01-08T21:43:07.478" v="38"/>
        <pc:sldMkLst>
          <pc:docMk/>
          <pc:sldMk cId="2521828620" sldId="353"/>
        </pc:sldMkLst>
      </pc:sldChg>
      <pc:sldChg chg="add">
        <pc:chgData name="Annaleise Radchenko" userId="6249d1a9-d5dd-4793-b8df-98b5e6874abb" providerId="ADAL" clId="{4A5B4154-50F6-4F5B-A4D7-A9ED8C205C6B}" dt="2026-01-08T21:43:07.478" v="38"/>
        <pc:sldMkLst>
          <pc:docMk/>
          <pc:sldMk cId="3626128502" sldId="35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Linear Equations. By the end of this lesson, you will be able to solve various equations involving fractions, decimals, and parentheses and calculate multiple variables with substitution.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892837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 solve linear equations of the most general form, ax + b = cx + d, the objective is to get the variable on one side of the equation by itself with a coefficient of positive one.</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 solve for the value of x in 5x + 3 = 2x – 18, we must add -3 to both sides, simplify, then add negative 2x to both sides, simplify, divide both sides by 3, then simplify to find that x is equal to -7. We can double check and plug in -7 in the original equation and find that both sides equal -32. That procedure is similar for decimals.</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For fractions, the procedure is similar, but there is an extra step to make the fractions more manageable. In this case, multiply both sides by 15, the least common multiple of the denominator. Then, apply the distributive property, simplify, then add -13 to both sides. Simplify and add -9x to both sides. Simplify and divide both sides by -4, making x equal 7. </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When parentheses are involved, we must use the distributive property and be aware of the signs. Combine like terms and add 18x to both sides. Simplify and add 28 to both sides. Simplify and divide both sides by 8. Simplify to find the value of x is -1/8.</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When equations have multiple variables, we must use substitution to calculate the value of both variables. For example, y= -2x + 5 and x + 2y = 1. The first equation is already solved for y, so we can plug it into the second equation, making the equation x + 2 times -2x + 5 in parentheses equals 1. With the distributive property to open up the parentheses, we are  able to simplify and find that x equals 3. We can then plug in 3 into the y equation to find the value of y is -1. Now, you are able solve various equations involving fractions, decimals, and parentheses and calculate multiple variables with substitution.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itle 8"/>
          <p:cNvSpPr txBox="1">
            <a:spLocks noGrp="1"/>
          </p:cNvSpPr>
          <p:nvPr>
            <p:ph type="title" idx="4294967295"/>
          </p:nvPr>
        </p:nvSpPr>
        <p:spPr>
          <a:xfrm>
            <a:off x="1463488" y="2906938"/>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a:ln>
                  <a:noFill/>
                </a:ln>
                <a:solidFill>
                  <a:prstClr val="black">
                    <a:lumMod val="75000"/>
                    <a:lumOff val="25000"/>
                  </a:prstClr>
                </a:solidFill>
                <a:effectLst/>
                <a:uLnTx/>
                <a:uFillTx/>
                <a:latin typeface="Century Gothic" panose="020B0502020202020204" pitchFamily="34" charset="0"/>
                <a:ea typeface="+mn-ea"/>
                <a:cs typeface="+mn-cs"/>
              </a:rPr>
              <a:t>Linear Equations</a:t>
            </a:r>
            <a:endParaRPr kumimoji="0" lang="en-US" sz="5400" b="0" i="0" u="none" strike="noStrike" kern="1200" cap="none" spc="0" normalizeH="0" baseline="0" noProof="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C183D7F6-B498-43B3-948B-1728B52AA6E4}">
                <adec:decorative xmlns:adec="http://schemas.microsoft.com/office/drawing/2017/decorative" val="1"/>
              </a:ext>
            </a:extLst>
          </p:cNvPr>
          <p:cNvSpPr txBox="1"/>
          <p:nvPr/>
        </p:nvSpPr>
        <p:spPr>
          <a:xfrm>
            <a:off x="553740" y="320479"/>
            <a:ext cx="3565361" cy="553998"/>
          </a:xfrm>
          <a:prstGeom prst="rect">
            <a:avLst/>
          </a:prstGeom>
          <a:solidFill>
            <a:srgbClr val="5A7E83"/>
          </a:solid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5" y="235683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1591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Simplify</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To solve linear equations of the most general form, ax + b = cx + d, the objective is to get the variable on one side of the equation by itself with a coefficient of positive one.&#10;">
            <a:extLst>
              <a:ext uri="{FF2B5EF4-FFF2-40B4-BE49-F238E27FC236}">
                <a16:creationId xmlns:a16="http://schemas.microsoft.com/office/drawing/2014/main" id="{750C3CC2-4879-D5E5-A22B-6E271D7B0611}"/>
              </a:ext>
            </a:extLst>
          </p:cNvPr>
          <p:cNvPicPr>
            <a:picLocks noChangeAspect="1"/>
          </p:cNvPicPr>
          <p:nvPr/>
        </p:nvPicPr>
        <p:blipFill>
          <a:blip r:embed="rId3"/>
          <a:stretch>
            <a:fillRect/>
          </a:stretch>
        </p:blipFill>
        <p:spPr>
          <a:xfrm>
            <a:off x="2023129" y="1991676"/>
            <a:ext cx="8145742" cy="3860482"/>
          </a:xfrm>
          <a:prstGeom prst="rect">
            <a:avLst/>
          </a:prstGeom>
        </p:spPr>
      </p:pic>
    </p:spTree>
    <p:extLst>
      <p:ext uri="{BB962C8B-B14F-4D97-AF65-F5344CB8AC3E}">
        <p14:creationId xmlns:p14="http://schemas.microsoft.com/office/powerpoint/2010/main" val="1877432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Simplify</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To solve for the value of x in 5x + 3 = 2x – 18, we must add negative 3 to both sides, simplify, then add negative 2x to both sides, simplify, divide both sides by 3, then simplify to find that x is equal to negative 7. ">
            <a:extLst>
              <a:ext uri="{FF2B5EF4-FFF2-40B4-BE49-F238E27FC236}">
                <a16:creationId xmlns:a16="http://schemas.microsoft.com/office/drawing/2014/main" id="{3CC4E1EF-3C30-4047-82EC-188646BD01A7}"/>
              </a:ext>
            </a:extLst>
          </p:cNvPr>
          <p:cNvGrpSpPr/>
          <p:nvPr/>
        </p:nvGrpSpPr>
        <p:grpSpPr>
          <a:xfrm>
            <a:off x="644084" y="2113935"/>
            <a:ext cx="4657143" cy="3000000"/>
            <a:chOff x="644084" y="2113935"/>
            <a:chExt cx="4657143" cy="3000000"/>
          </a:xfrm>
        </p:grpSpPr>
        <p:pic>
          <p:nvPicPr>
            <p:cNvPr id="3" name="Picture 2">
              <a:extLst>
                <a:ext uri="{FF2B5EF4-FFF2-40B4-BE49-F238E27FC236}">
                  <a16:creationId xmlns:a16="http://schemas.microsoft.com/office/drawing/2014/main" id="{7A8C72B4-7B4C-43BE-899F-967C9DE86E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4084" y="2113935"/>
              <a:ext cx="4657143" cy="3000000"/>
            </a:xfrm>
            <a:prstGeom prst="rect">
              <a:avLst/>
            </a:prstGeom>
          </p:spPr>
        </p:pic>
        <p:sp>
          <p:nvSpPr>
            <p:cNvPr id="8" name="Oval 7">
              <a:extLst>
                <a:ext uri="{FF2B5EF4-FFF2-40B4-BE49-F238E27FC236}">
                  <a16:creationId xmlns:a16="http://schemas.microsoft.com/office/drawing/2014/main" id="{9737446E-0F39-42D8-83B5-F11FF86F20C8}"/>
                </a:ext>
              </a:extLst>
            </p:cNvPr>
            <p:cNvSpPr/>
            <p:nvPr/>
          </p:nvSpPr>
          <p:spPr>
            <a:xfrm>
              <a:off x="1377754" y="4695290"/>
              <a:ext cx="1108592" cy="418645"/>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Picture 4" descr="To double check the answer plug in negative 7 in the original equation (5x +3 = 2x -18) and find that both sides equal negative 32. ">
            <a:extLst>
              <a:ext uri="{FF2B5EF4-FFF2-40B4-BE49-F238E27FC236}">
                <a16:creationId xmlns:a16="http://schemas.microsoft.com/office/drawing/2014/main" id="{A90FAC45-E633-4987-ABF6-83E8E81E37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90774" y="2752030"/>
            <a:ext cx="4161905" cy="1723810"/>
          </a:xfrm>
          <a:prstGeom prst="rect">
            <a:avLst/>
          </a:prstGeom>
        </p:spPr>
      </p:pic>
    </p:spTree>
    <p:extLst>
      <p:ext uri="{BB962C8B-B14F-4D97-AF65-F5344CB8AC3E}">
        <p14:creationId xmlns:p14="http://schemas.microsoft.com/office/powerpoint/2010/main" val="1506004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Fractions</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For the linear equation one third x plus thirteen fifteenths equals three fifths x minus 1 start by multiplying both sides by 15, the least common multiple of the denominator. Then, apply the distributive property, simplify, then add -13 to both sides. Simplify and add -9x to both sides. Simplify and divide both sides by -4, making x equal 7. ">
            <a:extLst>
              <a:ext uri="{FF2B5EF4-FFF2-40B4-BE49-F238E27FC236}">
                <a16:creationId xmlns:a16="http://schemas.microsoft.com/office/drawing/2014/main" id="{E245A2F7-93A1-45DA-8C9B-454C529BF1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657" y="1531972"/>
            <a:ext cx="8447619" cy="4266667"/>
          </a:xfrm>
          <a:prstGeom prst="rect">
            <a:avLst/>
          </a:prstGeom>
        </p:spPr>
      </p:pic>
    </p:spTree>
    <p:extLst>
      <p:ext uri="{BB962C8B-B14F-4D97-AF65-F5344CB8AC3E}">
        <p14:creationId xmlns:p14="http://schemas.microsoft.com/office/powerpoint/2010/main" val="2950588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Parentheses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When parentheses are involved, we must use the distributive property and be aware of the signs. For the equation negative 2 (5x + 13) minus 2 = negative 6 (3x minus 2) minus 41. Combine like terms and add 18x to both sides. Simplify and add 28 to both sides. Simplify and divide both sides by 8. Simplify to find the value of x is -1/8.&#10;">
            <a:extLst>
              <a:ext uri="{FF2B5EF4-FFF2-40B4-BE49-F238E27FC236}">
                <a16:creationId xmlns:a16="http://schemas.microsoft.com/office/drawing/2014/main" id="{2F43E5ED-4C24-43FA-A409-65E345BDE3B1}"/>
              </a:ext>
            </a:extLst>
          </p:cNvPr>
          <p:cNvPicPr>
            <a:picLocks noChangeAspect="1"/>
          </p:cNvPicPr>
          <p:nvPr/>
        </p:nvPicPr>
        <p:blipFill>
          <a:blip r:embed="rId3"/>
          <a:stretch>
            <a:fillRect/>
          </a:stretch>
        </p:blipFill>
        <p:spPr>
          <a:xfrm>
            <a:off x="2057905" y="1834378"/>
            <a:ext cx="8076190" cy="3885714"/>
          </a:xfrm>
          <a:prstGeom prst="rect">
            <a:avLst/>
          </a:prstGeom>
        </p:spPr>
      </p:pic>
    </p:spTree>
    <p:extLst>
      <p:ext uri="{BB962C8B-B14F-4D97-AF65-F5344CB8AC3E}">
        <p14:creationId xmlns:p14="http://schemas.microsoft.com/office/powerpoint/2010/main" val="2521828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Multiple Variables: Substitution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When equations have multiple variables, we must use substitution to calculate the value of both variables. For example, y= -2x + 5 and x + 2y = 1. The first equation is already solved for y, so we can plug it into the second equation, making the equation x + 2 times -2x + 5 in parentheses equals 1. With the distributive property to open up the parentheses, we are  able to simplify and find that x equals 3. We can then plug in 3 into the y equation to find the value of y is -1. Now, you are able solve various equations involving fractions, decimals, and parentheses and calculate multiple variables with substitution.&#10;">
            <a:extLst>
              <a:ext uri="{FF2B5EF4-FFF2-40B4-BE49-F238E27FC236}">
                <a16:creationId xmlns:a16="http://schemas.microsoft.com/office/drawing/2014/main" id="{24B4426E-D665-72AE-CEB9-C8586FB37B52}"/>
              </a:ext>
            </a:extLst>
          </p:cNvPr>
          <p:cNvPicPr>
            <a:picLocks noChangeAspect="1"/>
          </p:cNvPicPr>
          <p:nvPr/>
        </p:nvPicPr>
        <p:blipFill>
          <a:blip r:embed="rId3"/>
          <a:stretch>
            <a:fillRect/>
          </a:stretch>
        </p:blipFill>
        <p:spPr>
          <a:xfrm>
            <a:off x="1391602" y="1505902"/>
            <a:ext cx="10418604" cy="4917757"/>
          </a:xfrm>
          <a:prstGeom prst="rect">
            <a:avLst/>
          </a:prstGeom>
        </p:spPr>
      </p:pic>
    </p:spTree>
    <p:extLst>
      <p:ext uri="{BB962C8B-B14F-4D97-AF65-F5344CB8AC3E}">
        <p14:creationId xmlns:p14="http://schemas.microsoft.com/office/powerpoint/2010/main" val="3626128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AC5FCD2B-A94A-F56F-67D3-06681518F167}"/>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Hawkes Learning</a:t>
            </a:r>
          </a:p>
        </p:txBody>
      </p:sp>
      <p:sp>
        <p:nvSpPr>
          <p:cNvPr id="5" name="TextBox 4">
            <a:extLst>
              <a:ext uri="{C183D7F6-B498-43B3-948B-1728B52AA6E4}">
                <adec:decorative xmlns:adec="http://schemas.microsoft.com/office/drawing/2017/decorative" val="1"/>
              </a:ext>
            </a:extLst>
          </p:cNvPr>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B4C5792-F663-476C-992E-815BC59F30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6AF68A0-321F-491A-82D8-9185986C4D52}">
  <ds:schemaRefs>
    <ds:schemaRef ds:uri="http://schemas.microsoft.com/sharepoint/v3/contenttype/forms"/>
  </ds:schemaRefs>
</ds:datastoreItem>
</file>

<file path=customXml/itemProps3.xml><?xml version="1.0" encoding="utf-8"?>
<ds:datastoreItem xmlns:ds="http://schemas.openxmlformats.org/officeDocument/2006/customXml" ds:itemID="{01D86DA8-B541-48CE-BE69-2AFF829FAA54}">
  <ds:schemaRefs>
    <ds:schemaRef ds:uri="06d9c582-05c2-476b-83d2-72ab8b1380b2"/>
    <ds:schemaRef ds:uri="http://purl.org/dc/elements/1.1/"/>
    <ds:schemaRef ds:uri="http://www.w3.org/XML/1998/namespace"/>
    <ds:schemaRef ds:uri="http://schemas.microsoft.com/office/2006/documentManagement/types"/>
    <ds:schemaRef ds:uri="http://schemas.microsoft.com/office/2006/metadata/properties"/>
    <ds:schemaRef ds:uri="http://purl.org/dc/dcmitype/"/>
    <ds:schemaRef ds:uri="http://purl.org/dc/terms/"/>
    <ds:schemaRef ds:uri="http://schemas.microsoft.com/office/infopath/2007/PartnerControls"/>
    <ds:schemaRef ds:uri="http://schemas.openxmlformats.org/package/2006/metadata/core-properties"/>
    <ds:schemaRef ds:uri="fdab59f7-c3a7-48e5-acd8-618ce834776e"/>
  </ds:schemaRefs>
</ds:datastoreItem>
</file>

<file path=docProps/app.xml><?xml version="1.0" encoding="utf-8"?>
<Properties xmlns="http://schemas.openxmlformats.org/officeDocument/2006/extended-properties" xmlns:vt="http://schemas.openxmlformats.org/officeDocument/2006/docPropsVTypes">
  <TotalTime>207</TotalTime>
  <Words>445</Words>
  <Application>Microsoft Office PowerPoint</Application>
  <PresentationFormat>Widescreen</PresentationFormat>
  <Paragraphs>21</Paragraphs>
  <Slides>7</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Calibri Light</vt:lpstr>
      <vt:lpstr>Century Gothic</vt:lpstr>
      <vt:lpstr>Office Theme</vt:lpstr>
      <vt:lpstr>1_Office Theme</vt:lpstr>
      <vt:lpstr>Linear Equations</vt:lpstr>
      <vt:lpstr>Simplify1</vt:lpstr>
      <vt:lpstr>Simplify2</vt:lpstr>
      <vt:lpstr>Fractions1</vt:lpstr>
      <vt:lpstr>Parentheses</vt:lpstr>
      <vt:lpstr>Multiple Variables: Substitution</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22</cp:revision>
  <dcterms:created xsi:type="dcterms:W3CDTF">2017-06-16T13:06:21Z</dcterms:created>
  <dcterms:modified xsi:type="dcterms:W3CDTF">2026-02-02T13:31:08Z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