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4"/>
  </p:notesMasterIdLst>
  <p:sldIdLst>
    <p:sldId id="343" r:id="rId6"/>
    <p:sldId id="344" r:id="rId7"/>
    <p:sldId id="345" r:id="rId8"/>
    <p:sldId id="346" r:id="rId9"/>
    <p:sldId id="347" r:id="rId10"/>
    <p:sldId id="348" r:id="rId11"/>
    <p:sldId id="349" r:id="rId12"/>
    <p:sldId id="350" r:id="rId13"/>
    <p:sldId id="351" r:id="rId14"/>
    <p:sldId id="352" r:id="rId15"/>
    <p:sldId id="353" r:id="rId16"/>
    <p:sldId id="354" r:id="rId17"/>
    <p:sldId id="355" r:id="rId18"/>
    <p:sldId id="356" r:id="rId19"/>
    <p:sldId id="357" r:id="rId20"/>
    <p:sldId id="358" r:id="rId21"/>
    <p:sldId id="359"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661F63-952F-40B0-B693-03DA37222844}" v="3" dt="2026-02-02T13:30:11.3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undo custSel addSld delSld modSld">
      <pc:chgData name="Annaleise Radchenko" userId="6249d1a9-d5dd-4793-b8df-98b5e6874abb" providerId="ADAL" clId="{4A5B4154-50F6-4F5B-A4D7-A9ED8C205C6B}" dt="2026-01-08T21:42:07.888" v="50" actId="962"/>
      <pc:docMkLst>
        <pc:docMk/>
      </pc:docMkLst>
      <pc:sldChg chg="add">
        <pc:chgData name="Annaleise Radchenko" userId="6249d1a9-d5dd-4793-b8df-98b5e6874abb" providerId="ADAL" clId="{4A5B4154-50F6-4F5B-A4D7-A9ED8C205C6B}" dt="2026-01-08T21:39:21.318" v="10"/>
        <pc:sldMkLst>
          <pc:docMk/>
          <pc:sldMk cId="66773672" sldId="343"/>
        </pc:sldMkLst>
      </pc:sldChg>
      <pc:sldChg chg="add">
        <pc:chgData name="Annaleise Radchenko" userId="6249d1a9-d5dd-4793-b8df-98b5e6874abb" providerId="ADAL" clId="{4A5B4154-50F6-4F5B-A4D7-A9ED8C205C6B}" dt="2026-01-08T21:39:21.318" v="10"/>
        <pc:sldMkLst>
          <pc:docMk/>
          <pc:sldMk cId="491699238" sldId="344"/>
        </pc:sldMkLst>
      </pc:sldChg>
      <pc:sldChg chg="add">
        <pc:chgData name="Annaleise Radchenko" userId="6249d1a9-d5dd-4793-b8df-98b5e6874abb" providerId="ADAL" clId="{4A5B4154-50F6-4F5B-A4D7-A9ED8C205C6B}" dt="2026-01-08T21:39:21.318" v="10"/>
        <pc:sldMkLst>
          <pc:docMk/>
          <pc:sldMk cId="2630157960" sldId="345"/>
        </pc:sldMkLst>
      </pc:sldChg>
      <pc:sldChg chg="add">
        <pc:chgData name="Annaleise Radchenko" userId="6249d1a9-d5dd-4793-b8df-98b5e6874abb" providerId="ADAL" clId="{4A5B4154-50F6-4F5B-A4D7-A9ED8C205C6B}" dt="2026-01-08T21:39:21.318" v="10"/>
        <pc:sldMkLst>
          <pc:docMk/>
          <pc:sldMk cId="1675452399" sldId="346"/>
        </pc:sldMkLst>
      </pc:sldChg>
      <pc:sldChg chg="add">
        <pc:chgData name="Annaleise Radchenko" userId="6249d1a9-d5dd-4793-b8df-98b5e6874abb" providerId="ADAL" clId="{4A5B4154-50F6-4F5B-A4D7-A9ED8C205C6B}" dt="2026-01-08T21:39:21.318" v="10"/>
        <pc:sldMkLst>
          <pc:docMk/>
          <pc:sldMk cId="2133793602" sldId="347"/>
        </pc:sldMkLst>
      </pc:sldChg>
      <pc:sldChg chg="add">
        <pc:chgData name="Annaleise Radchenko" userId="6249d1a9-d5dd-4793-b8df-98b5e6874abb" providerId="ADAL" clId="{4A5B4154-50F6-4F5B-A4D7-A9ED8C205C6B}" dt="2026-01-08T21:39:21.318" v="10"/>
        <pc:sldMkLst>
          <pc:docMk/>
          <pc:sldMk cId="4137023706" sldId="348"/>
        </pc:sldMkLst>
      </pc:sldChg>
      <pc:sldChg chg="addSp modSp add mod">
        <pc:chgData name="Annaleise Radchenko" userId="6249d1a9-d5dd-4793-b8df-98b5e6874abb" providerId="ADAL" clId="{4A5B4154-50F6-4F5B-A4D7-A9ED8C205C6B}" dt="2026-01-08T21:42:07.888" v="50" actId="962"/>
        <pc:sldMkLst>
          <pc:docMk/>
          <pc:sldMk cId="1546045719" sldId="349"/>
        </pc:sldMkLst>
        <pc:spChg chg="add mod ord">
          <ac:chgData name="Annaleise Radchenko" userId="6249d1a9-d5dd-4793-b8df-98b5e6874abb" providerId="ADAL" clId="{4A5B4154-50F6-4F5B-A4D7-A9ED8C205C6B}" dt="2026-01-08T21:40:20.189" v="46" actId="13244"/>
          <ac:spMkLst>
            <pc:docMk/>
            <pc:sldMk cId="1546045719" sldId="349"/>
            <ac:spMk id="2" creationId="{7EC52A5D-7C80-5597-62AE-188F955F35DE}"/>
          </ac:spMkLst>
        </pc:spChg>
        <pc:picChg chg="mod">
          <ac:chgData name="Annaleise Radchenko" userId="6249d1a9-d5dd-4793-b8df-98b5e6874abb" providerId="ADAL" clId="{4A5B4154-50F6-4F5B-A4D7-A9ED8C205C6B}" dt="2026-01-08T21:42:07.888" v="50" actId="962"/>
          <ac:picMkLst>
            <pc:docMk/>
            <pc:sldMk cId="1546045719" sldId="349"/>
            <ac:picMk id="6" creationId="{4AD4D213-6F59-21D8-6BB3-15D06C6702E0}"/>
          </ac:picMkLst>
        </pc:picChg>
      </pc:sldChg>
      <pc:sldChg chg="add">
        <pc:chgData name="Annaleise Radchenko" userId="6249d1a9-d5dd-4793-b8df-98b5e6874abb" providerId="ADAL" clId="{4A5B4154-50F6-4F5B-A4D7-A9ED8C205C6B}" dt="2026-01-08T21:39:21.318" v="10"/>
        <pc:sldMkLst>
          <pc:docMk/>
          <pc:sldMk cId="2905801623" sldId="350"/>
        </pc:sldMkLst>
      </pc:sldChg>
      <pc:sldChg chg="add">
        <pc:chgData name="Annaleise Radchenko" userId="6249d1a9-d5dd-4793-b8df-98b5e6874abb" providerId="ADAL" clId="{4A5B4154-50F6-4F5B-A4D7-A9ED8C205C6B}" dt="2026-01-08T21:39:21.318" v="10"/>
        <pc:sldMkLst>
          <pc:docMk/>
          <pc:sldMk cId="2549135376" sldId="351"/>
        </pc:sldMkLst>
      </pc:sldChg>
      <pc:sldChg chg="add">
        <pc:chgData name="Annaleise Radchenko" userId="6249d1a9-d5dd-4793-b8df-98b5e6874abb" providerId="ADAL" clId="{4A5B4154-50F6-4F5B-A4D7-A9ED8C205C6B}" dt="2026-01-08T21:39:21.318" v="10"/>
        <pc:sldMkLst>
          <pc:docMk/>
          <pc:sldMk cId="3858135247" sldId="352"/>
        </pc:sldMkLst>
      </pc:sldChg>
      <pc:sldChg chg="add">
        <pc:chgData name="Annaleise Radchenko" userId="6249d1a9-d5dd-4793-b8df-98b5e6874abb" providerId="ADAL" clId="{4A5B4154-50F6-4F5B-A4D7-A9ED8C205C6B}" dt="2026-01-08T21:39:21.318" v="10"/>
        <pc:sldMkLst>
          <pc:docMk/>
          <pc:sldMk cId="1761195990" sldId="353"/>
        </pc:sldMkLst>
      </pc:sldChg>
      <pc:sldChg chg="add">
        <pc:chgData name="Annaleise Radchenko" userId="6249d1a9-d5dd-4793-b8df-98b5e6874abb" providerId="ADAL" clId="{4A5B4154-50F6-4F5B-A4D7-A9ED8C205C6B}" dt="2026-01-08T21:39:21.318" v="10"/>
        <pc:sldMkLst>
          <pc:docMk/>
          <pc:sldMk cId="2904527729" sldId="354"/>
        </pc:sldMkLst>
      </pc:sldChg>
      <pc:sldChg chg="add">
        <pc:chgData name="Annaleise Radchenko" userId="6249d1a9-d5dd-4793-b8df-98b5e6874abb" providerId="ADAL" clId="{4A5B4154-50F6-4F5B-A4D7-A9ED8C205C6B}" dt="2026-01-08T21:39:21.318" v="10"/>
        <pc:sldMkLst>
          <pc:docMk/>
          <pc:sldMk cId="1002264824" sldId="355"/>
        </pc:sldMkLst>
      </pc:sldChg>
      <pc:sldChg chg="add">
        <pc:chgData name="Annaleise Radchenko" userId="6249d1a9-d5dd-4793-b8df-98b5e6874abb" providerId="ADAL" clId="{4A5B4154-50F6-4F5B-A4D7-A9ED8C205C6B}" dt="2026-01-08T21:39:21.318" v="10"/>
        <pc:sldMkLst>
          <pc:docMk/>
          <pc:sldMk cId="409200881" sldId="356"/>
        </pc:sldMkLst>
      </pc:sldChg>
      <pc:sldChg chg="add">
        <pc:chgData name="Annaleise Radchenko" userId="6249d1a9-d5dd-4793-b8df-98b5e6874abb" providerId="ADAL" clId="{4A5B4154-50F6-4F5B-A4D7-A9ED8C205C6B}" dt="2026-01-08T21:39:21.318" v="10"/>
        <pc:sldMkLst>
          <pc:docMk/>
          <pc:sldMk cId="464994043" sldId="357"/>
        </pc:sldMkLst>
      </pc:sldChg>
      <pc:sldChg chg="add">
        <pc:chgData name="Annaleise Radchenko" userId="6249d1a9-d5dd-4793-b8df-98b5e6874abb" providerId="ADAL" clId="{4A5B4154-50F6-4F5B-A4D7-A9ED8C205C6B}" dt="2026-01-08T21:39:21.318" v="10"/>
        <pc:sldMkLst>
          <pc:docMk/>
          <pc:sldMk cId="2546175111" sldId="358"/>
        </pc:sldMkLst>
      </pc:sldChg>
      <pc:sldChg chg="add">
        <pc:chgData name="Annaleise Radchenko" userId="6249d1a9-d5dd-4793-b8df-98b5e6874abb" providerId="ADAL" clId="{4A5B4154-50F6-4F5B-A4D7-A9ED8C205C6B}" dt="2026-01-08T21:39:21.318" v="10"/>
        <pc:sldMkLst>
          <pc:docMk/>
          <pc:sldMk cId="3033717943" sldId="3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this lesson, you will learn about percents and their relationship with decimals.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649541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Lastly, find the amount of 65% of 800. 0.65 (the rate) times 800 (the base) equals 520 (the amount).</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2460413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Knowing how to calculate and use percentage is important in business and sales. To attract customers or to sell goods that have been in stock for some time, retailers and manufacturers offer a discount, a reduction in the original selling price of an item. The new, reduced price is called the sale price. The discount is the difference between the original price and the sale price. The rate of discount, or percent of discount, is a percent of the original price to be discounted.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4153979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refrigerator that regularly sells for $1200 is on sale at a 20% discount, we can calculate the discount by finding what 20% of $1,200 is. That is, 1,200 times 0.20 equals $240. The buyer of the refrigerator is getting a good deal and saving $240.</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635792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Sales tax is a tax charged on the actual selling price of goods sold by retailers. The rate of the sales tax, a percent of the actual selling price, varies. </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392076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sales tax rate is 6%, what would be the final cost of a laptop computer priced at $899? We must multiply 0.06 by 899 to calculate the sales tax of $53.94. To find the final cost of the computer, we must then add the sales tax to the original price, which is 899 plus 53.94, which equals $952.94.</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27345634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percent increase in value is called appreciation, and a percent decrease in value is called depreciation.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dirty="0"/>
          </a:p>
        </p:txBody>
      </p:sp>
    </p:spTree>
    <p:extLst>
      <p:ext uri="{BB962C8B-B14F-4D97-AF65-F5344CB8AC3E}">
        <p14:creationId xmlns:p14="http://schemas.microsoft.com/office/powerpoint/2010/main" val="751722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firm sells 500 units of a good last year and sells 900 units this year, there is a percent increase of 900 minus 500, which is 400. Divide 400 by 500 and multiply by 100. The appreciated sales value is 80%.</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dirty="0"/>
          </a:p>
        </p:txBody>
      </p:sp>
    </p:spTree>
    <p:extLst>
      <p:ext uri="{BB962C8B-B14F-4D97-AF65-F5344CB8AC3E}">
        <p14:creationId xmlns:p14="http://schemas.microsoft.com/office/powerpoint/2010/main" val="2364925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opposite had happened--the firm sold 900 last year and only sold 500 this year--there is a percent decrease of 500 minus 900, which is -400, divided by 900, multiplied by 100. The depreciated sales value is -44%. Now, you are able to convert decimals to percents and vice versa and understand how to use percentages in various scenarios.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dirty="0"/>
          </a:p>
        </p:txBody>
      </p:sp>
    </p:spTree>
    <p:extLst>
      <p:ext uri="{BB962C8B-B14F-4D97-AF65-F5344CB8AC3E}">
        <p14:creationId xmlns:p14="http://schemas.microsoft.com/office/powerpoint/2010/main" val="148813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Percent</a:t>
            </a:r>
            <a:r>
              <a:rPr lang="en-US" sz="1200" kern="1200" dirty="0">
                <a:solidFill>
                  <a:schemeClr val="tx1"/>
                </a:solidFill>
                <a:effectLst/>
                <a:latin typeface="+mn-lt"/>
                <a:ea typeface="+mn-ea"/>
                <a:cs typeface="+mn-cs"/>
              </a:rPr>
              <a:t> means “per hundred,” so it is the ratio of a number to hundred. 35% is 35 over 100, and 60% is 60 over 100. The percentage symbol is called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displays 100 squares; 40 of them are shaded blue, thus 40% of the figure is blue.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Fractions can simply be changed into percentages. Any number, even a decimal, over 100 will be that number percent. All of something is 100% of that thing. If the numerator is larger than 100, the number is larger than one and is more than 100%.</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 decimal to a percent, move the decimal point two places to the right, then add a percent sign. For example, 0.47 is 47%, and 0.325 is 32.5%.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 percent to a decimal number, we reverse the procedure of changing decimals to a percent. Move the decimal point two places to the left and delete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92480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equation rate times base equals amount allows us to calculate percentages of a number. For example, 16% of 50, or 0.16 times 50, is equal to 8. The three basic types of percent problems will have you calculate the amount, the base, and the rate, or percent.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2754818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rate or percent given a base of 92 and an amount of 115: 115 divided by 92 is 1.25, which is 125%. 115 is 125% of 92.</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4031065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base that 157.5 is 42% of. 157.5 is the amount divided by the rate 0.42, which equals the base, 375.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287524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463488" y="2927486"/>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Basics of Percent</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39793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73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Amount</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2309478" cy="400110"/>
          </a:xfrm>
          <a:prstGeom prst="rect">
            <a:avLst/>
          </a:prstGeom>
          <a:noFill/>
        </p:spPr>
        <p:txBody>
          <a:bodyPr wrap="none" rtlCol="0">
            <a:spAutoFit/>
          </a:bodyPr>
          <a:lstStyle/>
          <a:p>
            <a:r>
              <a:rPr lang="en-US" sz="2000" dirty="0"/>
              <a:t>What is 65% of 800?</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33551" cy="523220"/>
              </a:xfrm>
              <a:prstGeom prst="rect">
                <a:avLst/>
              </a:prstGeom>
              <a:noFill/>
            </p:spPr>
            <p:txBody>
              <a:bodyPr wrap="none" rtlCol="0">
                <a:spAutoFit/>
              </a:bodyPr>
              <a:lstStyle/>
              <a:p>
                <a:r>
                  <a:rPr lang="en-US" sz="2800" b="1" dirty="0">
                    <a:solidFill>
                      <a:schemeClr val="accent1"/>
                    </a:solidFill>
                  </a:rPr>
                  <a:t>A</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𝟓𝟐𝟎</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33551" cy="523220"/>
              </a:xfrm>
              <a:prstGeom prst="rect">
                <a:avLst/>
              </a:prstGeom>
              <a:blipFill>
                <a:blip r:embed="rId3"/>
                <a:stretch>
                  <a:fillRect l="-7394" t="-10465" b="-32558"/>
                </a:stretch>
              </a:blipFill>
            </p:spPr>
            <p:txBody>
              <a:bodyPr/>
              <a:lstStyle/>
              <a:p>
                <a:r>
                  <a:rPr lang="en-US">
                    <a:noFill/>
                  </a:rPr>
                  <a:t> </a:t>
                </a:r>
              </a:p>
            </p:txBody>
          </p:sp>
        </mc:Fallback>
      </mc:AlternateContent>
      <p:pic>
        <p:nvPicPr>
          <p:cNvPr id="8" name="Picture 7" descr="0.65 (the rate) times 800 (the base) equals 520 (the amount).">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7048"/>
            <a:ext cx="2866186" cy="2003901"/>
          </a:xfrm>
          <a:prstGeom prst="rect">
            <a:avLst/>
          </a:prstGeom>
        </p:spPr>
      </p:pic>
    </p:spTree>
    <p:extLst>
      <p:ext uri="{BB962C8B-B14F-4D97-AF65-F5344CB8AC3E}">
        <p14:creationId xmlns:p14="http://schemas.microsoft.com/office/powerpoint/2010/main" val="385813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Sales</a:t>
            </a:r>
            <a:r>
              <a:rPr kumimoji="0" lang="en-US" sz="3000" b="0" i="0" u="none" strike="noStrike" kern="1200" cap="none" spc="0" normalizeH="0" baseline="-25000" noProof="0" dirty="0">
                <a:ln>
                  <a:noFill/>
                </a:ln>
                <a:solidFill>
                  <a:srgbClr val="323542"/>
                </a:solidFill>
                <a:effectLst/>
                <a:uLnTx/>
                <a:uFillTx/>
                <a:latin typeface="+mj-lt"/>
                <a:ea typeface="+mn-ea"/>
                <a:cs typeface="+mn-cs"/>
              </a:rPr>
              <a:t>1</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8ABE2C8-5183-4914-81A6-521EB5C926CD}"/>
              </a:ext>
            </a:extLst>
          </p:cNvPr>
          <p:cNvSpPr/>
          <p:nvPr/>
        </p:nvSpPr>
        <p:spPr>
          <a:xfrm>
            <a:off x="5176199" y="1547761"/>
            <a:ext cx="1839607" cy="584775"/>
          </a:xfrm>
          <a:prstGeom prst="rect">
            <a:avLst/>
          </a:prstGeom>
        </p:spPr>
        <p:txBody>
          <a:bodyPr wrap="none">
            <a:spAutoFit/>
          </a:bodyPr>
          <a:lstStyle/>
          <a:p>
            <a:pPr algn="ctr"/>
            <a:r>
              <a:rPr lang="en-US" sz="3200" b="1" dirty="0"/>
              <a:t>Discounts</a:t>
            </a:r>
          </a:p>
        </p:txBody>
      </p:sp>
      <p:sp>
        <p:nvSpPr>
          <p:cNvPr id="2" name="Rectangle 1">
            <a:extLst>
              <a:ext uri="{FF2B5EF4-FFF2-40B4-BE49-F238E27FC236}">
                <a16:creationId xmlns:a16="http://schemas.microsoft.com/office/drawing/2014/main" id="{C6246775-F112-4793-96C3-8CF7EA71B50D}"/>
              </a:ext>
            </a:extLst>
          </p:cNvPr>
          <p:cNvSpPr/>
          <p:nvPr/>
        </p:nvSpPr>
        <p:spPr>
          <a:xfrm>
            <a:off x="4143799" y="2542388"/>
            <a:ext cx="3904402" cy="461665"/>
          </a:xfrm>
          <a:prstGeom prst="rect">
            <a:avLst/>
          </a:prstGeom>
        </p:spPr>
        <p:txBody>
          <a:bodyPr wrap="none">
            <a:spAutoFit/>
          </a:bodyPr>
          <a:lstStyle/>
          <a:p>
            <a:r>
              <a:rPr lang="en-US" sz="2400" dirty="0">
                <a:solidFill>
                  <a:schemeClr val="accent1"/>
                </a:solidFill>
              </a:rPr>
              <a:t>sale price </a:t>
            </a:r>
            <a:r>
              <a:rPr lang="en-US" sz="2400" dirty="0"/>
              <a:t>is the reduced price</a:t>
            </a:r>
          </a:p>
        </p:txBody>
      </p:sp>
      <p:sp>
        <p:nvSpPr>
          <p:cNvPr id="3" name="Rectangle 2">
            <a:extLst>
              <a:ext uri="{FF2B5EF4-FFF2-40B4-BE49-F238E27FC236}">
                <a16:creationId xmlns:a16="http://schemas.microsoft.com/office/drawing/2014/main" id="{9DC519E2-B487-4C14-9AF3-42DA69EDAFE1}"/>
              </a:ext>
            </a:extLst>
          </p:cNvPr>
          <p:cNvSpPr/>
          <p:nvPr/>
        </p:nvSpPr>
        <p:spPr>
          <a:xfrm>
            <a:off x="3772328" y="3413905"/>
            <a:ext cx="4647343" cy="830997"/>
          </a:xfrm>
          <a:prstGeom prst="rect">
            <a:avLst/>
          </a:prstGeom>
        </p:spPr>
        <p:txBody>
          <a:bodyPr wrap="square">
            <a:spAutoFit/>
          </a:bodyPr>
          <a:lstStyle/>
          <a:p>
            <a:r>
              <a:rPr lang="en-US" sz="2400" dirty="0">
                <a:solidFill>
                  <a:schemeClr val="accent1"/>
                </a:solidFill>
              </a:rPr>
              <a:t>discount</a:t>
            </a:r>
            <a:r>
              <a:rPr lang="en-US" sz="2400" dirty="0"/>
              <a:t> is the difference between the original price and the sale price</a:t>
            </a:r>
          </a:p>
        </p:txBody>
      </p:sp>
      <p:sp>
        <p:nvSpPr>
          <p:cNvPr id="5" name="Rectangle 4">
            <a:extLst>
              <a:ext uri="{FF2B5EF4-FFF2-40B4-BE49-F238E27FC236}">
                <a16:creationId xmlns:a16="http://schemas.microsoft.com/office/drawing/2014/main" id="{109F03CC-BE36-4087-9337-8B59A20A10B8}"/>
              </a:ext>
            </a:extLst>
          </p:cNvPr>
          <p:cNvSpPr/>
          <p:nvPr/>
        </p:nvSpPr>
        <p:spPr>
          <a:xfrm>
            <a:off x="3859657" y="4654754"/>
            <a:ext cx="4472683" cy="830997"/>
          </a:xfrm>
          <a:prstGeom prst="rect">
            <a:avLst/>
          </a:prstGeom>
        </p:spPr>
        <p:txBody>
          <a:bodyPr wrap="square">
            <a:spAutoFit/>
          </a:bodyPr>
          <a:lstStyle/>
          <a:p>
            <a:r>
              <a:rPr lang="en-US" sz="2400" dirty="0">
                <a:solidFill>
                  <a:schemeClr val="accent1"/>
                </a:solidFill>
              </a:rPr>
              <a:t>rate of discount </a:t>
            </a:r>
            <a:r>
              <a:rPr lang="en-US" sz="2400" dirty="0"/>
              <a:t>is a percent of the original price to be discounted</a:t>
            </a:r>
          </a:p>
        </p:txBody>
      </p:sp>
    </p:spTree>
    <p:extLst>
      <p:ext uri="{BB962C8B-B14F-4D97-AF65-F5344CB8AC3E}">
        <p14:creationId xmlns:p14="http://schemas.microsoft.com/office/powerpoint/2010/main" val="176119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Sales</a:t>
            </a:r>
            <a:r>
              <a:rPr kumimoji="0" lang="en-US" sz="3000" b="0" i="0" u="none" strike="noStrike" kern="1200" cap="none" spc="0" normalizeH="0" baseline="-25000" noProof="0" dirty="0">
                <a:ln>
                  <a:noFill/>
                </a:ln>
                <a:solidFill>
                  <a:srgbClr val="323542"/>
                </a:solidFill>
                <a:effectLst/>
                <a:uLnTx/>
                <a:uFillTx/>
                <a:latin typeface="+mj-lt"/>
                <a:ea typeface="+mn-ea"/>
                <a:cs typeface="+mn-cs"/>
              </a:rPr>
              <a:t>2</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86CA3263-D167-4771-B568-B0AF7386A18B}"/>
              </a:ext>
            </a:extLst>
          </p:cNvPr>
          <p:cNvSpPr/>
          <p:nvPr/>
        </p:nvSpPr>
        <p:spPr>
          <a:xfrm>
            <a:off x="5257952" y="1547761"/>
            <a:ext cx="1676100" cy="584775"/>
          </a:xfrm>
          <a:prstGeom prst="rect">
            <a:avLst/>
          </a:prstGeom>
        </p:spPr>
        <p:txBody>
          <a:bodyPr wrap="none">
            <a:spAutoFit/>
          </a:bodyPr>
          <a:lstStyle/>
          <a:p>
            <a:pPr algn="ctr"/>
            <a:r>
              <a:rPr lang="en-US" sz="3200" b="1" dirty="0"/>
              <a:t>Discount</a:t>
            </a:r>
          </a:p>
        </p:txBody>
      </p:sp>
      <p:sp>
        <p:nvSpPr>
          <p:cNvPr id="2" name="TextBox 1">
            <a:extLst>
              <a:ext uri="{FF2B5EF4-FFF2-40B4-BE49-F238E27FC236}">
                <a16:creationId xmlns:a16="http://schemas.microsoft.com/office/drawing/2014/main" id="{727B3209-E969-49A3-9533-6D33B09AE08C}"/>
              </a:ext>
            </a:extLst>
          </p:cNvPr>
          <p:cNvSpPr txBox="1"/>
          <p:nvPr/>
        </p:nvSpPr>
        <p:spPr>
          <a:xfrm>
            <a:off x="3413214" y="4299567"/>
            <a:ext cx="5365571" cy="461665"/>
          </a:xfrm>
          <a:prstGeom prst="rect">
            <a:avLst/>
          </a:prstGeom>
          <a:noFill/>
        </p:spPr>
        <p:txBody>
          <a:bodyPr wrap="none" rtlCol="0">
            <a:spAutoFit/>
          </a:bodyPr>
          <a:lstStyle/>
          <a:p>
            <a:r>
              <a:rPr lang="en-US" sz="2400" dirty="0"/>
              <a:t>$1,200 fridge on sale with a 20% discount</a:t>
            </a:r>
          </a:p>
        </p:txBody>
      </p:sp>
      <p:sp>
        <p:nvSpPr>
          <p:cNvPr id="6" name="TextBox 5">
            <a:extLst>
              <a:ext uri="{FF2B5EF4-FFF2-40B4-BE49-F238E27FC236}">
                <a16:creationId xmlns:a16="http://schemas.microsoft.com/office/drawing/2014/main" id="{A8422788-54F7-46E3-8482-5AED72F3DAF6}"/>
              </a:ext>
            </a:extLst>
          </p:cNvPr>
          <p:cNvSpPr txBox="1"/>
          <p:nvPr/>
        </p:nvSpPr>
        <p:spPr>
          <a:xfrm>
            <a:off x="5202357" y="5006698"/>
            <a:ext cx="1787284" cy="523220"/>
          </a:xfrm>
          <a:prstGeom prst="rect">
            <a:avLst/>
          </a:prstGeom>
          <a:noFill/>
        </p:spPr>
        <p:txBody>
          <a:bodyPr wrap="none" rtlCol="0">
            <a:spAutoFit/>
          </a:bodyPr>
          <a:lstStyle/>
          <a:p>
            <a:r>
              <a:rPr lang="en-US" sz="2800" b="1" dirty="0">
                <a:solidFill>
                  <a:schemeClr val="accent6">
                    <a:lumMod val="75000"/>
                  </a:schemeClr>
                </a:solidFill>
              </a:rPr>
              <a:t>Save: $240</a:t>
            </a:r>
          </a:p>
        </p:txBody>
      </p:sp>
      <p:pic>
        <p:nvPicPr>
          <p:cNvPr id="5" name="Graphic 4">
            <a:extLst>
              <a:ext uri="{FF2B5EF4-FFF2-40B4-BE49-F238E27FC236}">
                <a16:creationId xmlns:a16="http://schemas.microsoft.com/office/drawing/2014/main" id="{BEC50498-BAE4-4ED3-9E8A-4E5F161AE9E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7953" y="2378002"/>
            <a:ext cx="1676099" cy="1676099"/>
          </a:xfrm>
          <a:prstGeom prst="rect">
            <a:avLst/>
          </a:prstGeom>
        </p:spPr>
      </p:pic>
    </p:spTree>
    <p:extLst>
      <p:ext uri="{BB962C8B-B14F-4D97-AF65-F5344CB8AC3E}">
        <p14:creationId xmlns:p14="http://schemas.microsoft.com/office/powerpoint/2010/main" val="2904527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Sales</a:t>
            </a:r>
            <a:r>
              <a:rPr kumimoji="0" lang="en-US" sz="3000" b="0" i="0" u="none" strike="noStrike" kern="1200" cap="none" spc="0" normalizeH="0" baseline="-25000" noProof="0" dirty="0">
                <a:ln>
                  <a:noFill/>
                </a:ln>
                <a:solidFill>
                  <a:srgbClr val="323542"/>
                </a:solidFill>
                <a:effectLst/>
                <a:uLnTx/>
                <a:uFillTx/>
                <a:latin typeface="+mj-lt"/>
                <a:ea typeface="+mn-ea"/>
                <a:cs typeface="+mn-cs"/>
              </a:rPr>
              <a:t>3</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5" name="TextBox 4">
            <a:extLst>
              <a:ext uri="{FF2B5EF4-FFF2-40B4-BE49-F238E27FC236}">
                <a16:creationId xmlns:a16="http://schemas.microsoft.com/office/drawing/2014/main" id="{CF2C1556-E55B-4CD9-9744-A29BD8F7C8EA}"/>
              </a:ext>
            </a:extLst>
          </p:cNvPr>
          <p:cNvSpPr txBox="1"/>
          <p:nvPr/>
        </p:nvSpPr>
        <p:spPr>
          <a:xfrm>
            <a:off x="2044633" y="4725465"/>
            <a:ext cx="8102731" cy="461665"/>
          </a:xfrm>
          <a:prstGeom prst="rect">
            <a:avLst/>
          </a:prstGeom>
          <a:noFill/>
        </p:spPr>
        <p:txBody>
          <a:bodyPr wrap="none" rtlCol="0">
            <a:spAutoFit/>
          </a:bodyPr>
          <a:lstStyle/>
          <a:p>
            <a:r>
              <a:rPr lang="en-US" sz="2400" dirty="0"/>
              <a:t>Tax charged on the actual selling price of goods sold by retailers</a:t>
            </a:r>
          </a:p>
        </p:txBody>
      </p:sp>
      <p:pic>
        <p:nvPicPr>
          <p:cNvPr id="3" name="Graphic 2">
            <a:extLst>
              <a:ext uri="{FF2B5EF4-FFF2-40B4-BE49-F238E27FC236}">
                <a16:creationId xmlns:a16="http://schemas.microsoft.com/office/drawing/2014/main" id="{BD73E7FD-0550-4D63-BA42-BFAAA202B03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9323" y="2720251"/>
            <a:ext cx="1673352" cy="1673352"/>
          </a:xfrm>
          <a:prstGeom prst="rect">
            <a:avLst/>
          </a:prstGeom>
        </p:spPr>
      </p:pic>
    </p:spTree>
    <p:extLst>
      <p:ext uri="{BB962C8B-B14F-4D97-AF65-F5344CB8AC3E}">
        <p14:creationId xmlns:p14="http://schemas.microsoft.com/office/powerpoint/2010/main" val="1002264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Sales</a:t>
            </a:r>
            <a:r>
              <a:rPr kumimoji="0" lang="en-US" sz="3000" b="0" i="0" u="none" strike="noStrike" kern="1200" cap="none" spc="0" normalizeH="0" baseline="-25000" noProof="0" dirty="0">
                <a:ln>
                  <a:noFill/>
                </a:ln>
                <a:solidFill>
                  <a:srgbClr val="323542"/>
                </a:solidFill>
                <a:effectLst/>
                <a:uLnTx/>
                <a:uFillTx/>
                <a:latin typeface="+mj-lt"/>
                <a:ea typeface="+mn-ea"/>
                <a:cs typeface="+mn-cs"/>
              </a:rPr>
              <a:t>4</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7" name="TextBox 6">
            <a:extLst>
              <a:ext uri="{FF2B5EF4-FFF2-40B4-BE49-F238E27FC236}">
                <a16:creationId xmlns:a16="http://schemas.microsoft.com/office/drawing/2014/main" id="{BAA94899-4D93-45B4-973C-C01E0CF5F099}"/>
              </a:ext>
            </a:extLst>
          </p:cNvPr>
          <p:cNvSpPr txBox="1"/>
          <p:nvPr/>
        </p:nvSpPr>
        <p:spPr>
          <a:xfrm>
            <a:off x="3442516" y="4391881"/>
            <a:ext cx="5306966" cy="461665"/>
          </a:xfrm>
          <a:prstGeom prst="rect">
            <a:avLst/>
          </a:prstGeom>
          <a:noFill/>
        </p:spPr>
        <p:txBody>
          <a:bodyPr wrap="none" rtlCol="0">
            <a:spAutoFit/>
          </a:bodyPr>
          <a:lstStyle/>
          <a:p>
            <a:r>
              <a:rPr lang="en-US" sz="2400" dirty="0"/>
              <a:t>6% sales tax on an $899 laptop computer</a:t>
            </a:r>
          </a:p>
        </p:txBody>
      </p:sp>
      <p:sp>
        <p:nvSpPr>
          <p:cNvPr id="8" name="TextBox 7">
            <a:extLst>
              <a:ext uri="{FF2B5EF4-FFF2-40B4-BE49-F238E27FC236}">
                <a16:creationId xmlns:a16="http://schemas.microsoft.com/office/drawing/2014/main" id="{63C9B3AC-9C1C-4344-915D-7241682A16B0}"/>
              </a:ext>
            </a:extLst>
          </p:cNvPr>
          <p:cNvSpPr txBox="1"/>
          <p:nvPr/>
        </p:nvSpPr>
        <p:spPr>
          <a:xfrm>
            <a:off x="4953346" y="5124898"/>
            <a:ext cx="2285306" cy="523220"/>
          </a:xfrm>
          <a:prstGeom prst="rect">
            <a:avLst/>
          </a:prstGeom>
          <a:noFill/>
        </p:spPr>
        <p:txBody>
          <a:bodyPr wrap="none" rtlCol="0">
            <a:spAutoFit/>
          </a:bodyPr>
          <a:lstStyle/>
          <a:p>
            <a:r>
              <a:rPr lang="en-US" sz="2800" b="1" dirty="0">
                <a:solidFill>
                  <a:schemeClr val="accent6">
                    <a:lumMod val="75000"/>
                  </a:schemeClr>
                </a:solidFill>
              </a:rPr>
              <a:t>Total: $952.94</a:t>
            </a:r>
          </a:p>
        </p:txBody>
      </p:sp>
      <p:pic>
        <p:nvPicPr>
          <p:cNvPr id="6" name="Graphic 5">
            <a:extLst>
              <a:ext uri="{FF2B5EF4-FFF2-40B4-BE49-F238E27FC236}">
                <a16:creationId xmlns:a16="http://schemas.microsoft.com/office/drawing/2014/main" id="{2B18868B-DE68-405D-A7E6-8A5F3F9EFE5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50254" y="2316464"/>
            <a:ext cx="1891489" cy="1891489"/>
          </a:xfrm>
          <a:prstGeom prst="rect">
            <a:avLst/>
          </a:prstGeom>
        </p:spPr>
      </p:pic>
    </p:spTree>
    <p:extLst>
      <p:ext uri="{BB962C8B-B14F-4D97-AF65-F5344CB8AC3E}">
        <p14:creationId xmlns:p14="http://schemas.microsoft.com/office/powerpoint/2010/main" val="409200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Percent Change</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 uri="{C183D7F6-B498-43B3-948B-1728B52AA6E4}">
                <adec:decorative xmlns:adec="http://schemas.microsoft.com/office/drawing/2017/decorative" val="1"/>
              </a:ext>
            </a:extLst>
          </p:cNvPr>
          <p:cNvSpPr/>
          <p:nvPr/>
        </p:nvSpPr>
        <p:spPr>
          <a:xfrm>
            <a:off x="2832244" y="1571953"/>
            <a:ext cx="1849348" cy="2529799"/>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Arrow: Down 2">
            <a:extLst>
              <a:ext uri="{FF2B5EF4-FFF2-40B4-BE49-F238E27FC236}">
                <a16:creationId xmlns:a16="http://schemas.microsoft.com/office/drawing/2014/main" id="{EF575B31-AEAE-43A0-BBCE-17780E6BDC3E}"/>
              </a:ext>
              <a:ext uri="{C183D7F6-B498-43B3-948B-1728B52AA6E4}">
                <adec:decorative xmlns:adec="http://schemas.microsoft.com/office/drawing/2017/decorative" val="1"/>
              </a:ext>
            </a:extLst>
          </p:cNvPr>
          <p:cNvSpPr/>
          <p:nvPr/>
        </p:nvSpPr>
        <p:spPr>
          <a:xfrm>
            <a:off x="7510409" y="1571953"/>
            <a:ext cx="1849348" cy="252979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82A480BA-373D-4E3B-919E-9C88F1755A63}"/>
              </a:ext>
            </a:extLst>
          </p:cNvPr>
          <p:cNvSpPr/>
          <p:nvPr/>
        </p:nvSpPr>
        <p:spPr>
          <a:xfrm>
            <a:off x="2593907" y="4535796"/>
            <a:ext cx="2326021" cy="523220"/>
          </a:xfrm>
          <a:prstGeom prst="rect">
            <a:avLst/>
          </a:prstGeom>
        </p:spPr>
        <p:txBody>
          <a:bodyPr wrap="none">
            <a:spAutoFit/>
          </a:bodyPr>
          <a:lstStyle/>
          <a:p>
            <a:r>
              <a:rPr lang="en-US" sz="2800" dirty="0"/>
              <a:t>APPRECIATION</a:t>
            </a:r>
          </a:p>
        </p:txBody>
      </p:sp>
      <p:sp>
        <p:nvSpPr>
          <p:cNvPr id="9" name="Rectangle 8">
            <a:extLst>
              <a:ext uri="{FF2B5EF4-FFF2-40B4-BE49-F238E27FC236}">
                <a16:creationId xmlns:a16="http://schemas.microsoft.com/office/drawing/2014/main" id="{DD51DCDB-1EDE-4EA9-9DDA-010CDC6D80C1}"/>
              </a:ext>
            </a:extLst>
          </p:cNvPr>
          <p:cNvSpPr/>
          <p:nvPr/>
        </p:nvSpPr>
        <p:spPr>
          <a:xfrm>
            <a:off x="7272074" y="4535796"/>
            <a:ext cx="2327625" cy="523220"/>
          </a:xfrm>
          <a:prstGeom prst="rect">
            <a:avLst/>
          </a:prstGeom>
        </p:spPr>
        <p:txBody>
          <a:bodyPr wrap="none">
            <a:spAutoFit/>
          </a:bodyPr>
          <a:lstStyle/>
          <a:p>
            <a:r>
              <a:rPr lang="en-US" sz="2800" dirty="0"/>
              <a:t>DEPRECIATION</a:t>
            </a:r>
          </a:p>
        </p:txBody>
      </p:sp>
    </p:spTree>
    <p:extLst>
      <p:ext uri="{BB962C8B-B14F-4D97-AF65-F5344CB8AC3E}">
        <p14:creationId xmlns:p14="http://schemas.microsoft.com/office/powerpoint/2010/main" val="464994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Percent Change: Appreciation</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For example, if a firm sells 500 units of a good last year and sells 900 units this year, there is a percent increase of 900 minus 500, which is 400. Divide 400 by 500 and multiply by 100. The appreciated sales value is 80%.&#10;">
            <a:extLst>
              <a:ext uri="{FF2B5EF4-FFF2-40B4-BE49-F238E27FC236}">
                <a16:creationId xmlns:a16="http://schemas.microsoft.com/office/drawing/2014/main" id="{417F7B67-5B97-3D13-A9F4-72DAD8346503}"/>
              </a:ext>
            </a:extLst>
          </p:cNvPr>
          <p:cNvPicPr>
            <a:picLocks noChangeAspect="1"/>
          </p:cNvPicPr>
          <p:nvPr/>
        </p:nvPicPr>
        <p:blipFill>
          <a:blip r:embed="rId3"/>
          <a:stretch>
            <a:fillRect/>
          </a:stretch>
        </p:blipFill>
        <p:spPr>
          <a:xfrm>
            <a:off x="1524001" y="1715454"/>
            <a:ext cx="10020299" cy="4720406"/>
          </a:xfrm>
          <a:prstGeom prst="rect">
            <a:avLst/>
          </a:prstGeom>
        </p:spPr>
      </p:pic>
    </p:spTree>
    <p:extLst>
      <p:ext uri="{BB962C8B-B14F-4D97-AF65-F5344CB8AC3E}">
        <p14:creationId xmlns:p14="http://schemas.microsoft.com/office/powerpoint/2010/main" val="2546175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Percent Change: Depreciation</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If the opposite had happened--the firm sold 900 last year and only sold 500 this year--there is a percent decrease of 500 minus 900, which is -400, divided by 900, multiplied by 100. The depreciated sales value is -44%. ">
            <a:extLst>
              <a:ext uri="{FF2B5EF4-FFF2-40B4-BE49-F238E27FC236}">
                <a16:creationId xmlns:a16="http://schemas.microsoft.com/office/drawing/2014/main" id="{3CB735DE-60FA-2F4C-F364-25173E50C42B}"/>
              </a:ext>
            </a:extLst>
          </p:cNvPr>
          <p:cNvPicPr>
            <a:picLocks noChangeAspect="1"/>
          </p:cNvPicPr>
          <p:nvPr/>
        </p:nvPicPr>
        <p:blipFill>
          <a:blip r:embed="rId3"/>
          <a:stretch>
            <a:fillRect/>
          </a:stretch>
        </p:blipFill>
        <p:spPr>
          <a:xfrm>
            <a:off x="1881188" y="1481138"/>
            <a:ext cx="9123577" cy="5376863"/>
          </a:xfrm>
          <a:prstGeom prst="rect">
            <a:avLst/>
          </a:prstGeom>
        </p:spPr>
      </p:pic>
    </p:spTree>
    <p:extLst>
      <p:ext uri="{BB962C8B-B14F-4D97-AF65-F5344CB8AC3E}">
        <p14:creationId xmlns:p14="http://schemas.microsoft.com/office/powerpoint/2010/main" val="3033717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Percent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Percent means “per hundred,” so it is the ratio of a number to hundred. 35% is 35 over 100, and 60% is 60 over 100. The percentage symbol is called the percent sign.&#10;">
            <a:extLst>
              <a:ext uri="{FF2B5EF4-FFF2-40B4-BE49-F238E27FC236}">
                <a16:creationId xmlns:a16="http://schemas.microsoft.com/office/drawing/2014/main" id="{77989BAD-8398-BEC6-E2E6-69BC5C499CCF}"/>
              </a:ext>
            </a:extLst>
          </p:cNvPr>
          <p:cNvPicPr>
            <a:picLocks noChangeAspect="1"/>
          </p:cNvPicPr>
          <p:nvPr/>
        </p:nvPicPr>
        <p:blipFill>
          <a:blip r:embed="rId3"/>
          <a:stretch>
            <a:fillRect/>
          </a:stretch>
        </p:blipFill>
        <p:spPr>
          <a:xfrm>
            <a:off x="849646" y="1847850"/>
            <a:ext cx="10492708" cy="4164330"/>
          </a:xfrm>
          <a:prstGeom prst="rect">
            <a:avLst/>
          </a:prstGeom>
        </p:spPr>
      </p:pic>
    </p:spTree>
    <p:extLst>
      <p:ext uri="{BB962C8B-B14F-4D97-AF65-F5344CB8AC3E}">
        <p14:creationId xmlns:p14="http://schemas.microsoft.com/office/powerpoint/2010/main" val="491699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Percent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This figure displays 100 squares; 40 of them are shaded blue, thus 40% of the figure is blue.&#10;">
            <a:extLst>
              <a:ext uri="{FF2B5EF4-FFF2-40B4-BE49-F238E27FC236}">
                <a16:creationId xmlns:a16="http://schemas.microsoft.com/office/drawing/2014/main" id="{0A9F1D7E-4D74-F9E4-6F13-966FAC5A127F}"/>
              </a:ext>
            </a:extLst>
          </p:cNvPr>
          <p:cNvPicPr>
            <a:picLocks noChangeAspect="1"/>
          </p:cNvPicPr>
          <p:nvPr/>
        </p:nvPicPr>
        <p:blipFill>
          <a:blip r:embed="rId3"/>
          <a:stretch>
            <a:fillRect/>
          </a:stretch>
        </p:blipFill>
        <p:spPr>
          <a:xfrm>
            <a:off x="1003154" y="1636604"/>
            <a:ext cx="10185691" cy="4882945"/>
          </a:xfrm>
          <a:prstGeom prst="rect">
            <a:avLst/>
          </a:prstGeom>
        </p:spPr>
      </p:pic>
    </p:spTree>
    <p:extLst>
      <p:ext uri="{BB962C8B-B14F-4D97-AF65-F5344CB8AC3E}">
        <p14:creationId xmlns:p14="http://schemas.microsoft.com/office/powerpoint/2010/main" val="2630157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Fractions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Fractions can simply be changed into percentages. Any number, even a decimal, over 100 will be that number percent. All of something is 100% of that thing. If the numerator is larger than 100, the number is larger than one and is more than 100%.">
            <a:extLst>
              <a:ext uri="{FF2B5EF4-FFF2-40B4-BE49-F238E27FC236}">
                <a16:creationId xmlns:a16="http://schemas.microsoft.com/office/drawing/2014/main" id="{9E61C9A5-86F3-E61A-54AD-82ABC6AD1478}"/>
              </a:ext>
            </a:extLst>
          </p:cNvPr>
          <p:cNvPicPr>
            <a:picLocks noChangeAspect="1"/>
          </p:cNvPicPr>
          <p:nvPr/>
        </p:nvPicPr>
        <p:blipFill>
          <a:blip r:embed="rId3"/>
          <a:stretch>
            <a:fillRect/>
          </a:stretch>
        </p:blipFill>
        <p:spPr>
          <a:xfrm>
            <a:off x="1143336" y="1458894"/>
            <a:ext cx="9905328" cy="4952664"/>
          </a:xfrm>
          <a:prstGeom prst="rect">
            <a:avLst/>
          </a:prstGeom>
        </p:spPr>
      </p:pic>
    </p:spTree>
    <p:extLst>
      <p:ext uri="{BB962C8B-B14F-4D97-AF65-F5344CB8AC3E}">
        <p14:creationId xmlns:p14="http://schemas.microsoft.com/office/powerpoint/2010/main" val="1675452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Decimals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o change a decimal to a percent, move the decimal point two places to the right, then add a percent sign. For example, 0.47 is 47%, and 0.325 is 32.5%.&#10;">
            <a:extLst>
              <a:ext uri="{FF2B5EF4-FFF2-40B4-BE49-F238E27FC236}">
                <a16:creationId xmlns:a16="http://schemas.microsoft.com/office/drawing/2014/main" id="{B3C45405-690E-FB44-843F-38E2047D6B7D}"/>
              </a:ext>
            </a:extLst>
          </p:cNvPr>
          <p:cNvPicPr>
            <a:picLocks noChangeAspect="1"/>
          </p:cNvPicPr>
          <p:nvPr/>
        </p:nvPicPr>
        <p:blipFill>
          <a:blip r:embed="rId3"/>
          <a:stretch>
            <a:fillRect/>
          </a:stretch>
        </p:blipFill>
        <p:spPr>
          <a:xfrm>
            <a:off x="1439847" y="1614488"/>
            <a:ext cx="9312306" cy="4374832"/>
          </a:xfrm>
          <a:prstGeom prst="rect">
            <a:avLst/>
          </a:prstGeom>
        </p:spPr>
      </p:pic>
    </p:spTree>
    <p:extLst>
      <p:ext uri="{BB962C8B-B14F-4D97-AF65-F5344CB8AC3E}">
        <p14:creationId xmlns:p14="http://schemas.microsoft.com/office/powerpoint/2010/main" val="2133793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Decimals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To change a percent to a decimal number, we reverse the procedure of changing decimals to a percent. Move the decimal point two places to the left and delete the percent sign.&#10;&#10;For example, 38% equals 38 times one divided by 100 which equals 38 divided by 100 which equals 0.38.">
            <a:extLst>
              <a:ext uri="{FF2B5EF4-FFF2-40B4-BE49-F238E27FC236}">
                <a16:creationId xmlns:a16="http://schemas.microsoft.com/office/drawing/2014/main" id="{85546805-D4F0-1913-0A09-5AF9BA0B89A0}"/>
              </a:ext>
            </a:extLst>
          </p:cNvPr>
          <p:cNvPicPr>
            <a:picLocks noChangeAspect="1"/>
          </p:cNvPicPr>
          <p:nvPr/>
        </p:nvPicPr>
        <p:blipFill>
          <a:blip r:embed="rId3"/>
          <a:stretch>
            <a:fillRect/>
          </a:stretch>
        </p:blipFill>
        <p:spPr>
          <a:xfrm>
            <a:off x="1442064" y="1552580"/>
            <a:ext cx="9307872" cy="5023701"/>
          </a:xfrm>
          <a:prstGeom prst="rect">
            <a:avLst/>
          </a:prstGeom>
        </p:spPr>
      </p:pic>
    </p:spTree>
    <p:extLst>
      <p:ext uri="{BB962C8B-B14F-4D97-AF65-F5344CB8AC3E}">
        <p14:creationId xmlns:p14="http://schemas.microsoft.com/office/powerpoint/2010/main" val="413702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EC52A5D-7C80-5597-62AE-188F955F35D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Rate times Base equals amount</a:t>
            </a:r>
          </a:p>
        </p:txBody>
      </p:sp>
      <p:pic>
        <p:nvPicPr>
          <p:cNvPr id="6" name="Picture 5">
            <a:extLst>
              <a:ext uri="{FF2B5EF4-FFF2-40B4-BE49-F238E27FC236}">
                <a16:creationId xmlns:a16="http://schemas.microsoft.com/office/drawing/2014/main" id="{4AD4D213-6F59-21D8-6BB3-15D06C6702E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133850" y="394847"/>
            <a:ext cx="3924300" cy="657225"/>
          </a:xfrm>
          <a:prstGeom prst="rect">
            <a:avLst/>
          </a:prstGeom>
        </p:spPr>
      </p:pic>
      <p:pic>
        <p:nvPicPr>
          <p:cNvPr id="3" name="Picture 2" descr="The equation rate times base equals amount allows us to calculate percentages of a number. For example, 16% of 50, or 0.16 times 50, is equal to 8. The three basic types of percent problems will have you calculate the amount, the base, and the rate, or percent.&#10;">
            <a:extLst>
              <a:ext uri="{FF2B5EF4-FFF2-40B4-BE49-F238E27FC236}">
                <a16:creationId xmlns:a16="http://schemas.microsoft.com/office/drawing/2014/main" id="{85272D47-8129-4598-A873-AB49AB2842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38857" y="1966806"/>
            <a:ext cx="8114286" cy="3438095"/>
          </a:xfrm>
          <a:prstGeom prst="rect">
            <a:avLst/>
          </a:prstGeom>
        </p:spPr>
      </p:pic>
    </p:spTree>
    <p:extLst>
      <p:ext uri="{BB962C8B-B14F-4D97-AF65-F5344CB8AC3E}">
        <p14:creationId xmlns:p14="http://schemas.microsoft.com/office/powerpoint/2010/main" val="1546045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Rate</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Find the rate or percent given a base of 92 and an amount of 115: 115 divided by 92 is 1.25, which is 125%. 115 is 125% of 92.&#10;">
            <a:extLst>
              <a:ext uri="{FF2B5EF4-FFF2-40B4-BE49-F238E27FC236}">
                <a16:creationId xmlns:a16="http://schemas.microsoft.com/office/drawing/2014/main" id="{5196F7B8-1D60-A9F5-D831-A70F14576668}"/>
              </a:ext>
            </a:extLst>
          </p:cNvPr>
          <p:cNvPicPr>
            <a:picLocks noChangeAspect="1"/>
          </p:cNvPicPr>
          <p:nvPr/>
        </p:nvPicPr>
        <p:blipFill>
          <a:blip r:embed="rId3"/>
          <a:stretch>
            <a:fillRect/>
          </a:stretch>
        </p:blipFill>
        <p:spPr>
          <a:xfrm>
            <a:off x="1481576" y="1552573"/>
            <a:ext cx="9228847" cy="4848221"/>
          </a:xfrm>
          <a:prstGeom prst="rect">
            <a:avLst/>
          </a:prstGeom>
        </p:spPr>
      </p:pic>
    </p:spTree>
    <p:extLst>
      <p:ext uri="{BB962C8B-B14F-4D97-AF65-F5344CB8AC3E}">
        <p14:creationId xmlns:p14="http://schemas.microsoft.com/office/powerpoint/2010/main" val="290580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Base</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3343416" cy="400110"/>
          </a:xfrm>
          <a:prstGeom prst="rect">
            <a:avLst/>
          </a:prstGeom>
          <a:noFill/>
        </p:spPr>
        <p:txBody>
          <a:bodyPr wrap="none" rtlCol="0">
            <a:spAutoFit/>
          </a:bodyPr>
          <a:lstStyle/>
          <a:p>
            <a:r>
              <a:rPr lang="en-US" sz="2000" dirty="0"/>
              <a:t>42% of what number is 157.5?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17521" cy="523220"/>
              </a:xfrm>
              <a:prstGeom prst="rect">
                <a:avLst/>
              </a:prstGeom>
              <a:noFill/>
            </p:spPr>
            <p:txBody>
              <a:bodyPr wrap="none" rtlCol="0">
                <a:spAutoFit/>
              </a:bodyPr>
              <a:lstStyle/>
              <a:p>
                <a:r>
                  <a:rPr lang="en-US" sz="2800" b="1" dirty="0">
                    <a:solidFill>
                      <a:schemeClr val="accent1"/>
                    </a:solidFill>
                  </a:rPr>
                  <a:t>B</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𝟑𝟕𝟓</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17521" cy="523220"/>
              </a:xfrm>
              <a:prstGeom prst="rect">
                <a:avLst/>
              </a:prstGeom>
              <a:blipFill>
                <a:blip r:embed="rId3"/>
                <a:stretch>
                  <a:fillRect l="-7473" t="-10465" b="-32558"/>
                </a:stretch>
              </a:blipFill>
            </p:spPr>
            <p:txBody>
              <a:bodyPr/>
              <a:lstStyle/>
              <a:p>
                <a:r>
                  <a:rPr lang="en-US">
                    <a:noFill/>
                  </a:rPr>
                  <a:t> </a:t>
                </a:r>
              </a:p>
            </p:txBody>
          </p:sp>
        </mc:Fallback>
      </mc:AlternateContent>
      <p:pic>
        <p:nvPicPr>
          <p:cNvPr id="8" name="Picture 7" descr="157.5 is the amount divided by the rate 0.42, which equals the base, 375.">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6424"/>
            <a:ext cx="2866186" cy="2005150"/>
          </a:xfrm>
          <a:prstGeom prst="rect">
            <a:avLst/>
          </a:prstGeom>
        </p:spPr>
      </p:pic>
    </p:spTree>
    <p:extLst>
      <p:ext uri="{BB962C8B-B14F-4D97-AF65-F5344CB8AC3E}">
        <p14:creationId xmlns:p14="http://schemas.microsoft.com/office/powerpoint/2010/main" val="2549135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A3524F4-F1F5-47DA-A0F2-EBB1AEEA0967}">
  <ds:schemaRefs>
    <ds:schemaRef ds:uri="http://schemas.microsoft.com/sharepoint/v3/contenttype/forms"/>
  </ds:schemaRefs>
</ds:datastoreItem>
</file>

<file path=customXml/itemProps2.xml><?xml version="1.0" encoding="utf-8"?>
<ds:datastoreItem xmlns:ds="http://schemas.openxmlformats.org/officeDocument/2006/customXml" ds:itemID="{6DEC107B-9631-45B6-8A7F-02EEDA460C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6D076C-DCD0-4A63-9417-925B7F564C35}">
  <ds:schemaRefs>
    <ds:schemaRef ds:uri="http://purl.org/dc/dcmitype/"/>
    <ds:schemaRef ds:uri="http://www.w3.org/XML/1998/namespace"/>
    <ds:schemaRef ds:uri="fdab59f7-c3a7-48e5-acd8-618ce834776e"/>
    <ds:schemaRef ds:uri="http://schemas.openxmlformats.org/package/2006/metadata/core-properties"/>
    <ds:schemaRef ds:uri="http://schemas.microsoft.com/office/2006/metadata/properties"/>
    <ds:schemaRef ds:uri="06d9c582-05c2-476b-83d2-72ab8b1380b2"/>
    <ds:schemaRef ds:uri="http://schemas.microsoft.com/office/2006/documentManagement/types"/>
    <ds:schemaRef ds:uri="http://purl.org/dc/terms/"/>
    <ds:schemaRef ds:uri="http://schemas.microsoft.com/office/infopath/2007/PartnerControl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182</TotalTime>
  <Words>904</Words>
  <Application>Microsoft Office PowerPoint</Application>
  <PresentationFormat>Widescreen</PresentationFormat>
  <Paragraphs>71</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Cambria Math</vt:lpstr>
      <vt:lpstr>Century Gothic</vt:lpstr>
      <vt:lpstr>Office Theme</vt:lpstr>
      <vt:lpstr>1_Office Theme</vt:lpstr>
      <vt:lpstr>Basics of Percent</vt:lpstr>
      <vt:lpstr>Percent1</vt:lpstr>
      <vt:lpstr>Percent2</vt:lpstr>
      <vt:lpstr>Fractions</vt:lpstr>
      <vt:lpstr>Decimals1</vt:lpstr>
      <vt:lpstr>Decimals2</vt:lpstr>
      <vt:lpstr>Rate times Base equals amount</vt:lpstr>
      <vt:lpstr>Rate</vt:lpstr>
      <vt:lpstr>Base</vt:lpstr>
      <vt:lpstr>Amount</vt:lpstr>
      <vt:lpstr>Sales1</vt:lpstr>
      <vt:lpstr>Sales2</vt:lpstr>
      <vt:lpstr>Sales3</vt:lpstr>
      <vt:lpstr>Sales4</vt:lpstr>
      <vt:lpstr>Percent Change</vt:lpstr>
      <vt:lpstr>Percent Change: Appreciation</vt:lpstr>
      <vt:lpstr>Percent Change: Depreciation</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24</cp:revision>
  <dcterms:created xsi:type="dcterms:W3CDTF">2017-06-16T13:06:21Z</dcterms:created>
  <dcterms:modified xsi:type="dcterms:W3CDTF">2026-02-02T13:30:12Z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