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4"/>
  </p:notesMasterIdLst>
  <p:sldIdLst>
    <p:sldId id="316" r:id="rId6"/>
    <p:sldId id="317" r:id="rId7"/>
    <p:sldId id="318" r:id="rId8"/>
    <p:sldId id="319" r:id="rId9"/>
    <p:sldId id="320" r:id="rId10"/>
    <p:sldId id="321" r:id="rId11"/>
    <p:sldId id="322"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CC1C48-1757-4859-BAE8-51539BB245FE}" v="3" dt="2026-02-02T13:28:39.3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08T21:35:44.780" v="9" actId="47"/>
      <pc:docMkLst>
        <pc:docMk/>
      </pc:docMkLst>
      <pc:sldChg chg="add">
        <pc:chgData name="Annaleise Radchenko" userId="6249d1a9-d5dd-4793-b8df-98b5e6874abb" providerId="ADAL" clId="{4A5B4154-50F6-4F5B-A4D7-A9ED8C205C6B}" dt="2026-01-08T21:35:36.943" v="8"/>
        <pc:sldMkLst>
          <pc:docMk/>
          <pc:sldMk cId="598891683" sldId="316"/>
        </pc:sldMkLst>
      </pc:sldChg>
      <pc:sldChg chg="add">
        <pc:chgData name="Annaleise Radchenko" userId="6249d1a9-d5dd-4793-b8df-98b5e6874abb" providerId="ADAL" clId="{4A5B4154-50F6-4F5B-A4D7-A9ED8C205C6B}" dt="2026-01-08T21:35:36.943" v="8"/>
        <pc:sldMkLst>
          <pc:docMk/>
          <pc:sldMk cId="4129654835" sldId="317"/>
        </pc:sldMkLst>
      </pc:sldChg>
      <pc:sldChg chg="add">
        <pc:chgData name="Annaleise Radchenko" userId="6249d1a9-d5dd-4793-b8df-98b5e6874abb" providerId="ADAL" clId="{4A5B4154-50F6-4F5B-A4D7-A9ED8C205C6B}" dt="2026-01-08T21:35:36.943" v="8"/>
        <pc:sldMkLst>
          <pc:docMk/>
          <pc:sldMk cId="1055294419" sldId="318"/>
        </pc:sldMkLst>
      </pc:sldChg>
      <pc:sldChg chg="add">
        <pc:chgData name="Annaleise Radchenko" userId="6249d1a9-d5dd-4793-b8df-98b5e6874abb" providerId="ADAL" clId="{4A5B4154-50F6-4F5B-A4D7-A9ED8C205C6B}" dt="2026-01-08T21:35:36.943" v="8"/>
        <pc:sldMkLst>
          <pc:docMk/>
          <pc:sldMk cId="2083562300" sldId="319"/>
        </pc:sldMkLst>
      </pc:sldChg>
      <pc:sldChg chg="add">
        <pc:chgData name="Annaleise Radchenko" userId="6249d1a9-d5dd-4793-b8df-98b5e6874abb" providerId="ADAL" clId="{4A5B4154-50F6-4F5B-A4D7-A9ED8C205C6B}" dt="2026-01-08T21:35:36.943" v="8"/>
        <pc:sldMkLst>
          <pc:docMk/>
          <pc:sldMk cId="2021344246" sldId="320"/>
        </pc:sldMkLst>
      </pc:sldChg>
      <pc:sldChg chg="add">
        <pc:chgData name="Annaleise Radchenko" userId="6249d1a9-d5dd-4793-b8df-98b5e6874abb" providerId="ADAL" clId="{4A5B4154-50F6-4F5B-A4D7-A9ED8C205C6B}" dt="2026-01-08T21:35:36.943" v="8"/>
        <pc:sldMkLst>
          <pc:docMk/>
          <pc:sldMk cId="3778368991" sldId="321"/>
        </pc:sldMkLst>
      </pc:sldChg>
      <pc:sldChg chg="add">
        <pc:chgData name="Annaleise Radchenko" userId="6249d1a9-d5dd-4793-b8df-98b5e6874abb" providerId="ADAL" clId="{4A5B4154-50F6-4F5B-A4D7-A9ED8C205C6B}" dt="2026-01-08T21:35:36.943" v="8"/>
        <pc:sldMkLst>
          <pc:docMk/>
          <pc:sldMk cId="4111889751" sldId="32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Hi everyone. Today we are going to talk about the order of operations.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126787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 introduce this topic, let’s look at a simple algebraic expression: 7 plus 4 times 2. It turns out that it is incorrect simply to work through the expression starting at the left and working to the right as though you were reading the expression. If you did this, the first part of the expression, 7 plus 4, would give you 11. Then, if you took 11 and multiplied it by 2, you would end up with 22. We need to understand the order of operations, which is the set of rules that determine the order in which mathematical operations are performed, in order to get the correct answer to this expression.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So, what is the correct order in which to work through this expression? It turns out the multiplication has precedence over addition, so we actually multiply 4 by 2 first to replace those numbers with an 8. Then, we add 7 and 8 to get 15.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Here are the four rules that determine the order of operations. First, you have to simplify within grouping symbols, starting from the innermost grouping outward (in case you have nested groupings). As a reminder, grouping symbols are parentheses or brackets. Second, you have to evaluate any exponents. Third, moving from left to right, perform any multiplication or division in the order they appear. Finally, again moving from left to right, perform and addition or subtraction in the order they appear.</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Here is a mnemonic that might help you remember the order of operations. It is PEMDAS, which is short for “Please excuse my dear Aunt Sally.” Notice that the P in “please” stands for parentheses. The E in “excuse” stands for exponents. The M in “my” stands for multiplication. The D in “dear” stands for division. The A in “Aunt” stands for addition. And finally, the S in “Sally” stands for subtraction.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work through an example. It’s a somewhat complicated expression, but let’s go through our steps. First, we are supposed to simplify within grouping symbols, so we look inside the set of parentheses and start by evaluating the exponent negative 3 raised to the second power. Then, we subtract 2.4 from 9, which finishes our evaluation with the parentheses, leaving 6.6 within the parentheses. The next order of operations is multiplication and/or division, so we evaluate 3 times 6.6, which gives us 19.8. The final step is to perform addition and subtraction, moving from left to right, and when we have finished that, we get the answer to the expression, which is negative 0.5.</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many of you probably will use a calculator to figure out mathematical expressions, especially if you have bigger numbers or decimals in an expression. So, it turns out that many calculators are actually programmed to follow the order of operations automatically, in which case you would not have to worry about them yourself. To check to see if your calculator is programmed to following the order of operations, simply evaluate the expression from the beginning of the lesson: 7 plus 4 times 2. If your calculator shows 15, then your calculator is programmed for the order of operations, and you can use it entering expressions from left to right without having to worry. If your calculator shows 22, then it is not programmed to follow the order of operations, and you have to make sure that you evaluate your expression following the proper rules. Many calculators have parentheses or bracket keys, which can help you make sure you enter the operations in the proper order. Good luck!</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361888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itle 8"/>
          <p:cNvSpPr txBox="1">
            <a:spLocks noGrp="1"/>
          </p:cNvSpPr>
          <p:nvPr>
            <p:ph type="title" idx="4294967295"/>
          </p:nvPr>
        </p:nvSpPr>
        <p:spPr>
          <a:xfrm>
            <a:off x="1463488" y="3042490"/>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prstClr val="black">
                    <a:lumMod val="75000"/>
                    <a:lumOff val="25000"/>
                  </a:prstClr>
                </a:solidFill>
                <a:effectLst/>
                <a:uLnTx/>
                <a:uFillTx/>
                <a:latin typeface="Century Gothic" panose="020B0502020202020204" pitchFamily="34" charset="0"/>
                <a:ea typeface="+mn-ea"/>
                <a:cs typeface="+mn-cs"/>
              </a:rPr>
              <a:t>Order of Operations</a:t>
            </a:r>
            <a:endParaRPr kumimoji="0" lang="en-US" sz="5400" b="0" i="0" u="none" strike="noStrike" kern="1200" cap="none" spc="0" normalizeH="0" baseline="0" noProof="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2982955" y="262794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8891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Introduction</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What is seven plus four times two? It is incorrect to simply work left to right as follows: &#10;Seven plus four equals eleven. Eleven times two equals twenty-two. &#10;&#10;The order of operations is the set of rules that determine the order in which mathematical operations were performed.">
            <a:extLst>
              <a:ext uri="{FF2B5EF4-FFF2-40B4-BE49-F238E27FC236}">
                <a16:creationId xmlns:a16="http://schemas.microsoft.com/office/drawing/2014/main" id="{094D8E29-9F05-ED81-27A7-C9FAC80D72B6}"/>
              </a:ext>
            </a:extLst>
          </p:cNvPr>
          <p:cNvPicPr>
            <a:picLocks noChangeAspect="1"/>
          </p:cNvPicPr>
          <p:nvPr/>
        </p:nvPicPr>
        <p:blipFill>
          <a:blip r:embed="rId3"/>
          <a:stretch>
            <a:fillRect/>
          </a:stretch>
        </p:blipFill>
        <p:spPr>
          <a:xfrm>
            <a:off x="848199" y="1494472"/>
            <a:ext cx="10495601" cy="5276540"/>
          </a:xfrm>
          <a:prstGeom prst="rect">
            <a:avLst/>
          </a:prstGeom>
        </p:spPr>
      </p:pic>
    </p:spTree>
    <p:extLst>
      <p:ext uri="{BB962C8B-B14F-4D97-AF65-F5344CB8AC3E}">
        <p14:creationId xmlns:p14="http://schemas.microsoft.com/office/powerpoint/2010/main" val="4129654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Introduction</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Correct calculation:&#10;What is seven plus four time two?&#10;Four times two equals eight.&#10;Seven plus eight equals fifteen.">
            <a:extLst>
              <a:ext uri="{FF2B5EF4-FFF2-40B4-BE49-F238E27FC236}">
                <a16:creationId xmlns:a16="http://schemas.microsoft.com/office/drawing/2014/main" id="{275D586B-3C59-5772-B0C8-6CEE4AEEAED5}"/>
              </a:ext>
            </a:extLst>
          </p:cNvPr>
          <p:cNvPicPr>
            <a:picLocks noChangeAspect="1"/>
          </p:cNvPicPr>
          <p:nvPr/>
        </p:nvPicPr>
        <p:blipFill>
          <a:blip r:embed="rId3"/>
          <a:stretch>
            <a:fillRect/>
          </a:stretch>
        </p:blipFill>
        <p:spPr>
          <a:xfrm>
            <a:off x="1713132" y="1195386"/>
            <a:ext cx="10185498" cy="5337429"/>
          </a:xfrm>
          <a:prstGeom prst="rect">
            <a:avLst/>
          </a:prstGeom>
        </p:spPr>
      </p:pic>
    </p:spTree>
    <p:extLst>
      <p:ext uri="{BB962C8B-B14F-4D97-AF65-F5344CB8AC3E}">
        <p14:creationId xmlns:p14="http://schemas.microsoft.com/office/powerpoint/2010/main" val="1055294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Rules for Order of Operations</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6B149B3-EF20-41CB-A808-9CF9E0369704}"/>
              </a:ext>
            </a:extLst>
          </p:cNvPr>
          <p:cNvSpPr txBox="1"/>
          <p:nvPr/>
        </p:nvSpPr>
        <p:spPr>
          <a:xfrm>
            <a:off x="897963" y="1464997"/>
            <a:ext cx="10552441" cy="461665"/>
          </a:xfrm>
          <a:prstGeom prst="rect">
            <a:avLst/>
          </a:prstGeom>
          <a:noFill/>
        </p:spPr>
        <p:txBody>
          <a:bodyPr wrap="none" rtlCol="0">
            <a:spAutoFit/>
          </a:bodyPr>
          <a:lstStyle/>
          <a:p>
            <a:pPr marL="342900" indent="-342900">
              <a:buFont typeface="+mj-lt"/>
              <a:buAutoNum type="arabicPeriod"/>
            </a:pPr>
            <a:r>
              <a:rPr lang="en-US" sz="2400"/>
              <a:t>Simplify within grouping symbols, starting from the innermost grouping outward</a:t>
            </a:r>
          </a:p>
        </p:txBody>
      </p:sp>
      <p:sp>
        <p:nvSpPr>
          <p:cNvPr id="5" name="TextBox 4">
            <a:extLst>
              <a:ext uri="{FF2B5EF4-FFF2-40B4-BE49-F238E27FC236}">
                <a16:creationId xmlns:a16="http://schemas.microsoft.com/office/drawing/2014/main" id="{20C7B859-1DD0-49C2-B94D-D4F98B9FBBF9}"/>
              </a:ext>
            </a:extLst>
          </p:cNvPr>
          <p:cNvSpPr txBox="1"/>
          <p:nvPr/>
        </p:nvSpPr>
        <p:spPr>
          <a:xfrm>
            <a:off x="1412053" y="1987462"/>
            <a:ext cx="6610208" cy="461665"/>
          </a:xfrm>
          <a:prstGeom prst="rect">
            <a:avLst/>
          </a:prstGeom>
          <a:noFill/>
        </p:spPr>
        <p:txBody>
          <a:bodyPr wrap="none" rtlCol="0">
            <a:spAutoFit/>
          </a:bodyPr>
          <a:lstStyle/>
          <a:p>
            <a:r>
              <a:rPr lang="en-US" sz="2400"/>
              <a:t>Grouping symbols are parentheses ( ) or brackets [ ]</a:t>
            </a:r>
          </a:p>
        </p:txBody>
      </p:sp>
      <p:sp>
        <p:nvSpPr>
          <p:cNvPr id="6" name="TextBox 5">
            <a:extLst>
              <a:ext uri="{FF2B5EF4-FFF2-40B4-BE49-F238E27FC236}">
                <a16:creationId xmlns:a16="http://schemas.microsoft.com/office/drawing/2014/main" id="{D56F9DA9-6571-492A-AADD-94E2553F87E7}"/>
              </a:ext>
            </a:extLst>
          </p:cNvPr>
          <p:cNvSpPr txBox="1"/>
          <p:nvPr/>
        </p:nvSpPr>
        <p:spPr>
          <a:xfrm>
            <a:off x="897963" y="2648900"/>
            <a:ext cx="3471656" cy="461665"/>
          </a:xfrm>
          <a:prstGeom prst="rect">
            <a:avLst/>
          </a:prstGeom>
          <a:noFill/>
        </p:spPr>
        <p:txBody>
          <a:bodyPr wrap="none" rtlCol="0">
            <a:spAutoFit/>
          </a:bodyPr>
          <a:lstStyle/>
          <a:p>
            <a:pPr marL="342900" indent="-342900">
              <a:buFont typeface="+mj-lt"/>
              <a:buAutoNum type="arabicPeriod" startAt="2"/>
            </a:pPr>
            <a:r>
              <a:rPr lang="en-US" sz="2400"/>
              <a:t>Evaluate any exponents</a:t>
            </a:r>
          </a:p>
        </p:txBody>
      </p:sp>
      <p:sp>
        <p:nvSpPr>
          <p:cNvPr id="7" name="TextBox 6">
            <a:extLst>
              <a:ext uri="{FF2B5EF4-FFF2-40B4-BE49-F238E27FC236}">
                <a16:creationId xmlns:a16="http://schemas.microsoft.com/office/drawing/2014/main" id="{A89BD59D-2DF5-499E-9E82-A3DA9604522B}"/>
              </a:ext>
            </a:extLst>
          </p:cNvPr>
          <p:cNvSpPr txBox="1"/>
          <p:nvPr/>
        </p:nvSpPr>
        <p:spPr>
          <a:xfrm>
            <a:off x="897963" y="3397704"/>
            <a:ext cx="10552441" cy="830997"/>
          </a:xfrm>
          <a:prstGeom prst="rect">
            <a:avLst/>
          </a:prstGeom>
          <a:noFill/>
        </p:spPr>
        <p:txBody>
          <a:bodyPr wrap="square" rtlCol="0">
            <a:spAutoFit/>
          </a:bodyPr>
          <a:lstStyle/>
          <a:p>
            <a:pPr marL="342900" indent="-342900">
              <a:buFont typeface="+mj-lt"/>
              <a:buAutoNum type="arabicPeriod" startAt="3"/>
            </a:pPr>
            <a:r>
              <a:rPr lang="en-US" sz="2400"/>
              <a:t>Moving from left to right, perform any multiplication or division in the order they appear</a:t>
            </a:r>
          </a:p>
        </p:txBody>
      </p:sp>
      <p:sp>
        <p:nvSpPr>
          <p:cNvPr id="8" name="TextBox 7">
            <a:extLst>
              <a:ext uri="{FF2B5EF4-FFF2-40B4-BE49-F238E27FC236}">
                <a16:creationId xmlns:a16="http://schemas.microsoft.com/office/drawing/2014/main" id="{9D7C5757-2A19-4508-A1D8-55D141528E9C}"/>
              </a:ext>
            </a:extLst>
          </p:cNvPr>
          <p:cNvSpPr txBox="1"/>
          <p:nvPr/>
        </p:nvSpPr>
        <p:spPr>
          <a:xfrm>
            <a:off x="897963" y="4515840"/>
            <a:ext cx="10552441" cy="830997"/>
          </a:xfrm>
          <a:prstGeom prst="rect">
            <a:avLst/>
          </a:prstGeom>
          <a:noFill/>
        </p:spPr>
        <p:txBody>
          <a:bodyPr wrap="square" rtlCol="0">
            <a:spAutoFit/>
          </a:bodyPr>
          <a:lstStyle/>
          <a:p>
            <a:pPr marL="342900" indent="-342900">
              <a:buFont typeface="+mj-lt"/>
              <a:buAutoNum type="arabicPeriod" startAt="4"/>
            </a:pPr>
            <a:r>
              <a:rPr lang="en-US" sz="2400"/>
              <a:t>Moving from left to right, perform any addition or subtraction in the order they appear</a:t>
            </a:r>
          </a:p>
        </p:txBody>
      </p:sp>
    </p:spTree>
    <p:extLst>
      <p:ext uri="{BB962C8B-B14F-4D97-AF65-F5344CB8AC3E}">
        <p14:creationId xmlns:p14="http://schemas.microsoft.com/office/powerpoint/2010/main" val="2083562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Rules for Order of Operations</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3BCBDEE-6512-493B-8B8C-5AD2B47B0856}"/>
              </a:ext>
            </a:extLst>
          </p:cNvPr>
          <p:cNvSpPr txBox="1"/>
          <p:nvPr/>
        </p:nvSpPr>
        <p:spPr>
          <a:xfrm>
            <a:off x="4498671" y="1661652"/>
            <a:ext cx="3194657" cy="523220"/>
          </a:xfrm>
          <a:prstGeom prst="rect">
            <a:avLst/>
          </a:prstGeom>
          <a:noFill/>
        </p:spPr>
        <p:txBody>
          <a:bodyPr wrap="none" rtlCol="0">
            <a:spAutoFit/>
          </a:bodyPr>
          <a:lstStyle/>
          <a:p>
            <a:r>
              <a:rPr lang="en-US" sz="2800"/>
              <a:t>Mnemonic: PEMDAS</a:t>
            </a:r>
          </a:p>
        </p:txBody>
      </p:sp>
      <p:pic>
        <p:nvPicPr>
          <p:cNvPr id="4" name="Picture 3" descr="Please Excuse My Dear Aunt Sally can be used to remember PEMDAS: Parentheses, exponents, multiplication, division, addition, subtraction">
            <a:extLst>
              <a:ext uri="{FF2B5EF4-FFF2-40B4-BE49-F238E27FC236}">
                <a16:creationId xmlns:a16="http://schemas.microsoft.com/office/drawing/2014/main" id="{BFF46CEC-D588-4DD9-8998-6DC0CC7F688A}"/>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6055" y="3058977"/>
            <a:ext cx="8679887" cy="1463040"/>
          </a:xfrm>
          <a:prstGeom prst="rect">
            <a:avLst/>
          </a:prstGeom>
        </p:spPr>
      </p:pic>
    </p:spTree>
    <p:extLst>
      <p:ext uri="{BB962C8B-B14F-4D97-AF65-F5344CB8AC3E}">
        <p14:creationId xmlns:p14="http://schemas.microsoft.com/office/powerpoint/2010/main" val="2021344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Example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Simplify: 5.2 minus three multiplied by the bracketed equation negative three to the second power minus 2.4 (end of brackets) plus 14.1.&#10;&#10;First, we are supposed to simplify within grouping symbols, so we look inside the set of parentheses and start by evaluating the exponent negative 3 raised to the second power. Then, we subtract 2.4 from 9, which finishes our evaluation with the parentheses, leaving 6.6 within the parentheses. The next order of operations is multiplication and/or division, so we evaluate 3 times 6.6, which gives us 19.8. The final step is to perform addition and subtraction, moving from left to right, and when we have finished that, we get the answer to the expression, which is negative 0.5.">
            <a:extLst>
              <a:ext uri="{FF2B5EF4-FFF2-40B4-BE49-F238E27FC236}">
                <a16:creationId xmlns:a16="http://schemas.microsoft.com/office/drawing/2014/main" id="{06597F7B-D62E-3177-C083-3E4884126F93}"/>
              </a:ext>
            </a:extLst>
          </p:cNvPr>
          <p:cNvPicPr>
            <a:picLocks noChangeAspect="1"/>
          </p:cNvPicPr>
          <p:nvPr/>
        </p:nvPicPr>
        <p:blipFill>
          <a:blip r:embed="rId3"/>
          <a:stretch>
            <a:fillRect/>
          </a:stretch>
        </p:blipFill>
        <p:spPr>
          <a:xfrm>
            <a:off x="484913" y="1383374"/>
            <a:ext cx="11222174" cy="5482589"/>
          </a:xfrm>
          <a:prstGeom prst="rect">
            <a:avLst/>
          </a:prstGeom>
        </p:spPr>
      </p:pic>
    </p:spTree>
    <p:extLst>
      <p:ext uri="{BB962C8B-B14F-4D97-AF65-F5344CB8AC3E}">
        <p14:creationId xmlns:p14="http://schemas.microsoft.com/office/powerpoint/2010/main" val="3778368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Using a Calculator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Picture 8" descr="Some calculators are programmed to follow the rules for order of operations.&#10;&#10;Check your calculator: what is seven plus four times two?&#10;&#10;If your calculator shows 15, then your calculator is programmed to follow the order of operations properly.&#10;&#10;If your calculator shows 22, then you need to enter numbers carefully to insure the proper order of operations.&#10;&#10;Some calculators have parentheses or brackets to help.">
            <a:extLst>
              <a:ext uri="{FF2B5EF4-FFF2-40B4-BE49-F238E27FC236}">
                <a16:creationId xmlns:a16="http://schemas.microsoft.com/office/drawing/2014/main" id="{E5D1431B-ED71-FE3C-5897-E5C8E11E58DB}"/>
              </a:ext>
            </a:extLst>
          </p:cNvPr>
          <p:cNvPicPr>
            <a:picLocks noChangeAspect="1"/>
          </p:cNvPicPr>
          <p:nvPr/>
        </p:nvPicPr>
        <p:blipFill>
          <a:blip r:embed="rId3"/>
          <a:stretch>
            <a:fillRect/>
          </a:stretch>
        </p:blipFill>
        <p:spPr>
          <a:xfrm>
            <a:off x="845501" y="1274666"/>
            <a:ext cx="10500995" cy="3485195"/>
          </a:xfrm>
          <a:prstGeom prst="rect">
            <a:avLst/>
          </a:prstGeom>
        </p:spPr>
      </p:pic>
      <p:pic>
        <p:nvPicPr>
          <p:cNvPr id="4" name="Graphic 3" descr="Calculator">
            <a:extLst>
              <a:ext uri="{FF2B5EF4-FFF2-40B4-BE49-F238E27FC236}">
                <a16:creationId xmlns:a16="http://schemas.microsoft.com/office/drawing/2014/main" id="{599D2C0C-D891-4DD5-B869-48362764EBF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267632" y="4896618"/>
            <a:ext cx="1656735" cy="1656735"/>
          </a:xfrm>
          <a:prstGeom prst="rect">
            <a:avLst/>
          </a:prstGeom>
        </p:spPr>
      </p:pic>
    </p:spTree>
    <p:extLst>
      <p:ext uri="{BB962C8B-B14F-4D97-AF65-F5344CB8AC3E}">
        <p14:creationId xmlns:p14="http://schemas.microsoft.com/office/powerpoint/2010/main" val="4111889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6693AA-FC26-4943-B60D-017EDFD34D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0E234E0-FF0C-495E-A559-6AEB0A407BA3}">
  <ds:schemaRefs>
    <ds:schemaRef ds:uri="http://schemas.microsoft.com/office/2006/documentManagement/types"/>
    <ds:schemaRef ds:uri="http://schemas.microsoft.com/office/2006/metadata/properties"/>
    <ds:schemaRef ds:uri="http://schemas.openxmlformats.org/package/2006/metadata/core-properties"/>
    <ds:schemaRef ds:uri="http://purl.org/dc/elements/1.1/"/>
    <ds:schemaRef ds:uri="06d9c582-05c2-476b-83d2-72ab8b1380b2"/>
    <ds:schemaRef ds:uri="http://schemas.microsoft.com/office/infopath/2007/PartnerControls"/>
    <ds:schemaRef ds:uri="fdab59f7-c3a7-48e5-acd8-618ce834776e"/>
    <ds:schemaRef ds:uri="http://www.w3.org/XML/1998/namespace"/>
    <ds:schemaRef ds:uri="http://purl.org/dc/dcmitype/"/>
    <ds:schemaRef ds:uri="http://purl.org/dc/terms/"/>
  </ds:schemaRefs>
</ds:datastoreItem>
</file>

<file path=customXml/itemProps3.xml><?xml version="1.0" encoding="utf-8"?>
<ds:datastoreItem xmlns:ds="http://schemas.openxmlformats.org/officeDocument/2006/customXml" ds:itemID="{01590010-6387-44A4-9AC5-01CF448079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160</TotalTime>
  <Words>794</Words>
  <Application>Microsoft Office PowerPoint</Application>
  <PresentationFormat>Widescreen</PresentationFormat>
  <Paragraphs>29</Paragraphs>
  <Slides>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Order of Operations</vt:lpstr>
      <vt:lpstr>Introduction1</vt:lpstr>
      <vt:lpstr>Introduction2</vt:lpstr>
      <vt:lpstr>Rules for Order of Operations1</vt:lpstr>
      <vt:lpstr>Rules for Order of Operations2</vt:lpstr>
      <vt:lpstr>Example</vt:lpstr>
      <vt:lpstr>Using a Calculator</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21</cp:revision>
  <dcterms:created xsi:type="dcterms:W3CDTF">2017-06-16T13:06:21Z</dcterms:created>
  <dcterms:modified xsi:type="dcterms:W3CDTF">2026-02-02T13:28:41Z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