
<file path=[Content_Types].xml><?xml version="1.0" encoding="utf-8"?>
<Types xmlns="http://schemas.openxmlformats.org/package/2006/content-types">
  <Default Extension="bin" ContentType="application/vnd.openxmlformats-officedocument.oleObject"/>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Lst>
  <p:notesMasterIdLst>
    <p:notesMasterId r:id="rId97"/>
  </p:notesMasterIdLst>
  <p:sldIdLst>
    <p:sldId id="256" r:id="rId6"/>
    <p:sldId id="257"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41" r:id="rId60"/>
    <p:sldId id="342" r:id="rId61"/>
    <p:sldId id="343" r:id="rId62"/>
    <p:sldId id="344" r:id="rId63"/>
    <p:sldId id="345" r:id="rId64"/>
    <p:sldId id="346" r:id="rId65"/>
    <p:sldId id="347" r:id="rId66"/>
    <p:sldId id="348" r:id="rId67"/>
    <p:sldId id="349" r:id="rId68"/>
    <p:sldId id="350" r:id="rId69"/>
    <p:sldId id="351" r:id="rId70"/>
    <p:sldId id="352" r:id="rId71"/>
    <p:sldId id="353" r:id="rId72"/>
    <p:sldId id="354" r:id="rId73"/>
    <p:sldId id="355" r:id="rId74"/>
    <p:sldId id="356" r:id="rId75"/>
    <p:sldId id="357" r:id="rId76"/>
    <p:sldId id="358" r:id="rId77"/>
    <p:sldId id="359" r:id="rId78"/>
    <p:sldId id="360" r:id="rId79"/>
    <p:sldId id="361" r:id="rId80"/>
    <p:sldId id="362" r:id="rId81"/>
    <p:sldId id="363" r:id="rId82"/>
    <p:sldId id="364" r:id="rId83"/>
    <p:sldId id="365" r:id="rId84"/>
    <p:sldId id="366" r:id="rId85"/>
    <p:sldId id="367" r:id="rId86"/>
    <p:sldId id="368" r:id="rId87"/>
    <p:sldId id="369" r:id="rId88"/>
    <p:sldId id="370" r:id="rId89"/>
    <p:sldId id="371" r:id="rId90"/>
    <p:sldId id="372" r:id="rId91"/>
    <p:sldId id="373" r:id="rId92"/>
    <p:sldId id="374" r:id="rId93"/>
    <p:sldId id="375" r:id="rId94"/>
    <p:sldId id="376" r:id="rId95"/>
    <p:sldId id="278" r:id="rId9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570E815-0E55-49ED-9EB5-B85790C21288}" v="3" dt="2026-02-02T13:26:22.1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020" autoAdjust="0"/>
  </p:normalViewPr>
  <p:slideViewPr>
    <p:cSldViewPr snapToGrid="0">
      <p:cViewPr varScale="1">
        <p:scale>
          <a:sx n="95" d="100"/>
          <a:sy n="95" d="100"/>
        </p:scale>
        <p:origin x="15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microsoft.com/office/2016/11/relationships/changesInfo" Target="changesInfos/changesInfo1.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presProps" Target="pres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leise Radchenko" userId="6249d1a9-d5dd-4793-b8df-98b5e6874abb" providerId="ADAL" clId="{4A5B4154-50F6-4F5B-A4D7-A9ED8C205C6B}"/>
    <pc:docChg chg="undo custSel modSld sldOrd modMainMaster">
      <pc:chgData name="Annaleise Radchenko" userId="6249d1a9-d5dd-4793-b8df-98b5e6874abb" providerId="ADAL" clId="{4A5B4154-50F6-4F5B-A4D7-A9ED8C205C6B}" dt="2026-01-08T21:41:41.384" v="6286" actId="962"/>
      <pc:docMkLst>
        <pc:docMk/>
      </pc:docMkLst>
      <pc:sldChg chg="modSp mod">
        <pc:chgData name="Annaleise Radchenko" userId="6249d1a9-d5dd-4793-b8df-98b5e6874abb" providerId="ADAL" clId="{4A5B4154-50F6-4F5B-A4D7-A9ED8C205C6B}" dt="2026-01-07T19:37:50.969" v="6082" actId="962"/>
        <pc:sldMkLst>
          <pc:docMk/>
          <pc:sldMk cId="561987701" sldId="256"/>
        </pc:sldMkLst>
        <pc:spChg chg="mod">
          <ac:chgData name="Annaleise Radchenko" userId="6249d1a9-d5dd-4793-b8df-98b5e6874abb" providerId="ADAL" clId="{4A5B4154-50F6-4F5B-A4D7-A9ED8C205C6B}" dt="2026-01-07T19:37:50.969" v="6082" actId="962"/>
          <ac:spMkLst>
            <pc:docMk/>
            <pc:sldMk cId="561987701" sldId="256"/>
            <ac:spMk id="8" creationId="{00000000-0000-0000-0000-000000000000}"/>
          </ac:spMkLst>
        </pc:spChg>
      </pc:sldChg>
      <pc:sldChg chg="modSp mod">
        <pc:chgData name="Annaleise Radchenko" userId="6249d1a9-d5dd-4793-b8df-98b5e6874abb" providerId="ADAL" clId="{4A5B4154-50F6-4F5B-A4D7-A9ED8C205C6B}" dt="2026-01-07T19:46:34.870" v="6083" actId="962"/>
        <pc:sldMkLst>
          <pc:docMk/>
          <pc:sldMk cId="1962894071" sldId="300"/>
        </pc:sldMkLst>
        <pc:spChg chg="mod">
          <ac:chgData name="Annaleise Radchenko" userId="6249d1a9-d5dd-4793-b8df-98b5e6874abb" providerId="ADAL" clId="{4A5B4154-50F6-4F5B-A4D7-A9ED8C205C6B}" dt="2026-01-07T19:46:34.870" v="6083" actId="962"/>
          <ac:spMkLst>
            <pc:docMk/>
            <pc:sldMk cId="1962894071" sldId="300"/>
            <ac:spMk id="8" creationId="{00000000-0000-0000-0000-000000000000}"/>
          </ac:spMkLst>
        </pc:spChg>
      </pc:sldChg>
      <pc:sldChg chg="addSp delSp modSp mod">
        <pc:chgData name="Annaleise Radchenko" userId="6249d1a9-d5dd-4793-b8df-98b5e6874abb" providerId="ADAL" clId="{4A5B4154-50F6-4F5B-A4D7-A9ED8C205C6B}" dt="2026-01-07T19:51:32.265" v="6084" actId="962"/>
        <pc:sldMkLst>
          <pc:docMk/>
          <pc:sldMk cId="3488757489" sldId="304"/>
        </pc:sldMkLst>
        <pc:picChg chg="add mod">
          <ac:chgData name="Annaleise Radchenko" userId="6249d1a9-d5dd-4793-b8df-98b5e6874abb" providerId="ADAL" clId="{4A5B4154-50F6-4F5B-A4D7-A9ED8C205C6B}" dt="2026-01-07T19:51:32.265" v="6084" actId="962"/>
          <ac:picMkLst>
            <pc:docMk/>
            <pc:sldMk cId="3488757489" sldId="304"/>
            <ac:picMk id="7" creationId="{E0FF7EFE-EEB2-3D71-B127-E1CF9A44D081}"/>
          </ac:picMkLst>
        </pc:picChg>
      </pc:sldChg>
      <pc:sldChg chg="modSp mod">
        <pc:chgData name="Annaleise Radchenko" userId="6249d1a9-d5dd-4793-b8df-98b5e6874abb" providerId="ADAL" clId="{4A5B4154-50F6-4F5B-A4D7-A9ED8C205C6B}" dt="2026-01-07T19:54:46.353" v="6085" actId="962"/>
        <pc:sldMkLst>
          <pc:docMk/>
          <pc:sldMk cId="725736440" sldId="309"/>
        </pc:sldMkLst>
        <pc:spChg chg="mod">
          <ac:chgData name="Annaleise Radchenko" userId="6249d1a9-d5dd-4793-b8df-98b5e6874abb" providerId="ADAL" clId="{4A5B4154-50F6-4F5B-A4D7-A9ED8C205C6B}" dt="2026-01-07T19:54:46.353" v="6085" actId="962"/>
          <ac:spMkLst>
            <pc:docMk/>
            <pc:sldMk cId="725736440" sldId="309"/>
            <ac:spMk id="8" creationId="{00000000-0000-0000-0000-000000000000}"/>
          </ac:spMkLst>
        </pc:spChg>
      </pc:sldChg>
      <pc:sldChg chg="modSp mod">
        <pc:chgData name="Annaleise Radchenko" userId="6249d1a9-d5dd-4793-b8df-98b5e6874abb" providerId="ADAL" clId="{4A5B4154-50F6-4F5B-A4D7-A9ED8C205C6B}" dt="2026-01-07T19:56:46.438" v="6086" actId="962"/>
        <pc:sldMkLst>
          <pc:docMk/>
          <pc:sldMk cId="521567717" sldId="313"/>
        </pc:sldMkLst>
        <pc:picChg chg="mod">
          <ac:chgData name="Annaleise Radchenko" userId="6249d1a9-d5dd-4793-b8df-98b5e6874abb" providerId="ADAL" clId="{4A5B4154-50F6-4F5B-A4D7-A9ED8C205C6B}" dt="2026-01-07T19:56:46.438" v="6086" actId="962"/>
          <ac:picMkLst>
            <pc:docMk/>
            <pc:sldMk cId="521567717" sldId="313"/>
            <ac:picMk id="4" creationId="{BFF46CEC-D588-4DD9-8998-6DC0CC7F688A}"/>
          </ac:picMkLst>
        </pc:picChg>
      </pc:sldChg>
      <pc:sldChg chg="addSp delSp modSp mod modNotesTx">
        <pc:chgData name="Annaleise Radchenko" userId="6249d1a9-d5dd-4793-b8df-98b5e6874abb" providerId="ADAL" clId="{4A5B4154-50F6-4F5B-A4D7-A9ED8C205C6B}" dt="2026-01-07T19:58:17.413" v="6089" actId="20577"/>
        <pc:sldMkLst>
          <pc:docMk/>
          <pc:sldMk cId="1431372952" sldId="314"/>
        </pc:sldMkLst>
        <pc:picChg chg="add mod">
          <ac:chgData name="Annaleise Radchenko" userId="6249d1a9-d5dd-4793-b8df-98b5e6874abb" providerId="ADAL" clId="{4A5B4154-50F6-4F5B-A4D7-A9ED8C205C6B}" dt="2026-01-07T19:58:13.228" v="6087" actId="962"/>
          <ac:picMkLst>
            <pc:docMk/>
            <pc:sldMk cId="1431372952" sldId="314"/>
            <ac:picMk id="5" creationId="{06597F7B-D62E-3177-C083-3E4884126F93}"/>
          </ac:picMkLst>
        </pc:picChg>
      </pc:sldChg>
      <pc:sldChg chg="addSp delSp modSp mod">
        <pc:chgData name="Annaleise Radchenko" userId="6249d1a9-d5dd-4793-b8df-98b5e6874abb" providerId="ADAL" clId="{4A5B4154-50F6-4F5B-A4D7-A9ED8C205C6B}" dt="2026-01-07T19:58:37.968" v="6090" actId="13244"/>
        <pc:sldMkLst>
          <pc:docMk/>
          <pc:sldMk cId="4111889751" sldId="315"/>
        </pc:sldMkLst>
        <pc:picChg chg="ord">
          <ac:chgData name="Annaleise Radchenko" userId="6249d1a9-d5dd-4793-b8df-98b5e6874abb" providerId="ADAL" clId="{4A5B4154-50F6-4F5B-A4D7-A9ED8C205C6B}" dt="2026-01-07T19:58:37.968" v="6090" actId="13244"/>
          <ac:picMkLst>
            <pc:docMk/>
            <pc:sldMk cId="4111889751" sldId="315"/>
            <ac:picMk id="4" creationId="{599D2C0C-D891-4DD5-B869-48362764EBFF}"/>
          </ac:picMkLst>
        </pc:picChg>
      </pc:sldChg>
      <pc:sldChg chg="modSp mod">
        <pc:chgData name="Annaleise Radchenko" userId="6249d1a9-d5dd-4793-b8df-98b5e6874abb" providerId="ADAL" clId="{4A5B4154-50F6-4F5B-A4D7-A9ED8C205C6B}" dt="2026-01-07T19:58:41.885" v="6091" actId="962"/>
        <pc:sldMkLst>
          <pc:docMk/>
          <pc:sldMk cId="3987877082" sldId="316"/>
        </pc:sldMkLst>
        <pc:spChg chg="mod">
          <ac:chgData name="Annaleise Radchenko" userId="6249d1a9-d5dd-4793-b8df-98b5e6874abb" providerId="ADAL" clId="{4A5B4154-50F6-4F5B-A4D7-A9ED8C205C6B}" dt="2026-01-07T19:58:41.885" v="6091" actId="962"/>
          <ac:spMkLst>
            <pc:docMk/>
            <pc:sldMk cId="3987877082" sldId="316"/>
            <ac:spMk id="8" creationId="{00000000-0000-0000-0000-000000000000}"/>
          </ac:spMkLst>
        </pc:spChg>
      </pc:sldChg>
      <pc:sldChg chg="modSp mod">
        <pc:chgData name="Annaleise Radchenko" userId="6249d1a9-d5dd-4793-b8df-98b5e6874abb" providerId="ADAL" clId="{4A5B4154-50F6-4F5B-A4D7-A9ED8C205C6B}" dt="2026-01-07T19:58:50.170" v="6092" actId="962"/>
        <pc:sldMkLst>
          <pc:docMk/>
          <pc:sldMk cId="1430861266" sldId="326"/>
        </pc:sldMkLst>
        <pc:spChg chg="mod">
          <ac:chgData name="Annaleise Radchenko" userId="6249d1a9-d5dd-4793-b8df-98b5e6874abb" providerId="ADAL" clId="{4A5B4154-50F6-4F5B-A4D7-A9ED8C205C6B}" dt="2026-01-07T19:58:50.170" v="6092" actId="962"/>
          <ac:spMkLst>
            <pc:docMk/>
            <pc:sldMk cId="1430861266" sldId="326"/>
            <ac:spMk id="8" creationId="{00000000-0000-0000-0000-000000000000}"/>
          </ac:spMkLst>
        </pc:spChg>
      </pc:sldChg>
      <pc:sldChg chg="addSp delSp modSp mod">
        <pc:chgData name="Annaleise Radchenko" userId="6249d1a9-d5dd-4793-b8df-98b5e6874abb" providerId="ADAL" clId="{4A5B4154-50F6-4F5B-A4D7-A9ED8C205C6B}" dt="2026-01-08T01:25:12.934" v="6101" actId="962"/>
        <pc:sldMkLst>
          <pc:docMk/>
          <pc:sldMk cId="2094274674" sldId="329"/>
        </pc:sldMkLst>
        <pc:picChg chg="add mod">
          <ac:chgData name="Annaleise Radchenko" userId="6249d1a9-d5dd-4793-b8df-98b5e6874abb" providerId="ADAL" clId="{4A5B4154-50F6-4F5B-A4D7-A9ED8C205C6B}" dt="2026-01-08T01:25:12.934" v="6101" actId="962"/>
          <ac:picMkLst>
            <pc:docMk/>
            <pc:sldMk cId="2094274674" sldId="329"/>
            <ac:picMk id="3" creationId="{9E61C9A5-86F3-E61A-54AD-82ABC6AD1478}"/>
          </ac:picMkLst>
        </pc:picChg>
      </pc:sldChg>
      <pc:sldChg chg="addSp delSp modSp mod">
        <pc:chgData name="Annaleise Radchenko" userId="6249d1a9-d5dd-4793-b8df-98b5e6874abb" providerId="ADAL" clId="{4A5B4154-50F6-4F5B-A4D7-A9ED8C205C6B}" dt="2026-01-08T21:41:41.384" v="6286" actId="962"/>
        <pc:sldMkLst>
          <pc:docMk/>
          <pc:sldMk cId="1166992617" sldId="332"/>
        </pc:sldMkLst>
        <pc:spChg chg="add mod ord">
          <ac:chgData name="Annaleise Radchenko" userId="6249d1a9-d5dd-4793-b8df-98b5e6874abb" providerId="ADAL" clId="{4A5B4154-50F6-4F5B-A4D7-A9ED8C205C6B}" dt="2026-01-08T21:41:39.215" v="6285" actId="13244"/>
          <ac:spMkLst>
            <pc:docMk/>
            <pc:sldMk cId="1166992617" sldId="332"/>
            <ac:spMk id="8" creationId="{D5E70D86-E46B-C74B-206D-7DA9FD72AF99}"/>
          </ac:spMkLst>
        </pc:spChg>
        <pc:picChg chg="mod">
          <ac:chgData name="Annaleise Radchenko" userId="6249d1a9-d5dd-4793-b8df-98b5e6874abb" providerId="ADAL" clId="{4A5B4154-50F6-4F5B-A4D7-A9ED8C205C6B}" dt="2026-01-08T21:41:36.927" v="6284" actId="962"/>
          <ac:picMkLst>
            <pc:docMk/>
            <pc:sldMk cId="1166992617" sldId="332"/>
            <ac:picMk id="3" creationId="{85272D47-8129-4598-A873-AB49AB284211}"/>
          </ac:picMkLst>
        </pc:picChg>
        <pc:picChg chg="add mod ord">
          <ac:chgData name="Annaleise Radchenko" userId="6249d1a9-d5dd-4793-b8df-98b5e6874abb" providerId="ADAL" clId="{4A5B4154-50F6-4F5B-A4D7-A9ED8C205C6B}" dt="2026-01-08T21:41:41.384" v="6286" actId="962"/>
          <ac:picMkLst>
            <pc:docMk/>
            <pc:sldMk cId="1166992617" sldId="332"/>
            <ac:picMk id="6" creationId="{4AD4D213-6F59-21D8-6BB3-15D06C6702E0}"/>
          </ac:picMkLst>
        </pc:picChg>
      </pc:sldChg>
      <pc:sldChg chg="modSp mod">
        <pc:chgData name="Annaleise Radchenko" userId="6249d1a9-d5dd-4793-b8df-98b5e6874abb" providerId="ADAL" clId="{4A5B4154-50F6-4F5B-A4D7-A9ED8C205C6B}" dt="2026-01-07T19:59:18.538" v="6093" actId="962"/>
        <pc:sldMkLst>
          <pc:docMk/>
          <pc:sldMk cId="4174696591" sldId="343"/>
        </pc:sldMkLst>
        <pc:spChg chg="mod">
          <ac:chgData name="Annaleise Radchenko" userId="6249d1a9-d5dd-4793-b8df-98b5e6874abb" providerId="ADAL" clId="{4A5B4154-50F6-4F5B-A4D7-A9ED8C205C6B}" dt="2026-01-07T19:59:18.538" v="6093" actId="962"/>
          <ac:spMkLst>
            <pc:docMk/>
            <pc:sldMk cId="4174696591" sldId="343"/>
            <ac:spMk id="8" creationId="{00000000-0000-0000-0000-000000000000}"/>
          </ac:spMkLst>
        </pc:spChg>
      </pc:sldChg>
      <pc:sldChg chg="modSp mod">
        <pc:chgData name="Annaleise Radchenko" userId="6249d1a9-d5dd-4793-b8df-98b5e6874abb" providerId="ADAL" clId="{4A5B4154-50F6-4F5B-A4D7-A9ED8C205C6B}" dt="2026-01-07T19:59:24.605" v="6094" actId="962"/>
        <pc:sldMkLst>
          <pc:docMk/>
          <pc:sldMk cId="2267173096" sldId="349"/>
        </pc:sldMkLst>
        <pc:spChg chg="mod">
          <ac:chgData name="Annaleise Radchenko" userId="6249d1a9-d5dd-4793-b8df-98b5e6874abb" providerId="ADAL" clId="{4A5B4154-50F6-4F5B-A4D7-A9ED8C205C6B}" dt="2026-01-07T19:59:24.605" v="6094" actId="962"/>
          <ac:spMkLst>
            <pc:docMk/>
            <pc:sldMk cId="2267173096" sldId="349"/>
            <ac:spMk id="8" creationId="{00000000-0000-0000-0000-000000000000}"/>
          </ac:spMkLst>
        </pc:spChg>
      </pc:sldChg>
      <pc:sldChg chg="modSp mod">
        <pc:chgData name="Annaleise Radchenko" userId="6249d1a9-d5dd-4793-b8df-98b5e6874abb" providerId="ADAL" clId="{4A5B4154-50F6-4F5B-A4D7-A9ED8C205C6B}" dt="2026-01-08T01:47:18.096" v="6187" actId="962"/>
        <pc:sldMkLst>
          <pc:docMk/>
          <pc:sldMk cId="360181687" sldId="350"/>
        </pc:sldMkLst>
        <pc:picChg chg="mod">
          <ac:chgData name="Annaleise Radchenko" userId="6249d1a9-d5dd-4793-b8df-98b5e6874abb" providerId="ADAL" clId="{4A5B4154-50F6-4F5B-A4D7-A9ED8C205C6B}" dt="2026-01-08T01:47:18.096" v="6187" actId="962"/>
          <ac:picMkLst>
            <pc:docMk/>
            <pc:sldMk cId="360181687" sldId="350"/>
            <ac:picMk id="2" creationId="{D9FB62F4-793A-4CEB-97E8-4BD029E6126E}"/>
          </ac:picMkLst>
        </pc:picChg>
      </pc:sldChg>
      <pc:sldChg chg="addSp delSp modSp mod">
        <pc:chgData name="Annaleise Radchenko" userId="6249d1a9-d5dd-4793-b8df-98b5e6874abb" providerId="ADAL" clId="{4A5B4154-50F6-4F5B-A4D7-A9ED8C205C6B}" dt="2026-01-08T01:52:18.668" v="6206" actId="1076"/>
        <pc:sldMkLst>
          <pc:docMk/>
          <pc:sldMk cId="3018959004" sldId="351"/>
        </pc:sldMkLst>
        <pc:picChg chg="add mod">
          <ac:chgData name="Annaleise Radchenko" userId="6249d1a9-d5dd-4793-b8df-98b5e6874abb" providerId="ADAL" clId="{4A5B4154-50F6-4F5B-A4D7-A9ED8C205C6B}" dt="2026-01-08T01:52:18.668" v="6206" actId="1076"/>
          <ac:picMkLst>
            <pc:docMk/>
            <pc:sldMk cId="3018959004" sldId="351"/>
            <ac:picMk id="5" creationId="{48D3F0D8-2397-50B5-D58B-444D98448272}"/>
          </ac:picMkLst>
        </pc:picChg>
      </pc:sldChg>
      <pc:sldChg chg="addSp delSp modSp mod">
        <pc:chgData name="Annaleise Radchenko" userId="6249d1a9-d5dd-4793-b8df-98b5e6874abb" providerId="ADAL" clId="{4A5B4154-50F6-4F5B-A4D7-A9ED8C205C6B}" dt="2026-01-08T01:55:02.149" v="6207" actId="962"/>
        <pc:sldMkLst>
          <pc:docMk/>
          <pc:sldMk cId="3367948265" sldId="355"/>
        </pc:sldMkLst>
        <pc:picChg chg="add mod">
          <ac:chgData name="Annaleise Radchenko" userId="6249d1a9-d5dd-4793-b8df-98b5e6874abb" providerId="ADAL" clId="{4A5B4154-50F6-4F5B-A4D7-A9ED8C205C6B}" dt="2026-01-08T01:55:02.149" v="6207" actId="962"/>
          <ac:picMkLst>
            <pc:docMk/>
            <pc:sldMk cId="3367948265" sldId="355"/>
            <ac:picMk id="5" creationId="{BDE7F20C-15F5-F048-0BE2-C3A5FFCDE26D}"/>
          </ac:picMkLst>
        </pc:picChg>
      </pc:sldChg>
      <pc:sldChg chg="addSp delSp modSp mod">
        <pc:chgData name="Annaleise Radchenko" userId="6249d1a9-d5dd-4793-b8df-98b5e6874abb" providerId="ADAL" clId="{4A5B4154-50F6-4F5B-A4D7-A9ED8C205C6B}" dt="2026-01-08T20:59:55.039" v="6224" actId="962"/>
        <pc:sldMkLst>
          <pc:docMk/>
          <pc:sldMk cId="439610279" sldId="358"/>
        </pc:sldMkLst>
        <pc:picChg chg="add mod">
          <ac:chgData name="Annaleise Radchenko" userId="6249d1a9-d5dd-4793-b8df-98b5e6874abb" providerId="ADAL" clId="{4A5B4154-50F6-4F5B-A4D7-A9ED8C205C6B}" dt="2026-01-08T20:59:55.039" v="6224" actId="962"/>
          <ac:picMkLst>
            <pc:docMk/>
            <pc:sldMk cId="439610279" sldId="358"/>
            <ac:picMk id="8" creationId="{18DF20FD-8358-9DEC-E54F-703A87E6F0B0}"/>
          </ac:picMkLst>
        </pc:picChg>
      </pc:sldChg>
      <pc:sldChg chg="addSp delSp modSp mod">
        <pc:chgData name="Annaleise Radchenko" userId="6249d1a9-d5dd-4793-b8df-98b5e6874abb" providerId="ADAL" clId="{4A5B4154-50F6-4F5B-A4D7-A9ED8C205C6B}" dt="2026-01-08T21:02:15.451" v="6230" actId="478"/>
        <pc:sldMkLst>
          <pc:docMk/>
          <pc:sldMk cId="2103089520" sldId="360"/>
        </pc:sldMkLst>
        <pc:picChg chg="add mod">
          <ac:chgData name="Annaleise Radchenko" userId="6249d1a9-d5dd-4793-b8df-98b5e6874abb" providerId="ADAL" clId="{4A5B4154-50F6-4F5B-A4D7-A9ED8C205C6B}" dt="2026-01-08T21:02:10.965" v="6228" actId="962"/>
          <ac:picMkLst>
            <pc:docMk/>
            <pc:sldMk cId="2103089520" sldId="360"/>
            <ac:picMk id="5" creationId="{B12EB844-16A2-AE49-E98B-F7F89DBDB4DA}"/>
          </ac:picMkLst>
        </pc:picChg>
      </pc:sldChg>
      <pc:sldChg chg="modSp mod">
        <pc:chgData name="Annaleise Radchenko" userId="6249d1a9-d5dd-4793-b8df-98b5e6874abb" providerId="ADAL" clId="{4A5B4154-50F6-4F5B-A4D7-A9ED8C205C6B}" dt="2026-01-07T19:59:31.900" v="6095" actId="962"/>
        <pc:sldMkLst>
          <pc:docMk/>
          <pc:sldMk cId="2670265982" sldId="367"/>
        </pc:sldMkLst>
        <pc:spChg chg="mod">
          <ac:chgData name="Annaleise Radchenko" userId="6249d1a9-d5dd-4793-b8df-98b5e6874abb" providerId="ADAL" clId="{4A5B4154-50F6-4F5B-A4D7-A9ED8C205C6B}" dt="2026-01-07T19:59:31.900" v="6095" actId="962"/>
          <ac:spMkLst>
            <pc:docMk/>
            <pc:sldMk cId="2670265982" sldId="367"/>
            <ac:spMk id="8" creationId="{00000000-0000-0000-0000-000000000000}"/>
          </ac:spMkLst>
        </pc:spChg>
      </pc:sldChg>
      <pc:sldChg chg="addSp delSp modSp mod">
        <pc:chgData name="Annaleise Radchenko" userId="6249d1a9-d5dd-4793-b8df-98b5e6874abb" providerId="ADAL" clId="{4A5B4154-50F6-4F5B-A4D7-A9ED8C205C6B}" dt="2026-01-08T21:08:03.029" v="6239" actId="478"/>
        <pc:sldMkLst>
          <pc:docMk/>
          <pc:sldMk cId="2229371813" sldId="368"/>
        </pc:sldMkLst>
        <pc:picChg chg="add mod">
          <ac:chgData name="Annaleise Radchenko" userId="6249d1a9-d5dd-4793-b8df-98b5e6874abb" providerId="ADAL" clId="{4A5B4154-50F6-4F5B-A4D7-A9ED8C205C6B}" dt="2026-01-08T21:07:51.465" v="6237" actId="962"/>
          <ac:picMkLst>
            <pc:docMk/>
            <pc:sldMk cId="2229371813" sldId="368"/>
            <ac:picMk id="4" creationId="{23FCF6C1-953A-8FEA-FB06-E85684BB8CD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2/2/2026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990825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understand the direction aspect of the subtraction problem, you can think of subtraction as the end value minus the starting value. In the example of “6 minus negative 4,” you see that 6 is the end value, while negative 4 is the starting value. The difference is positive 10 because you move in the positive direction for 10 units to get to 6 if you are starting at negative 4.</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123829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That brings us to the official subtraction definition. For any real numbers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minus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is equal to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plus negative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Here are two examples. “Negative 3 minus negative 7” is the same as “negative 3 plus 7,” and that equals 4. “13 minus 20” is the same as “13 plus negative 20,” and that equals negative 7.</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633424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close this lesson by looking at an application of subtraction: a change in value. So, a change in value is simply equal to the final value minus the initial value.</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1299139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an example. Suppose the price of one share of GE (or General Electric) stock went from about $31 per share to $10 per share over 3 years. What is the change in value of GE’s stock price? Let’s first write down the given information. The initial value is $31. The final value is $10. The change in value is therefore $10 minus $31, which is equal to negative $21. So, GE’s stock price lost $21 of value over 3 years.</a:t>
            </a: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5894575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Today, we review multiplication and division.</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29034709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Multiplication is shorthand for repeated addition. For instance, if we add together five 7s, we have 7 plus 7 plus 7 plus 7 plus 7, which is equal to 5 times 7, which is equal to 35. You also add together negative numbers, so three negative 6s is negative 6 plus negative 6 plus negative 6, which is simply 3 times negative 6, which is equal to negative 18.</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Division is defined in terms of multiplication. For real numbers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a:t>
            </a:r>
            <a:r>
              <a:rPr lang="en-US" sz="1200" i="1" kern="1200">
                <a:solidFill>
                  <a:schemeClr val="tx1"/>
                </a:solidFill>
                <a:effectLst/>
                <a:latin typeface="+mn-lt"/>
                <a:ea typeface="+mn-ea"/>
                <a:cs typeface="+mn-cs"/>
              </a:rPr>
              <a:t>b</a:t>
            </a:r>
            <a:r>
              <a:rPr lang="en-US" sz="1200" i="0" kern="1200">
                <a:solidFill>
                  <a:schemeClr val="tx1"/>
                </a:solidFill>
                <a:effectLst/>
                <a:latin typeface="+mn-lt"/>
                <a:ea typeface="+mn-ea"/>
                <a:cs typeface="+mn-cs"/>
              </a:rPr>
              <a:t>,</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where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is not equal to zero,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divided by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equaling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means that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equals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times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look at two simple examples that demonstrate how division works in terms of multiplication. In our first example, 36 divided by 9 equals 4 because 9 times 4 equals 36. In the second example, we have the same problem, only this time we are dividing negative 36 by 9. This is equal to negative 4 because 9 times negative 4 equals negative 36.</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One special case to remember is how to deal with division of and by zero. If we have two real numbers,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neither of which is zero, then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divided by 0 is undefined, but zero divided by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is just zero. So, you can try to divide things into zero, but you cannot divide by zero.</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In this example, 8 is divided by zero, but that is undefined. This example is a reminder that division by zero is undefined, so don’t attempt it!</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Today, we are going to review addition and subtraction. We will start by just noting some conventions about the positive and negative signs. First, whenever you see a positive number, it has an implicit plus sign in front of it. So, the equation “3 plus 2 equals 5” is the same as “positive 3 plus positive 2 equals positive five.” Second, any plus sign combined with a negative sign results in a negative sign. So, “3 plus negative 2 equals 1” is the same as “3 minus 2 equals 1.” Notice that the addition of a negative number, negative 2, changes the problem into a subtraction problem. Finally, any negative sign plus another negative sign results in a plus sign. Therefore, “3 minus negative 2 equals 5" is the same as “3 plus 2 equals 5.” You can think of the two negative signs as canceling each other out to become a positive sign.</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some sign rules. There are two rules to remember. The first rules is that if the numbers you are working with have the same sign, both the product and the quotient of those two numbers will be a positive number. The second rule is that if the two numbers you are trying to multiply or divide have different signs, then both the product or the quotient will be negative.</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4090682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close with an application. Here, we are going to calculate the average of a set of numbers. The average of a set of numbers is calculated by adding up all the numbers in the set and then dividing by the number of objects in the set,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 Here is the mathematical representation of that definition. The average (which is also sometimes called the mean) of a set of numbers is equal to 1 over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 times the sum of the objects in the set. Notice that the objects are labeled </a:t>
            </a:r>
            <a:r>
              <a:rPr lang="en-US" sz="1200" i="1" kern="1200">
                <a:solidFill>
                  <a:schemeClr val="tx1"/>
                </a:solidFill>
                <a:effectLst/>
                <a:latin typeface="+mn-lt"/>
                <a:ea typeface="+mn-ea"/>
                <a:cs typeface="+mn-cs"/>
              </a:rPr>
              <a:t>x</a:t>
            </a:r>
            <a:r>
              <a:rPr lang="en-US" sz="1200" i="0" kern="1200">
                <a:solidFill>
                  <a:schemeClr val="tx1"/>
                </a:solidFill>
                <a:effectLst/>
                <a:latin typeface="+mn-lt"/>
                <a:ea typeface="+mn-ea"/>
                <a:cs typeface="+mn-cs"/>
              </a:rPr>
              <a:t>,</a:t>
            </a:r>
            <a:r>
              <a:rPr lang="en-US" sz="1200" kern="1200">
                <a:solidFill>
                  <a:schemeClr val="tx1"/>
                </a:solidFill>
                <a:effectLst/>
                <a:latin typeface="+mn-lt"/>
                <a:ea typeface="+mn-ea"/>
                <a:cs typeface="+mn-cs"/>
              </a:rPr>
              <a:t> with subscripts ranging from 1 to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4127864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a concrete example of calculating an average, in particular, an average temperature. You are given the temperatures for five days, Monday through Friday. Then, you are asked, “What is the average temperature over these five days?” The solution starts by noting that the number of objects in your set is </a:t>
            </a:r>
            <a:r>
              <a:rPr lang="en-US" sz="1200" i="1" kern="1200">
                <a:solidFill>
                  <a:schemeClr val="tx1"/>
                </a:solidFill>
                <a:effectLst/>
                <a:latin typeface="+mn-lt"/>
                <a:ea typeface="+mn-ea"/>
                <a:cs typeface="+mn-cs"/>
              </a:rPr>
              <a:t>n</a:t>
            </a:r>
            <a:r>
              <a:rPr lang="en-US" sz="1200" kern="1200">
                <a:solidFill>
                  <a:schemeClr val="tx1"/>
                </a:solidFill>
                <a:effectLst/>
                <a:latin typeface="+mn-lt"/>
                <a:ea typeface="+mn-ea"/>
                <a:cs typeface="+mn-cs"/>
              </a:rPr>
              <a:t> equals 5. Then, we fill in the values for the formula on the previous slide with the data from this slide. You can see x</a:t>
            </a:r>
            <a:r>
              <a:rPr lang="en-US" sz="1200" kern="1200" baseline="-25000">
                <a:solidFill>
                  <a:schemeClr val="tx1"/>
                </a:solidFill>
                <a:effectLst/>
                <a:latin typeface="+mn-lt"/>
                <a:ea typeface="+mn-ea"/>
                <a:cs typeface="+mn-cs"/>
              </a:rPr>
              <a:t>1</a:t>
            </a:r>
            <a:r>
              <a:rPr lang="en-US" sz="1200" kern="1200">
                <a:solidFill>
                  <a:schemeClr val="tx1"/>
                </a:solidFill>
                <a:effectLst/>
                <a:latin typeface="+mn-lt"/>
                <a:ea typeface="+mn-ea"/>
                <a:cs typeface="+mn-cs"/>
              </a:rPr>
              <a:t> was 64 degrees, x</a:t>
            </a:r>
            <a:r>
              <a:rPr lang="en-US" sz="1200" kern="1200" baseline="-25000">
                <a:solidFill>
                  <a:schemeClr val="tx1"/>
                </a:solidFill>
                <a:effectLst/>
                <a:latin typeface="+mn-lt"/>
                <a:ea typeface="+mn-ea"/>
                <a:cs typeface="+mn-cs"/>
              </a:rPr>
              <a:t>2</a:t>
            </a:r>
            <a:r>
              <a:rPr lang="en-US" sz="1200" kern="1200">
                <a:solidFill>
                  <a:schemeClr val="tx1"/>
                </a:solidFill>
                <a:effectLst/>
                <a:latin typeface="+mn-lt"/>
                <a:ea typeface="+mn-ea"/>
                <a:cs typeface="+mn-cs"/>
              </a:rPr>
              <a:t> was 72 degrees. and so on until we have x</a:t>
            </a:r>
            <a:r>
              <a:rPr lang="en-US" sz="1200" kern="1200" baseline="-25000">
                <a:solidFill>
                  <a:schemeClr val="tx1"/>
                </a:solidFill>
                <a:effectLst/>
                <a:latin typeface="+mn-lt"/>
                <a:ea typeface="+mn-ea"/>
                <a:cs typeface="+mn-cs"/>
              </a:rPr>
              <a:t>5</a:t>
            </a:r>
            <a:r>
              <a:rPr lang="en-US" sz="1200" kern="1200" baseline="0">
                <a:solidFill>
                  <a:schemeClr val="tx1"/>
                </a:solidFill>
                <a:effectLst/>
                <a:latin typeface="+mn-lt"/>
                <a:ea typeface="+mn-ea"/>
                <a:cs typeface="+mn-cs"/>
              </a:rPr>
              <a:t>,</a:t>
            </a:r>
            <a:r>
              <a:rPr lang="en-US" sz="1200" kern="1200">
                <a:solidFill>
                  <a:schemeClr val="tx1"/>
                </a:solidFill>
                <a:effectLst/>
                <a:latin typeface="+mn-lt"/>
                <a:ea typeface="+mn-ea"/>
                <a:cs typeface="+mn-cs"/>
              </a:rPr>
              <a:t> which was 70 degrees. Adding those five temperatures together gives us 366, and when we divide 366 by 5, we get that the average temperature over this five-day period is 73.2 degrees.</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0975304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Hi everyone. Today we are going to talk about the order of operations.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1267877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introduce this topic, let’s look at a simple algebraic expression: 7 plus 4 times 2. It turns out that it is incorrect simply to work through the expression starting at the left and working to the right as though you were reading the expression. If you did this, the first part of the expression, 7 plus 4, would give you 11. Then, if you took 11 and multiplied it by 2, you would end up with 22. We need to understand the order of operations, which is the set of rules that determine the order in which mathematical operations are performed, in order to get the correct answer to this expression.</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So, what is the correct order in which to work through this expression? It turns out the multiplication has precedence over addition, so we actually multiply 4 by 2 first to replace those numbers with an 8. Then, we add 7 and 8 to get 15.</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are the four rules that determine the order of operations. First, you have to simplify within grouping symbols, starting from the innermost grouping outward (in case you have nested groupings). As a reminder, grouping symbols are parentheses or brackets. Second, you have to evaluate any exponents. Third, moving from left to right, perform any multiplication or division in the order they appear. Finally, again moving from left to right, perform and addition or subtraction in the order they appear.</a:t>
            </a: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a mnemonic that might help you remember the order of operations. It is PEMDAS, which is short for “Please excuse my dear Aunt Sally.” Notice that the P in “please” stands for parentheses. The E in “excuse” stands for exponents. The M in “my” stands for multiplication. The D in “dear” stands for division. The A in “Aunt” stands for addition. And finally, the S in “Sally” stands for subtraction.</a:t>
            </a: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let’s work through an example. It’s a somewhat complicated expression, but let’s go through our steps. First, we are supposed to simplify within grouping symbols, so we look inside the set of parentheses and start by evaluating the exponent negative 3 raised to the second power. Then, we subtract 2.4 from 9, which finishes our evaluation with the parentheses, leaving 6.6 within the parentheses. The next order of operations is multiplication and/or division, so we evaluate 3 times 6.6, which gives us 19.8. The final step is to perform addition and subtraction, moving from left to right, and when we have finished that, we get the answer to the expression, which is negative 0.5.</a:t>
            </a: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many of you probably will use a calculator to figure out mathematical expressions, especially if you have bigger numbers or decimals in an expression. So, it turns out that many calculators are actually programmed to follow the order of operations automatically, in which case you would not have to worry about them yourself. To check to see if your calculator is programmed to following the order of operations, simply evaluate the expression from the beginning of the lesson: 7 plus 4 times 2. If your calculator shows 15, then your calculator is programmed for the order of operations, and you can use it entering expressions from left to right without having to worry. If your calculator shows 22, then it is not programmed to follow the order of operations, and you have to make sure that you evaluate your expression following the proper rules. Many calculators have parentheses or bracket keys, which can help you make sure you enter the operations in the proper order. Good luck!</a:t>
            </a: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2361888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addition. We are going to consider three cases: adding two positive numbers, adding two negative numbers, and then adding one positive and one negative number.</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Hello! Today, we are going to discuss how to simplify and evaluate algebraic expressions.</a:t>
            </a: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7840012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Let’s start by going through some definitions of terms that we will be using today. A constant is a single number like 6 or 18. A term in an algebraic expression is any single grouping of variables and constants like: 16, 3/4x, negative 5.2, 1.3xy, -5x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14b</a:t>
            </a:r>
            <a:r>
              <a:rPr lang="en-US" sz="1200" kern="1200" baseline="30000">
                <a:solidFill>
                  <a:schemeClr val="tx1"/>
                </a:solidFill>
                <a:effectLst/>
                <a:latin typeface="+mn-lt"/>
                <a:ea typeface="+mn-ea"/>
                <a:cs typeface="+mn-cs"/>
              </a:rPr>
              <a:t>3 </a:t>
            </a:r>
            <a:r>
              <a:rPr lang="en-US" sz="1200" kern="1200">
                <a:solidFill>
                  <a:schemeClr val="tx1"/>
                </a:solidFill>
                <a:effectLst/>
                <a:latin typeface="+mn-lt"/>
                <a:ea typeface="+mn-ea"/>
                <a:cs typeface="+mn-cs"/>
              </a:rPr>
              <a:t>and negative x over y. A numerical coefficient is any number in front of a variable. As an example, the term 6x has the constant 6 as the numerical coefficient of the variable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is one more definition. If a term has only one variable, then the exponent of the variable is called the degree of the term. In this first example, the variable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is raised to the first power, so the term negative 7.1x is a first-degree term. In this example, the variable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in the term 5x</a:t>
            </a:r>
            <a:r>
              <a:rPr lang="en-US" sz="1200" kern="1200" baseline="30000">
                <a:solidFill>
                  <a:schemeClr val="tx1"/>
                </a:solidFill>
                <a:effectLst/>
                <a:latin typeface="+mn-lt"/>
                <a:ea typeface="+mn-ea"/>
                <a:cs typeface="+mn-cs"/>
              </a:rPr>
              <a:t>3</a:t>
            </a:r>
            <a:r>
              <a:rPr lang="en-US" sz="1200" kern="1200">
                <a:solidFill>
                  <a:schemeClr val="tx1"/>
                </a:solidFill>
                <a:effectLst/>
                <a:latin typeface="+mn-lt"/>
                <a:ea typeface="+mn-ea"/>
                <a:cs typeface="+mn-cs"/>
              </a:rPr>
              <a:t> is raised to the third power, so this is a third-degree term. In this last example, you can think of negative 3 as being multiplied by x</a:t>
            </a:r>
            <a:r>
              <a:rPr lang="en-US" sz="1200" kern="1200" baseline="30000">
                <a:solidFill>
                  <a:schemeClr val="tx1"/>
                </a:solidFill>
                <a:effectLst/>
                <a:latin typeface="+mn-lt"/>
                <a:ea typeface="+mn-ea"/>
                <a:cs typeface="+mn-cs"/>
              </a:rPr>
              <a:t>0</a:t>
            </a:r>
            <a:r>
              <a:rPr lang="en-US" sz="1200" kern="1200">
                <a:solidFill>
                  <a:schemeClr val="tx1"/>
                </a:solidFill>
                <a:effectLst/>
                <a:latin typeface="+mn-lt"/>
                <a:ea typeface="+mn-ea"/>
                <a:cs typeface="+mn-cs"/>
              </a:rPr>
              <a:t>, which is 1, since any variable raised to the zero power is equal to 1. The zero in the exponent of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makes this a zero-degree term.</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like terms. Like terms are either 1) constants  or 2) terms that contain the same variables raised to the same powers. Here are some examples. In this first example, you have a set of constants, all of which can be viewed as being multiplied by x</a:t>
            </a:r>
            <a:r>
              <a:rPr lang="en-US" sz="1200" kern="1200" baseline="30000">
                <a:solidFill>
                  <a:schemeClr val="tx1"/>
                </a:solidFill>
                <a:effectLst/>
                <a:latin typeface="+mn-lt"/>
                <a:ea typeface="+mn-ea"/>
                <a:cs typeface="+mn-cs"/>
              </a:rPr>
              <a:t>0</a:t>
            </a:r>
            <a:r>
              <a:rPr lang="en-US" sz="1200" kern="1200">
                <a:solidFill>
                  <a:schemeClr val="tx1"/>
                </a:solidFill>
                <a:effectLst/>
                <a:latin typeface="+mn-lt"/>
                <a:ea typeface="+mn-ea"/>
                <a:cs typeface="+mn-cs"/>
              </a:rPr>
              <a:t>.  Therefore, all of these constants are like terms. In this example, there is the variable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raised to the first power in each of the terms listed. Since all of these terms have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raised to the first power, they are all like terms. In this last example, both 5xy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and negative 3.2xy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have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times 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as the same two variables raised to the same exponents, making these like terms.</a:t>
            </a: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cover one final definition: algebraic expression. An algebraic expression is a combination of variables and numbers using any of the operations (addition, subtraction, multiplication, division) as well as exponents. Here are two examples of algebraic expressions. 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minus 14 is a combination of 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and 14 using the plus operation. 2xy divided by 3z</a:t>
            </a:r>
            <a:r>
              <a:rPr lang="en-US" sz="1200" kern="1200" baseline="30000">
                <a:solidFill>
                  <a:schemeClr val="tx1"/>
                </a:solidFill>
                <a:effectLst/>
                <a:latin typeface="+mn-lt"/>
                <a:ea typeface="+mn-ea"/>
                <a:cs typeface="+mn-cs"/>
              </a:rPr>
              <a:t>3</a:t>
            </a:r>
            <a:r>
              <a:rPr lang="en-US" sz="1200" kern="1200">
                <a:solidFill>
                  <a:schemeClr val="tx1"/>
                </a:solidFill>
                <a:effectLst/>
                <a:latin typeface="+mn-lt"/>
                <a:ea typeface="+mn-ea"/>
                <a:cs typeface="+mn-cs"/>
              </a:rPr>
              <a:t> plus y</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is another more complicated example of two terms combined again with the plus operation.</a:t>
            </a: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We are now ready to learn how to simplify algebraic expressions by combining like terms. If an expression has like terms, combine them using the distributive property. “</a:t>
            </a:r>
            <a:r>
              <a:rPr lang="en-US" sz="1200" kern="1200" err="1">
                <a:solidFill>
                  <a:schemeClr val="tx1"/>
                </a:solidFill>
                <a:effectLst/>
                <a:latin typeface="+mn-lt"/>
                <a:ea typeface="+mn-ea"/>
                <a:cs typeface="+mn-cs"/>
              </a:rPr>
              <a:t>ba</a:t>
            </a:r>
            <a:r>
              <a:rPr lang="en-US" sz="1200" kern="1200">
                <a:solidFill>
                  <a:schemeClr val="tx1"/>
                </a:solidFill>
                <a:effectLst/>
                <a:latin typeface="+mn-lt"/>
                <a:ea typeface="+mn-ea"/>
                <a:cs typeface="+mn-cs"/>
              </a:rPr>
              <a:t> plus ca” has two like terms, so we factor out the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from the “(b plus c),” and if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and </a:t>
            </a:r>
            <a:r>
              <a:rPr lang="en-US" sz="1200" i="1" kern="1200">
                <a:solidFill>
                  <a:schemeClr val="tx1"/>
                </a:solidFill>
                <a:effectLst/>
                <a:latin typeface="+mn-lt"/>
                <a:ea typeface="+mn-ea"/>
                <a:cs typeface="+mn-cs"/>
              </a:rPr>
              <a:t>c</a:t>
            </a:r>
            <a:r>
              <a:rPr lang="en-US" sz="1200" kern="1200">
                <a:solidFill>
                  <a:schemeClr val="tx1"/>
                </a:solidFill>
                <a:effectLst/>
                <a:latin typeface="+mn-lt"/>
                <a:ea typeface="+mn-ea"/>
                <a:cs typeface="+mn-cs"/>
              </a:rPr>
              <a:t> were numbers, you would add them together to simplify the expression.</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Here are some examples. “7x plus 2x” simplifies to 9x by distributing out the 7 and 2 and then adding them together. “6.5y minus 2.3y plus 3” is simplified by combining the like terms 6.5y and negative 2.3y. When those two terms are combined, we have “4.2y plus 3” as the simplified expression. Notice that the 4.2y and 3 are not like terms, so they cannot be simplified.</a:t>
            </a: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14064857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we are ready to evaluate an algebraic expression. To evaluate an algebraic expression, follow these steps. First, combine like terms, if possible. Second, substitute the values given for each variable and third, follow the rules for the order of operations.</a:t>
            </a: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6230769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Let’s look at Example 1. This example asks you to evaluate the algebraic expression negative x</a:t>
            </a:r>
            <a:r>
              <a:rPr lang="en-US" sz="1200" kern="1200" baseline="30000">
                <a:solidFill>
                  <a:schemeClr val="tx1"/>
                </a:solidFill>
                <a:effectLst/>
                <a:latin typeface="+mn-lt"/>
                <a:ea typeface="+mn-ea"/>
                <a:cs typeface="+mn-cs"/>
              </a:rPr>
              <a:t>2</a:t>
            </a:r>
            <a:r>
              <a:rPr lang="en-US" sz="1200" kern="1200">
                <a:solidFill>
                  <a:schemeClr val="tx1"/>
                </a:solidFill>
                <a:effectLst/>
                <a:latin typeface="+mn-lt"/>
                <a:ea typeface="+mn-ea"/>
                <a:cs typeface="+mn-cs"/>
              </a:rPr>
              <a:t> for both the value 3 and negative 4. Let’s evaluate the expression for x equals 3 first. Notice when you plug in the value of 3 for </a:t>
            </a:r>
            <a:r>
              <a:rPr lang="en-US" sz="1200" i="1" kern="1200">
                <a:solidFill>
                  <a:schemeClr val="tx1"/>
                </a:solidFill>
                <a:effectLst/>
                <a:latin typeface="+mn-lt"/>
                <a:ea typeface="+mn-ea"/>
                <a:cs typeface="+mn-cs"/>
              </a:rPr>
              <a:t>x</a:t>
            </a:r>
            <a:r>
              <a:rPr lang="en-US" sz="1200" kern="1200">
                <a:solidFill>
                  <a:schemeClr val="tx1"/>
                </a:solidFill>
                <a:effectLst/>
                <a:latin typeface="+mn-lt"/>
                <a:ea typeface="+mn-ea"/>
                <a:cs typeface="+mn-cs"/>
              </a:rPr>
              <a:t>, you square the 3 first, and then you apply the negative sign, giving you negative 9 as the value for the expression when x equals 3. When x equals negative 4, you again evaluate the exponent first, giving you a positive 16 for the exponent term, and then when you take into account the negative sign, you end up with negative 16 as the value for the expression when x equals negative 4.</a:t>
            </a: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3077827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Example 2 asks you to evaluate the algebraic expression “3ab minus 4ab plus 6a minus a” for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equals 2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equals negative 1. First, we combine like terms. The 3ab and negative 4ab combine to give you negative </a:t>
            </a:r>
            <a:r>
              <a:rPr lang="en-US" sz="1200" i="1" kern="1200">
                <a:solidFill>
                  <a:schemeClr val="tx1"/>
                </a:solidFill>
                <a:effectLst/>
                <a:latin typeface="+mn-lt"/>
                <a:ea typeface="+mn-ea"/>
                <a:cs typeface="+mn-cs"/>
              </a:rPr>
              <a:t>ab</a:t>
            </a:r>
            <a:r>
              <a:rPr lang="en-US" sz="1200" kern="1200">
                <a:solidFill>
                  <a:schemeClr val="tx1"/>
                </a:solidFill>
                <a:effectLst/>
                <a:latin typeface="+mn-lt"/>
                <a:ea typeface="+mn-ea"/>
                <a:cs typeface="+mn-cs"/>
              </a:rPr>
              <a:t>, and the 6a and negative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combine to give you 5a. So, after combining like terms, the simplified algebraic expression is negative </a:t>
            </a:r>
            <a:r>
              <a:rPr lang="en-US" sz="1200" i="1" kern="1200">
                <a:solidFill>
                  <a:schemeClr val="tx1"/>
                </a:solidFill>
                <a:effectLst/>
                <a:latin typeface="+mn-lt"/>
                <a:ea typeface="+mn-ea"/>
                <a:cs typeface="+mn-cs"/>
              </a:rPr>
              <a:t>ab</a:t>
            </a:r>
            <a:r>
              <a:rPr lang="en-US" sz="1200" kern="1200">
                <a:solidFill>
                  <a:schemeClr val="tx1"/>
                </a:solidFill>
                <a:effectLst/>
                <a:latin typeface="+mn-lt"/>
                <a:ea typeface="+mn-ea"/>
                <a:cs typeface="+mn-cs"/>
              </a:rPr>
              <a:t> plus 5a. Now, we’re ready to plug in </a:t>
            </a:r>
            <a:r>
              <a:rPr lang="en-US" sz="1200" i="1" kern="1200">
                <a:solidFill>
                  <a:schemeClr val="tx1"/>
                </a:solidFill>
                <a:effectLst/>
                <a:latin typeface="+mn-lt"/>
                <a:ea typeface="+mn-ea"/>
                <a:cs typeface="+mn-cs"/>
              </a:rPr>
              <a:t>a </a:t>
            </a:r>
            <a:r>
              <a:rPr lang="en-US" sz="1200" i="0" kern="1200">
                <a:solidFill>
                  <a:schemeClr val="tx1"/>
                </a:solidFill>
                <a:effectLst/>
                <a:latin typeface="+mn-lt"/>
                <a:ea typeface="+mn-ea"/>
                <a:cs typeface="+mn-cs"/>
              </a:rPr>
              <a:t>equals</a:t>
            </a:r>
            <a:r>
              <a:rPr lang="en-US" sz="1200" i="1" kern="1200">
                <a:solidFill>
                  <a:schemeClr val="tx1"/>
                </a:solidFill>
                <a:effectLst/>
                <a:latin typeface="+mn-lt"/>
                <a:ea typeface="+mn-ea"/>
                <a:cs typeface="+mn-cs"/>
              </a:rPr>
              <a:t> </a:t>
            </a:r>
            <a:r>
              <a:rPr lang="en-US" sz="1200" kern="1200">
                <a:solidFill>
                  <a:schemeClr val="tx1"/>
                </a:solidFill>
                <a:effectLst/>
                <a:latin typeface="+mn-lt"/>
                <a:ea typeface="+mn-ea"/>
                <a:cs typeface="+mn-cs"/>
              </a:rPr>
              <a:t>2 wherever there is an </a:t>
            </a:r>
            <a:r>
              <a:rPr lang="en-US" sz="1200" i="1" kern="1200">
                <a:solidFill>
                  <a:schemeClr val="tx1"/>
                </a:solidFill>
                <a:effectLst/>
                <a:latin typeface="+mn-lt"/>
                <a:ea typeface="+mn-ea"/>
                <a:cs typeface="+mn-cs"/>
              </a:rPr>
              <a:t>a</a:t>
            </a:r>
            <a:r>
              <a:rPr lang="en-US" sz="1200" kern="1200">
                <a:solidFill>
                  <a:schemeClr val="tx1"/>
                </a:solidFill>
                <a:effectLst/>
                <a:latin typeface="+mn-lt"/>
                <a:ea typeface="+mn-ea"/>
                <a:cs typeface="+mn-cs"/>
              </a:rPr>
              <a:t> in the expression and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equals negative 1 wherever there is a </a:t>
            </a:r>
            <a:r>
              <a:rPr lang="en-US" sz="1200" i="1" kern="1200">
                <a:solidFill>
                  <a:schemeClr val="tx1"/>
                </a:solidFill>
                <a:effectLst/>
                <a:latin typeface="+mn-lt"/>
                <a:ea typeface="+mn-ea"/>
                <a:cs typeface="+mn-cs"/>
              </a:rPr>
              <a:t>b</a:t>
            </a:r>
            <a:r>
              <a:rPr lang="en-US" sz="1200" kern="1200">
                <a:solidFill>
                  <a:schemeClr val="tx1"/>
                </a:solidFill>
                <a:effectLst/>
                <a:latin typeface="+mn-lt"/>
                <a:ea typeface="+mn-ea"/>
                <a:cs typeface="+mn-cs"/>
              </a:rPr>
              <a:t> in the expression. This yields 2 plus 10, which is 12.</a:t>
            </a: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503191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Case 1 is adding two positive numbers. What is 3 plus 5? This problem can be represented using a number line. In the diagram, there is a person standing on the number zero who shoots an arrow 3 units and then another arrow 5 units, and you can see that the two arrows end up landing on the number 8. So, 3 plus 5 equals 8. Notice that this can be represented as “positive 3 plus positive 5 equals 8” or more simply as “3 plus 5 equals 8.”</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In this lesson, you will learn about </a:t>
            </a:r>
            <a:r>
              <a:rPr lang="en-US" sz="1200" kern="1200" err="1">
                <a:solidFill>
                  <a:schemeClr val="tx1"/>
                </a:solidFill>
                <a:effectLst/>
                <a:latin typeface="+mn-lt"/>
                <a:ea typeface="+mn-ea"/>
                <a:cs typeface="+mn-cs"/>
              </a:rPr>
              <a:t>percents</a:t>
            </a:r>
            <a:r>
              <a:rPr lang="en-US" sz="1200" kern="1200">
                <a:solidFill>
                  <a:schemeClr val="tx1"/>
                </a:solidFill>
                <a:effectLst/>
                <a:latin typeface="+mn-lt"/>
                <a:ea typeface="+mn-ea"/>
                <a:cs typeface="+mn-cs"/>
              </a:rPr>
              <a:t> and their relationship with decimals.</a:t>
            </a:r>
            <a:endParaRPr lang="en-US"/>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6495413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a:solidFill>
                  <a:schemeClr val="tx1"/>
                </a:solidFill>
                <a:effectLst/>
                <a:latin typeface="+mn-lt"/>
                <a:ea typeface="+mn-ea"/>
                <a:cs typeface="+mn-cs"/>
              </a:rPr>
              <a:t>Percent</a:t>
            </a:r>
            <a:r>
              <a:rPr lang="en-US" sz="1200" kern="1200">
                <a:solidFill>
                  <a:schemeClr val="tx1"/>
                </a:solidFill>
                <a:effectLst/>
                <a:latin typeface="+mn-lt"/>
                <a:ea typeface="+mn-ea"/>
                <a:cs typeface="+mn-cs"/>
              </a:rPr>
              <a:t> means “per hundred,” so it is the ratio of a number to hundred. 35% is 35 over 100, and 60% is 60 over 100. The percentage symbol is called the percent sign.</a:t>
            </a: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This figure displays 100 squares; 40 of them are shaded blue, thus 40% of the figure is blue.</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Fractions can simply be changed into percentages. Any number, even a decimal, over 100 will be that number percent. All of something is 100% of that thing. If the numerator is larger than 100, the number is larger than one and is more than 100%.</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change a decimal to a percent, move the decimal point two places to the right, then add a percent sign. For example, 0.47 is 47%, and 0.325 is 32.5%.</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change a percent to a decimal number, we reverse the procedure of changing decimals to a percent. Move the decimal point two places to the left and delete the percent sign.</a:t>
            </a: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924807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equation rate times base equals amount allows us to calculate percentages of a number. For example, 16% of 50, or 0.16 times 50, is equal to 8. The three basic types of percent problems will have you calculate the amount, the base, and the rate, or percent.</a:t>
            </a: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Find the rate or percent given a base of 92 and an amount of 115: 115 divided by 92 is 1.25, which is 125%. 115 is 125% of 92.</a:t>
            </a: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40310656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Find the base that 157.5 is 42% of. 157.5 is the amount divided by the rate 0.42, which equals the base, 375.</a:t>
            </a: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8752402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Lastly, find the amount of 65% of 800. 0.65 (the rate) times 800 (the base) equals 520 (the amount).</a:t>
            </a: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24604134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Case 2 is adding two negative numbers. What is negative 3 plus negative 5? Again, using a number line representation, the person standing on the number zero shoots two arrows in the negative direction, first for 3 units, then another for 5 additional units, with the final arrow landing on negative 8. Thus, negative 3 plus negative 5 is negative 8. Notice that you can equivalently notate this problem as “negative 3 plus negative 5 equals negative 8” or “3 minus 5 equals negative 8.” Also, notice that adding two negative numbers has another equivalent approach for its calculation. In this approach, you take the absolute value of both negative numbers and add them together. Then, you add a negative sign to that sum to get your final answer. You can see this approach in this next line, where we take the absolute value of negative 3 and negative 5; then, a negative sign is added to the sum of 3 plus 5, giving you negative 8.</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Knowing how to calculate and use percentage is important in business and sales. To attract customers or to sell goods that have been in stock for some time, retailers and manufacturers offer a discount, a reduction in the original selling price of an item. The new, reduced price is called the sale price. The discount is the difference between the original price and the sale price. The rate of discount, or percent of discount, is a percent of the original price to be discounted.</a:t>
            </a: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41539798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example, if a refrigerator that regularly sells for $1200 is on sale at a 20% discount, we can calculate the discount by finding what 20% of $1,200 is. That is, 1,200 times 0.20 equals $240. The buyer of the refrigerator is getting a good deal and saving $240.</a:t>
            </a: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6357921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Sales tax is a tax charged on the actual selling price of goods sold by retailers. The rate of the sales tax, a percent of the actual selling price, varies. </a:t>
            </a: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139207687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If the sales tax rate is 6%, what would be the final cost of a laptop computer priced at $899? We must multiply 0.06 by 899 to calculate the sales tax of $53.94. To find the final cost of the computer, we must then add the sales tax to the original price, which is 899 plus 53.94, which equals $952.94.</a:t>
            </a: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273456344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 percent increase in value is called appreciation, and a percent decrease in value is called depreciation.</a:t>
            </a: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75172254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example, if a firm sells 500 units of a good last year and sells 900 units this year, there is a percent increase of 900 minus 500, which is 400. Divide 400 by 500 and multiply by 100. The appreciated sales value is 80%.</a:t>
            </a: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3649251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If the opposite had happened--the firm sold 900 last year and only sold 500 this year--there is a percent decrease of 500 minus 900, which is -400, divided by 900, multiplied by 100. The depreciated sales value is -44%. Now, you are able to convert decimals to percents and vice versa and understand how to use percentages in various scenarios.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14881355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Linear Equations. By the end of this lesson, you will be able to solve various equations involving fractions, decimals, and parentheses and calculate multiple variables with substitution.</a:t>
            </a: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28928376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solve linear equations of the most general form, ax + b = cx + d, the objective is to get the variable on one side of the equation by itself with a coefficient of positive one.</a:t>
            </a: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solve for the value of x in 5x + 3 = 2x – 18, we must add -3 to both sides, simplify, then add negative 2x to both sides, simplify, divide both sides by 3, then simplify to find that x is equal to -7. We can double check and plug in -7 in the original equation and find that both sides equal -32. That procedure is similar for decimals.</a:t>
            </a: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Case 3 is adding one positive and one negative number. Let’s use the number line representation again, and we’ll first consider positive 3 plus negative 5. You can see the person standing on zero shoot one arrow in the positive direction for 3 units and then shoot another arrow in the negative direction for 5 units, landing on negative 2. In the second example, notice we have the same problem, but the signs are reversed on the 3 and 5. Now, the person with the arrow shoots in the negative direction for 3 units and then in the positive direction for 5 units, landing on positive 2.</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fractions, the procedure is similar, but there is an extra step to make the fractions more manageable. In this case, multiply both sides by 15, the least common multiple of the denominator. Then, apply the distributive property, simplify, then add -13 to both sides. Simplify and add -9x to both sides. Simplify and divide both sides by -4, making x equal 7. </a:t>
            </a: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parentheses are involved, we must use the distributive property and be aware of the signs. Combine like terms and add 18x to both sides. Simplify and add 28 to both sides. Simplify and divide both sides by 8. Simplify to find the value of x is -1/8.</a:t>
            </a: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equations have multiple variables, we must use substitution to calculate the value of both variables. For example, y= -2x + 5 and x + 2y = 1. The first equation is already solved for y, so we can plug it into the second equation, making the equation x + 2 times -2x + 5 in parentheses equals 1. With the distributive property to open up the parentheses, we are  able to simplify and find that x equals 3. We can then plug in 3 into the y equation to find the value of y is -1. Now, you are able solve various equations involving fractions, decimals, and parentheses and calculate multiple variables with substitution.</a:t>
            </a:r>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Graphing. By the end of this lesson, you will be able to identify different graphs and calculate slope. Graphs are pictures of numerical information. There are many different types of graphs, and each type is particularly well-suited to the display and clarification of certain types of information.</a:t>
            </a:r>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22732000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Bar graphs emphasize comparative amounts. This bar graph shows monthly U.S. books sales. We can compare sales by month. A good bar graph has a title and labeled axis. We can see that January had the most sales of $ 2,294M, and April had the least sales with $918M.</a:t>
            </a: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Circle graphs, or pie charts, help in understanding percents or parts of a whole. This graph shows the percent of a household's annual income they plan to budget for various expenses. If the household’s total income is $45,000, we can find out how much they spend on various necessities. They spend 45,000 times 0.20, or $9,000, on food and $45,000 times 0.07, or $3,150, on clothing.</a:t>
            </a: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Line graphs indicate tendencies or trends over a period of time. This graph shows the relationships between daily high and low temperatures. We can tell that temperatures tended to rise during the week but fell sharply on Saturday, and the weather was hottest on Thursday and Friday and coolest on Sunday.</a:t>
            </a: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Histograms indicate data in classes, a range or interval of numbers. This histogram summarizes the scores of students on an English placement test. We can tell that 16 students scored in the second class, between 250.5 and 300.5.</a:t>
            </a: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plotting points to create a graph, we must be aware of the quadrants and coordinates. In the first quadrant, x and y are both positive; in the second quadrant, x is negative, and y is positive; in the third quadrant, x and y are both negatives; and in the fourth quadrant, x is positive, and y is negative.</a:t>
            </a: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complete the table with ordered pairs, we can plug in the given numbers into y = -3x + 1.</a:t>
            </a: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24502324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rule for addition in this case--adding two numbers with unlike signs--has two steps. The first step is to subtract the absolute value of the smaller number from the absolute value of the bigger number. So, if the problem was to add 5 and negative 7, you would subtract the absolute value of 5, the smaller number, from the absolute value of negative 7. Then, in the second step, you would use the sign of the number with the larger absolute value for the final answer. In this example, since the absolute value of negative 7 is greater than the absolute value of 5, you would use the negative sign from the 7 for the answer from Step 1. Therefore, 5 plus negative 7 equals negative 2.</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104309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x= 0, we have that y= 1.</a:t>
            </a: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38738451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y=4, we have that x=-1.</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71582011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For x= 1/3, we have that y=0.</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200388118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and for x=3, we have that y =-8.</a:t>
            </a: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26692265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This is the completed table.</a:t>
            </a: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75420777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calculate the slope of the line y=2x + 3, we can calculate the rise over run using the coordinate points P</a:t>
            </a:r>
            <a:r>
              <a:rPr lang="en-US" sz="1200" kern="1200" baseline="-25000">
                <a:solidFill>
                  <a:schemeClr val="tx1"/>
                </a:solidFill>
                <a:effectLst/>
                <a:latin typeface="+mn-lt"/>
                <a:ea typeface="+mn-ea"/>
                <a:cs typeface="+mn-cs"/>
              </a:rPr>
              <a:t>1</a:t>
            </a:r>
            <a:r>
              <a:rPr lang="en-US" sz="1200" kern="1200">
                <a:solidFill>
                  <a:schemeClr val="tx1"/>
                </a:solidFill>
                <a:effectLst/>
                <a:latin typeface="+mn-lt"/>
                <a:ea typeface="+mn-ea"/>
                <a:cs typeface="+mn-cs"/>
              </a:rPr>
              <a:t> (-2,-1) and P</a:t>
            </a:r>
            <a:r>
              <a:rPr lang="en-US" sz="1200" kern="1200" baseline="-25000">
                <a:solidFill>
                  <a:schemeClr val="tx1"/>
                </a:solidFill>
                <a:effectLst/>
                <a:latin typeface="+mn-lt"/>
                <a:ea typeface="+mn-ea"/>
                <a:cs typeface="+mn-cs"/>
              </a:rPr>
              <a:t>2</a:t>
            </a:r>
            <a:r>
              <a:rPr lang="en-US" sz="1200" kern="1200">
                <a:solidFill>
                  <a:schemeClr val="tx1"/>
                </a:solidFill>
                <a:effectLst/>
                <a:latin typeface="+mn-lt"/>
                <a:ea typeface="+mn-ea"/>
                <a:cs typeface="+mn-cs"/>
              </a:rPr>
              <a:t> (2,7) to find that the slope of the line is 2.</a:t>
            </a: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39224483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slope of a horizontal line is zero, as rise is always zero; dividing zero by a number equals zero.</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32763673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slope of a vertical line is undefined because dividing a number by zero results in an undefined value.</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40495847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two lines have the same slope, they are parallel, and they never intersect. Thus, there is no solution for the system and the system is inconsistent.</a:t>
            </a:r>
          </a:p>
        </p:txBody>
      </p:sp>
      <p:sp>
        <p:nvSpPr>
          <p:cNvPr id="4" name="Slide Number Placeholder 3"/>
          <p:cNvSpPr>
            <a:spLocks noGrp="1"/>
          </p:cNvSpPr>
          <p:nvPr>
            <p:ph type="sldNum" sz="quarter" idx="5"/>
          </p:nvPr>
        </p:nvSpPr>
        <p:spPr/>
        <p:txBody>
          <a:bodyPr/>
          <a:lstStyle/>
          <a:p>
            <a:fld id="{DEC611CA-4268-4E72-8BFC-C641B4C40515}" type="slidenum">
              <a:rPr lang="en-US" smtClean="0"/>
              <a:t>78</a:t>
            </a:fld>
            <a:endParaRPr lang="en-US"/>
          </a:p>
        </p:txBody>
      </p:sp>
    </p:spTree>
    <p:extLst>
      <p:ext uri="{BB962C8B-B14F-4D97-AF65-F5344CB8AC3E}">
        <p14:creationId xmlns:p14="http://schemas.microsoft.com/office/powerpoint/2010/main" val="289320077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two lines intersect, the system is consistent, and the equations are independent.</a:t>
            </a:r>
          </a:p>
        </p:txBody>
      </p:sp>
      <p:sp>
        <p:nvSpPr>
          <p:cNvPr id="4" name="Slide Number Placeholder 3"/>
          <p:cNvSpPr>
            <a:spLocks noGrp="1"/>
          </p:cNvSpPr>
          <p:nvPr>
            <p:ph type="sldNum" sz="quarter" idx="5"/>
          </p:nvPr>
        </p:nvSpPr>
        <p:spPr/>
        <p:txBody>
          <a:bodyPr/>
          <a:lstStyle/>
          <a:p>
            <a:fld id="{DEC611CA-4268-4E72-8BFC-C641B4C40515}" type="slidenum">
              <a:rPr lang="en-US" smtClean="0"/>
              <a:t>79</a:t>
            </a:fld>
            <a:endParaRPr lang="en-US"/>
          </a:p>
        </p:txBody>
      </p:sp>
    </p:spTree>
    <p:extLst>
      <p:ext uri="{BB962C8B-B14F-4D97-AF65-F5344CB8AC3E}">
        <p14:creationId xmlns:p14="http://schemas.microsoft.com/office/powerpoint/2010/main" val="1329726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additive inverse is important in understanding subtraction. The opposite of a real number is called its additive inverse. Furthermore, the sum of a number plus its additive inverse is always zero. Therefore, 3 plus its additive inverse, negative 3, is equal to 0.</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15004133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When two lines overlap, the system is consistent,  and the equations are dependent. Now, you are able to identify different graphs, calculate slope, and evaluate line systems.</a:t>
            </a:r>
          </a:p>
        </p:txBody>
      </p:sp>
      <p:sp>
        <p:nvSpPr>
          <p:cNvPr id="4" name="Slide Number Placeholder 3"/>
          <p:cNvSpPr>
            <a:spLocks noGrp="1"/>
          </p:cNvSpPr>
          <p:nvPr>
            <p:ph type="sldNum" sz="quarter" idx="5"/>
          </p:nvPr>
        </p:nvSpPr>
        <p:spPr/>
        <p:txBody>
          <a:bodyPr/>
          <a:lstStyle/>
          <a:p>
            <a:fld id="{DEC611CA-4268-4E72-8BFC-C641B4C40515}" type="slidenum">
              <a:rPr lang="en-US" smtClean="0"/>
              <a:t>80</a:t>
            </a:fld>
            <a:endParaRPr lang="en-US"/>
          </a:p>
        </p:txBody>
      </p:sp>
    </p:spTree>
    <p:extLst>
      <p:ext uri="{BB962C8B-B14F-4D97-AF65-F5344CB8AC3E}">
        <p14:creationId xmlns:p14="http://schemas.microsoft.com/office/powerpoint/2010/main" val="1270970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Calculating Area. By the end of this lesson, you will be able to find the area of a polygon.</a:t>
            </a:r>
          </a:p>
        </p:txBody>
      </p:sp>
      <p:sp>
        <p:nvSpPr>
          <p:cNvPr id="4" name="Slide Number Placeholder 3"/>
          <p:cNvSpPr>
            <a:spLocks noGrp="1"/>
          </p:cNvSpPr>
          <p:nvPr>
            <p:ph type="sldNum" sz="quarter" idx="5"/>
          </p:nvPr>
        </p:nvSpPr>
        <p:spPr/>
        <p:txBody>
          <a:bodyPr/>
          <a:lstStyle/>
          <a:p>
            <a:fld id="{DEC611CA-4268-4E72-8BFC-C641B4C40515}" type="slidenum">
              <a:rPr lang="en-US" smtClean="0"/>
              <a:t>81</a:t>
            </a:fld>
            <a:endParaRPr lang="en-US"/>
          </a:p>
        </p:txBody>
      </p:sp>
    </p:spTree>
    <p:extLst>
      <p:ext uri="{BB962C8B-B14F-4D97-AF65-F5344CB8AC3E}">
        <p14:creationId xmlns:p14="http://schemas.microsoft.com/office/powerpoint/2010/main" val="188116078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Area is a measure of the interior of (or surface enclosed by) a plane figure and is measured in square units. This table lists basic units of area and the corresponding abbreviations.</a:t>
            </a:r>
          </a:p>
        </p:txBody>
      </p:sp>
      <p:sp>
        <p:nvSpPr>
          <p:cNvPr id="4" name="Slide Number Placeholder 3"/>
          <p:cNvSpPr>
            <a:spLocks noGrp="1"/>
          </p:cNvSpPr>
          <p:nvPr>
            <p:ph type="sldNum" sz="quarter" idx="5"/>
          </p:nvPr>
        </p:nvSpPr>
        <p:spPr/>
        <p:txBody>
          <a:bodyPr/>
          <a:lstStyle/>
          <a:p>
            <a:fld id="{DEC611CA-4268-4E72-8BFC-C641B4C40515}" type="slidenum">
              <a:rPr lang="en-US" smtClean="0"/>
              <a:t>82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This figure shows 18 squares that are each 1 inch squared. In order to calculate the area, we can either count the number of squares or multiply the length and width of the figure. If we count, we find that the total area is 18 inches squared. If we multiply the length of 6 inches by the width of 3 inches, we find that the total area is also 18 inches squared. Using a formula to calculate area, rather than counting squares, is going to provide the most accurate area, especially for irregularly-shaped polygons, as we will soon encounter.</a:t>
            </a:r>
          </a:p>
        </p:txBody>
      </p:sp>
      <p:sp>
        <p:nvSpPr>
          <p:cNvPr id="4" name="Slide Number Placeholder 3"/>
          <p:cNvSpPr>
            <a:spLocks noGrp="1"/>
          </p:cNvSpPr>
          <p:nvPr>
            <p:ph type="sldNum" sz="quarter" idx="5"/>
          </p:nvPr>
        </p:nvSpPr>
        <p:spPr/>
        <p:txBody>
          <a:bodyPr/>
          <a:lstStyle/>
          <a:p>
            <a:fld id="{DEC611CA-4268-4E72-8BFC-C641B4C40515}" type="slidenum">
              <a:rPr lang="en-US" smtClean="0"/>
              <a:t>83</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triangle is equal to base times height, divided by two. Height is also called the altitude and is perpendicular to the base.</a:t>
            </a:r>
          </a:p>
        </p:txBody>
      </p:sp>
      <p:sp>
        <p:nvSpPr>
          <p:cNvPr id="4" name="Slide Number Placeholder 3"/>
          <p:cNvSpPr>
            <a:spLocks noGrp="1"/>
          </p:cNvSpPr>
          <p:nvPr>
            <p:ph type="sldNum" sz="quarter" idx="5"/>
          </p:nvPr>
        </p:nvSpPr>
        <p:spPr/>
        <p:txBody>
          <a:bodyPr/>
          <a:lstStyle/>
          <a:p>
            <a:fld id="{DEC611CA-4268-4E72-8BFC-C641B4C40515}" type="slidenum">
              <a:rPr lang="en-US" smtClean="0"/>
              <a:t>84</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rectangle is equal to length times width.</a:t>
            </a:r>
          </a:p>
        </p:txBody>
      </p:sp>
      <p:sp>
        <p:nvSpPr>
          <p:cNvPr id="4" name="Slide Number Placeholder 3"/>
          <p:cNvSpPr>
            <a:spLocks noGrp="1"/>
          </p:cNvSpPr>
          <p:nvPr>
            <p:ph type="sldNum" sz="quarter" idx="5"/>
          </p:nvPr>
        </p:nvSpPr>
        <p:spPr/>
        <p:txBody>
          <a:bodyPr/>
          <a:lstStyle/>
          <a:p>
            <a:fld id="{DEC611CA-4268-4E72-8BFC-C641B4C40515}" type="slidenum">
              <a:rPr lang="en-US" smtClean="0"/>
              <a:t>85</a:t>
            </a:fld>
            <a:endParaRPr lang="en-US"/>
          </a:p>
        </p:txBody>
      </p:sp>
    </p:spTree>
    <p:extLst>
      <p:ext uri="{BB962C8B-B14F-4D97-AF65-F5344CB8AC3E}">
        <p14:creationId xmlns:p14="http://schemas.microsoft.com/office/powerpoint/2010/main" val="268977277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square is equal to the side-length squared. It can also be calculated as length times width like a rectangle, but since a square is a rectangle with equal sides, side-length squared is a faster calculation.</a:t>
            </a:r>
          </a:p>
        </p:txBody>
      </p:sp>
      <p:sp>
        <p:nvSpPr>
          <p:cNvPr id="4" name="Slide Number Placeholder 3"/>
          <p:cNvSpPr>
            <a:spLocks noGrp="1"/>
          </p:cNvSpPr>
          <p:nvPr>
            <p:ph type="sldNum" sz="quarter" idx="5"/>
          </p:nvPr>
        </p:nvSpPr>
        <p:spPr/>
        <p:txBody>
          <a:bodyPr/>
          <a:lstStyle/>
          <a:p>
            <a:fld id="{DEC611CA-4268-4E72-8BFC-C641B4C40515}" type="slidenum">
              <a:rPr lang="en-US" smtClean="0"/>
              <a:t>86</a:t>
            </a:fld>
            <a:endParaRPr lang="en-US"/>
          </a:p>
        </p:txBody>
      </p:sp>
    </p:spTree>
    <p:extLst>
      <p:ext uri="{BB962C8B-B14F-4D97-AF65-F5344CB8AC3E}">
        <p14:creationId xmlns:p14="http://schemas.microsoft.com/office/powerpoint/2010/main" val="283054657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area of a triangle with a ten-inch base and a four-inch height, divided by two, is 20 inches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87</a:t>
            </a:fld>
            <a:endParaRPr lang="en-US"/>
          </a:p>
        </p:txBody>
      </p:sp>
    </p:spTree>
    <p:extLst>
      <p:ext uri="{BB962C8B-B14F-4D97-AF65-F5344CB8AC3E}">
        <p14:creationId xmlns:p14="http://schemas.microsoft.com/office/powerpoint/2010/main" val="12838150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To find the area of this composite figure, we should identify that is created from two triangles and a rectangle. We will calculate the area of the individual shapes, then add the areas together to calculate the total area. Don’t forget the units! Starting off with the area of the rectangle, length times width, 2 times 3 centimeters equals 6 centimeters squared. Next, the area of the larger triangle on top is base times height divided by two, that is 3 times 2 centimeters, divided by 2, which equals 3 centimeters squared. Finally, the area of the smaller triangle on the side is base times height divided by two, that is 2 times 1, divided by 2, which equals 1 centimeter squared. Adding these three sections together, we get that the total area of the composite figure is 6 plus 3 plus 1 centimeter squared, which is 10 centimeters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88</a:t>
            </a:fld>
            <a:endParaRPr lang="en-US"/>
          </a:p>
        </p:txBody>
      </p:sp>
    </p:spTree>
    <p:extLst>
      <p:ext uri="{BB962C8B-B14F-4D97-AF65-F5344CB8AC3E}">
        <p14:creationId xmlns:p14="http://schemas.microsoft.com/office/powerpoint/2010/main" val="154052723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This is an image of a square within a rectangle. To calculate the area of the blue-shaded polygon, we will calculate the area of the rectangle and subtract the area of the square from it. The area of the rectangle is length times width, 30 feet times 25 feet is 750 feet squared. The area of the square is side-length squared, 10 feet squared is 100 feet squared. The area of the shaded polygon is 750 minus 100 equals 650 feet squared.</a:t>
            </a:r>
          </a:p>
        </p:txBody>
      </p:sp>
      <p:sp>
        <p:nvSpPr>
          <p:cNvPr id="4" name="Slide Number Placeholder 3"/>
          <p:cNvSpPr>
            <a:spLocks noGrp="1"/>
          </p:cNvSpPr>
          <p:nvPr>
            <p:ph type="sldNum" sz="quarter" idx="5"/>
          </p:nvPr>
        </p:nvSpPr>
        <p:spPr/>
        <p:txBody>
          <a:bodyPr/>
          <a:lstStyle/>
          <a:p>
            <a:fld id="{DEC611CA-4268-4E72-8BFC-C641B4C40515}" type="slidenum">
              <a:rPr lang="en-US" smtClean="0"/>
              <a:t>89</a:t>
            </a:fld>
            <a:endParaRPr lang="en-US"/>
          </a:p>
        </p:txBody>
      </p:sp>
    </p:spTree>
    <p:extLst>
      <p:ext uri="{BB962C8B-B14F-4D97-AF65-F5344CB8AC3E}">
        <p14:creationId xmlns:p14="http://schemas.microsoft.com/office/powerpoint/2010/main" val="1656126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Now, let’s talk about subtraction. In subtraction, you want to find the difference between two numbers. On a number line, this translates into the distance between two numbers with direction considered. This can easily be seen on a number. Here the problem “6 minus 1” is represented. You see that the distance between 1 and 6 is 5. You also see that the subtraction problem is really also an addition problem, with one positive and one negative number: 6 plus negative 1. Either way, “6 minus 1” or “6 plus negative 1” equals 5.</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12412896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The polygon displayed is another irregular polygon. To calculate its area, we have to break it up into three separate rectangles. First, Rectangle A1 has an area of length times width, 5 times 2 inches equals 10 inches squared. Rectangle A2 has an area of length times width, 6 time 5 inches equals 30 inches squared. Rectangle A3 has an area of length times width, 12 times 3 inches equals 36 inches squared. Now, you are able to calculate the area of a variety of polygons.</a:t>
            </a:r>
          </a:p>
        </p:txBody>
      </p:sp>
      <p:sp>
        <p:nvSpPr>
          <p:cNvPr id="4" name="Slide Number Placeholder 3"/>
          <p:cNvSpPr>
            <a:spLocks noGrp="1"/>
          </p:cNvSpPr>
          <p:nvPr>
            <p:ph type="sldNum" sz="quarter" idx="5"/>
          </p:nvPr>
        </p:nvSpPr>
        <p:spPr/>
        <p:txBody>
          <a:bodyPr/>
          <a:lstStyle/>
          <a:p>
            <a:fld id="{DEC611CA-4268-4E72-8BFC-C641B4C40515}" type="slidenum">
              <a:rPr lang="en-US" smtClean="0"/>
              <a:t>90</a:t>
            </a:fld>
            <a:endParaRPr lang="en-US"/>
          </a:p>
        </p:txBody>
      </p:sp>
    </p:spTree>
    <p:extLst>
      <p:ext uri="{BB962C8B-B14F-4D97-AF65-F5344CB8AC3E}">
        <p14:creationId xmlns:p14="http://schemas.microsoft.com/office/powerpoint/2010/main" val="35694463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7" name="Object 6">
            <a:extLst>
              <a:ext uri="{FF2B5EF4-FFF2-40B4-BE49-F238E27FC236}">
                <a16:creationId xmlns:a16="http://schemas.microsoft.com/office/drawing/2014/main" id="{C68C9D72-3D37-6694-AEBB-83B5276CE504}"/>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7" name="Object 6">
                        <a:extLst>
                          <a:ext uri="{FF2B5EF4-FFF2-40B4-BE49-F238E27FC236}">
                            <a16:creationId xmlns:a16="http://schemas.microsoft.com/office/drawing/2014/main" id="{C68C9D72-3D37-6694-AEBB-83B5276CE504}"/>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E999DF-67F9-4B17-A956-0DFCA8913547}"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E999DF-67F9-4B17-A956-0DFCA8913547}"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7" name="Object 6">
            <a:extLst>
              <a:ext uri="{FF2B5EF4-FFF2-40B4-BE49-F238E27FC236}">
                <a16:creationId xmlns:a16="http://schemas.microsoft.com/office/drawing/2014/main" id="{8F0B271D-2976-5CF6-D9DF-142260C8F82F}"/>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7" name="Object 6">
                        <a:extLst>
                          <a:ext uri="{FF2B5EF4-FFF2-40B4-BE49-F238E27FC236}">
                            <a16:creationId xmlns:a16="http://schemas.microsoft.com/office/drawing/2014/main" id="{8F0B271D-2976-5CF6-D9DF-142260C8F82F}"/>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E999DF-67F9-4B17-A956-0DFCA8913547}"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2/2/2026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7" name="Object 6">
            <a:extLst>
              <a:ext uri="{FF2B5EF4-FFF2-40B4-BE49-F238E27FC236}">
                <a16:creationId xmlns:a16="http://schemas.microsoft.com/office/drawing/2014/main" id="{734B504D-84D1-D79F-B61D-6A8EDDD4019A}"/>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7" name="Object 6">
                        <a:extLst>
                          <a:ext uri="{FF2B5EF4-FFF2-40B4-BE49-F238E27FC236}">
                            <a16:creationId xmlns:a16="http://schemas.microsoft.com/office/drawing/2014/main" id="{734B504D-84D1-D79F-B61D-6A8EDDD4019A}"/>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8" name="Object 7">
            <a:extLst>
              <a:ext uri="{FF2B5EF4-FFF2-40B4-BE49-F238E27FC236}">
                <a16:creationId xmlns:a16="http://schemas.microsoft.com/office/drawing/2014/main" id="{1C704B04-D78C-10F1-2503-F36396C0CB63}"/>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8" name="Object 7">
                        <a:extLst>
                          <a:ext uri="{FF2B5EF4-FFF2-40B4-BE49-F238E27FC236}">
                            <a16:creationId xmlns:a16="http://schemas.microsoft.com/office/drawing/2014/main" id="{1C704B04-D78C-10F1-2503-F36396C0CB63}"/>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2/2/2026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10" name="Object 9">
            <a:extLst>
              <a:ext uri="{FF2B5EF4-FFF2-40B4-BE49-F238E27FC236}">
                <a16:creationId xmlns:a16="http://schemas.microsoft.com/office/drawing/2014/main" id="{FEEEE633-841D-6F56-B5FB-2724F28EE4B3}"/>
              </a:ext>
            </a:extLst>
          </p:cNvPr>
          <p:cNvGraphicFramePr>
            <a:graphicFrameLocks noChangeAspect="1"/>
          </p:cNvGraphicFramePr>
          <p:nvPr userDrawn="1">
            <p:extLst>
              <p:ext uri="{D42A27DB-BD31-4B8C-83A1-F6EECF244321}">
                <p14:modId xmlns:p14="http://schemas.microsoft.com/office/powerpoint/2010/main" val="1208459502"/>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10" name="Object 9">
                        <a:extLst>
                          <a:ext uri="{FF2B5EF4-FFF2-40B4-BE49-F238E27FC236}">
                            <a16:creationId xmlns:a16="http://schemas.microsoft.com/office/drawing/2014/main" id="{FEEEE633-841D-6F56-B5FB-2724F28EE4B3}"/>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2/2/2026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graphicFrame>
        <p:nvGraphicFramePr>
          <p:cNvPr id="6" name="Object 5">
            <a:extLst>
              <a:ext uri="{FF2B5EF4-FFF2-40B4-BE49-F238E27FC236}">
                <a16:creationId xmlns:a16="http://schemas.microsoft.com/office/drawing/2014/main" id="{3E2053D0-C51E-A951-D778-F89BE252E2FE}"/>
              </a:ext>
            </a:extLst>
          </p:cNvPr>
          <p:cNvGraphicFramePr>
            <a:graphicFrameLocks noChangeAspect="1"/>
          </p:cNvGraphicFramePr>
          <p:nvPr userDrawn="1">
            <p:extLst>
              <p:ext uri="{D42A27DB-BD31-4B8C-83A1-F6EECF244321}">
                <p14:modId xmlns:p14="http://schemas.microsoft.com/office/powerpoint/2010/main" val="1373781379"/>
              </p:ext>
            </p:extLst>
          </p:nvPr>
        </p:nvGraphicFramePr>
        <p:xfrm>
          <a:off x="4927600" y="2641599"/>
          <a:ext cx="10500422" cy="2278743"/>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6" name="Object 5">
                        <a:extLst>
                          <a:ext uri="{FF2B5EF4-FFF2-40B4-BE49-F238E27FC236}">
                            <a16:creationId xmlns:a16="http://schemas.microsoft.com/office/drawing/2014/main" id="{3E2053D0-C51E-A951-D778-F89BE252E2FE}"/>
                          </a:ext>
                        </a:extLst>
                      </p:cNvPr>
                      <p:cNvPicPr/>
                      <p:nvPr/>
                    </p:nvPicPr>
                    <p:blipFill>
                      <a:blip r:embed="rId3"/>
                      <a:stretch>
                        <a:fillRect/>
                      </a:stretch>
                    </p:blipFill>
                    <p:spPr>
                      <a:xfrm>
                        <a:off x="4927600" y="2641599"/>
                        <a:ext cx="10500422" cy="2278743"/>
                      </a:xfrm>
                      <a:prstGeom prst="rect">
                        <a:avLst/>
                      </a:prstGeom>
                    </p:spPr>
                  </p:pic>
                </p:oleObj>
              </mc:Fallback>
            </mc:AlternateContent>
          </a:graphicData>
        </a:graphic>
      </p:graphicFrame>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2/2/2026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2/2/2026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2/2/2026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29.sv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8.svg"/></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80.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9.png"/></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53.svg"/></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55.svg"/></Relationships>
</file>

<file path=ppt/slides/_rels/slide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57.sv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0.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73.png"/></Relationships>
</file>

<file path=ppt/slides/_rels/slide7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1.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76.png"/></Relationships>
</file>

<file path=ppt/slides/_rels/slide7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3.xml"/><Relationship Id="rId1" Type="http://schemas.openxmlformats.org/officeDocument/2006/relationships/slideLayout" Target="../slideLayouts/slideLayout1.xml"/><Relationship Id="rId5" Type="http://schemas.openxmlformats.org/officeDocument/2006/relationships/image" Target="../media/image74.png"/><Relationship Id="rId4" Type="http://schemas.openxmlformats.org/officeDocument/2006/relationships/image" Target="../media/image78.png"/></Relationships>
</file>

<file path=ppt/slides/_rels/slide7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84.png"/></Relationships>
</file>

<file path=ppt/slides/_rels/slide7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openxmlformats.org/officeDocument/2006/relationships/image" Target="../media/image86.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88.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4.xml"/><Relationship Id="rId1" Type="http://schemas.openxmlformats.org/officeDocument/2006/relationships/slideLayout" Target="../slideLayouts/slideLayout1.xml"/><Relationship Id="rId4" Type="http://schemas.microsoft.com/office/2007/relationships/hdphoto" Target="../media/hdphoto3.wdp"/></Relationships>
</file>

<file path=ppt/slides/_rels/slide8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microsoft.com/office/2007/relationships/hdphoto" Target="../media/hdphoto3.wdp"/></Relationships>
</file>

<file path=ppt/slides/_rels/slide8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6.xml"/><Relationship Id="rId1" Type="http://schemas.openxmlformats.org/officeDocument/2006/relationships/slideLayout" Target="../slideLayouts/slideLayout1.xml"/><Relationship Id="rId4" Type="http://schemas.microsoft.com/office/2007/relationships/hdphoto" Target="../media/hdphoto3.wdp"/></Relationships>
</file>

<file path=ppt/slides/_rels/slide8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4.png"/><Relationship Id="rId7" Type="http://schemas.openxmlformats.org/officeDocument/2006/relationships/image" Target="../media/image97.png"/><Relationship Id="rId2" Type="http://schemas.openxmlformats.org/officeDocument/2006/relationships/notesSlide" Target="../notesSlides/notesSlide89.xml"/><Relationship Id="rId1" Type="http://schemas.openxmlformats.org/officeDocument/2006/relationships/slideLayout" Target="../slideLayouts/slideLayout1.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12.xml"/><Relationship Id="rId5" Type="http://schemas.openxmlformats.org/officeDocument/2006/relationships/image" Target="../media/image103.png"/><Relationship Id="rId4" Type="http://schemas.openxmlformats.org/officeDocument/2006/relationships/image" Target="../media/image10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3057239"/>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Addition and Subtraction</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65744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Subtraction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 name="Picture 9" descr="To understand the direction aspect of the subtraction problem, you can think of subtraction as the end value minus the starting value. In the example of “6 minus negative 4,” you see that 6 is the end value, while negative 4 is the starting value. The difference is positive 10 because you move in the positive direction for 10 units to get to 6 if you are starting at negative 4.&#10;">
            <a:extLst>
              <a:ext uri="{FF2B5EF4-FFF2-40B4-BE49-F238E27FC236}">
                <a16:creationId xmlns:a16="http://schemas.microsoft.com/office/drawing/2014/main" id="{BF315620-E7F2-ECB3-C4B7-AE26DE9614B3}"/>
              </a:ext>
            </a:extLst>
          </p:cNvPr>
          <p:cNvPicPr>
            <a:picLocks noChangeAspect="1"/>
          </p:cNvPicPr>
          <p:nvPr/>
        </p:nvPicPr>
        <p:blipFill>
          <a:blip r:embed="rId3"/>
          <a:stretch>
            <a:fillRect/>
          </a:stretch>
        </p:blipFill>
        <p:spPr>
          <a:xfrm>
            <a:off x="738187" y="1137908"/>
            <a:ext cx="10715625" cy="4924425"/>
          </a:xfrm>
          <a:prstGeom prst="rect">
            <a:avLst/>
          </a:prstGeom>
        </p:spPr>
      </p:pic>
    </p:spTree>
    <p:extLst>
      <p:ext uri="{BB962C8B-B14F-4D97-AF65-F5344CB8AC3E}">
        <p14:creationId xmlns:p14="http://schemas.microsoft.com/office/powerpoint/2010/main" val="17596896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Subtraction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That brings us to the official subtraction definition. For any real numbers a and b, a minus b is equal to a plus negative b. Here are two examples. “Negative 3 minus negative 7” is the same as “negative 3 plus 7,” and that equals 4. “13 minus 20” is the same as “13 plus negative 20,” and that equals negative 7.&#10;">
            <a:extLst>
              <a:ext uri="{FF2B5EF4-FFF2-40B4-BE49-F238E27FC236}">
                <a16:creationId xmlns:a16="http://schemas.microsoft.com/office/drawing/2014/main" id="{80CB0C4B-7765-9A6C-1BC2-83CA7D404C6E}"/>
              </a:ext>
            </a:extLst>
          </p:cNvPr>
          <p:cNvPicPr>
            <a:picLocks noChangeAspect="1"/>
          </p:cNvPicPr>
          <p:nvPr/>
        </p:nvPicPr>
        <p:blipFill>
          <a:blip r:embed="rId3"/>
          <a:stretch>
            <a:fillRect/>
          </a:stretch>
        </p:blipFill>
        <p:spPr>
          <a:xfrm>
            <a:off x="1500187" y="1304925"/>
            <a:ext cx="9191625" cy="4838700"/>
          </a:xfrm>
          <a:prstGeom prst="rect">
            <a:avLst/>
          </a:prstGeom>
        </p:spPr>
      </p:pic>
    </p:spTree>
    <p:extLst>
      <p:ext uri="{BB962C8B-B14F-4D97-AF65-F5344CB8AC3E}">
        <p14:creationId xmlns:p14="http://schemas.microsoft.com/office/powerpoint/2010/main" val="6861146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Application: Change in Value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C2A1EBF4-9A78-4913-9B78-23DA47974932}"/>
                  </a:ext>
                </a:extLst>
              </p:cNvPr>
              <p:cNvSpPr/>
              <p:nvPr/>
            </p:nvSpPr>
            <p:spPr>
              <a:xfrm>
                <a:off x="1760518" y="2728799"/>
                <a:ext cx="8670963" cy="52322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800" b="1" i="1" dirty="0" smtClean="0">
                          <a:latin typeface="Cambria Math" panose="02040503050406030204" pitchFamily="18" charset="0"/>
                        </a:rPr>
                        <m:t>𝑪𝒉𝒂𝒏𝒈𝒆</m:t>
                      </m:r>
                      <m:r>
                        <a:rPr lang="en-US" sz="2800" b="1" i="1" dirty="0" smtClean="0">
                          <a:latin typeface="Cambria Math" panose="02040503050406030204" pitchFamily="18" charset="0"/>
                        </a:rPr>
                        <m:t> </m:t>
                      </m:r>
                      <m:r>
                        <a:rPr lang="en-US" sz="2800" b="1" i="1" dirty="0" smtClean="0">
                          <a:latin typeface="Cambria Math" panose="02040503050406030204" pitchFamily="18" charset="0"/>
                        </a:rPr>
                        <m:t>𝒊𝒏</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r>
                        <a:rPr lang="en-US" sz="2800" b="1" i="1" dirty="0" smtClean="0">
                          <a:latin typeface="Cambria Math" panose="02040503050406030204" pitchFamily="18" charset="0"/>
                        </a:rPr>
                        <m:t> = </m:t>
                      </m:r>
                      <m:r>
                        <a:rPr lang="en-US" sz="2800" b="1" i="1" dirty="0" smtClean="0">
                          <a:latin typeface="Cambria Math" panose="02040503050406030204" pitchFamily="18" charset="0"/>
                        </a:rPr>
                        <m:t>𝑭𝒊𝒏𝒂𝒍</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r>
                        <a:rPr lang="en-US" sz="2800" b="1" i="1" dirty="0" smtClean="0">
                          <a:latin typeface="Cambria Math" panose="02040503050406030204" pitchFamily="18" charset="0"/>
                        </a:rPr>
                        <m:t> − </m:t>
                      </m:r>
                      <m:r>
                        <a:rPr lang="en-US" sz="2800" b="1" i="1" dirty="0" smtClean="0">
                          <a:latin typeface="Cambria Math" panose="02040503050406030204" pitchFamily="18" charset="0"/>
                        </a:rPr>
                        <m:t>𝑰𝒏𝒊𝒕𝒊𝒂𝒍</m:t>
                      </m:r>
                      <m:r>
                        <a:rPr lang="en-US" sz="2800" b="1" i="1" dirty="0" smtClean="0">
                          <a:latin typeface="Cambria Math" panose="02040503050406030204" pitchFamily="18" charset="0"/>
                        </a:rPr>
                        <m:t> </m:t>
                      </m:r>
                      <m:r>
                        <a:rPr lang="en-US" sz="2800" b="1" i="1" dirty="0" smtClean="0">
                          <a:latin typeface="Cambria Math" panose="02040503050406030204" pitchFamily="18" charset="0"/>
                        </a:rPr>
                        <m:t>𝑽𝒂𝒍𝒖𝒆</m:t>
                      </m:r>
                    </m:oMath>
                  </m:oMathPara>
                </a14:m>
                <a:endParaRPr lang="en-US" sz="2800" b="1"/>
              </a:p>
            </p:txBody>
          </p:sp>
        </mc:Choice>
        <mc:Fallback xmlns="">
          <p:sp>
            <p:nvSpPr>
              <p:cNvPr id="2" name="Rectangle 1">
                <a:extLst>
                  <a:ext uri="{FF2B5EF4-FFF2-40B4-BE49-F238E27FC236}">
                    <a16:creationId xmlns:a16="http://schemas.microsoft.com/office/drawing/2014/main" id="{C2A1EBF4-9A78-4913-9B78-23DA47974932}"/>
                  </a:ext>
                </a:extLst>
              </p:cNvPr>
              <p:cNvSpPr>
                <a:spLocks noRot="1" noChangeAspect="1" noMove="1" noResize="1" noEditPoints="1" noAdjustHandles="1" noChangeArrowheads="1" noChangeShapeType="1" noTextEdit="1"/>
              </p:cNvSpPr>
              <p:nvPr/>
            </p:nvSpPr>
            <p:spPr>
              <a:xfrm>
                <a:off x="1760518" y="2728799"/>
                <a:ext cx="8670963" cy="523220"/>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88209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Application: Change in Value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7DCD77C-1462-427E-BFA4-ACF8133EAAF6}"/>
              </a:ext>
            </a:extLst>
          </p:cNvPr>
          <p:cNvSpPr/>
          <p:nvPr/>
        </p:nvSpPr>
        <p:spPr>
          <a:xfrm>
            <a:off x="1881188" y="1661341"/>
            <a:ext cx="1595886" cy="584775"/>
          </a:xfrm>
          <a:prstGeom prst="rect">
            <a:avLst/>
          </a:prstGeom>
        </p:spPr>
        <p:txBody>
          <a:bodyPr wrap="none">
            <a:spAutoFit/>
          </a:bodyPr>
          <a:lstStyle/>
          <a:p>
            <a:r>
              <a:rPr lang="en-US" sz="3200"/>
              <a:t>Example</a:t>
            </a:r>
          </a:p>
        </p:txBody>
      </p:sp>
      <p:sp>
        <p:nvSpPr>
          <p:cNvPr id="3" name="Rectangle 2">
            <a:extLst>
              <a:ext uri="{FF2B5EF4-FFF2-40B4-BE49-F238E27FC236}">
                <a16:creationId xmlns:a16="http://schemas.microsoft.com/office/drawing/2014/main" id="{A5D479C4-1EA0-4F19-98C6-CD78A60BCBE5}"/>
              </a:ext>
            </a:extLst>
          </p:cNvPr>
          <p:cNvSpPr/>
          <p:nvPr/>
        </p:nvSpPr>
        <p:spPr>
          <a:xfrm>
            <a:off x="2477729" y="2384827"/>
            <a:ext cx="7833084" cy="1200329"/>
          </a:xfrm>
          <a:prstGeom prst="rect">
            <a:avLst/>
          </a:prstGeom>
        </p:spPr>
        <p:txBody>
          <a:bodyPr wrap="square">
            <a:spAutoFit/>
          </a:bodyPr>
          <a:lstStyle/>
          <a:p>
            <a:r>
              <a:rPr lang="en-US" sz="2400"/>
              <a:t>Suppose the price of one share of GE stock went from about $31 per share to $10 per share over three years. What is the change in value of GE's stock price?</a:t>
            </a:r>
          </a:p>
        </p:txBody>
      </p:sp>
      <p:sp>
        <p:nvSpPr>
          <p:cNvPr id="4" name="Rectangle 3">
            <a:extLst>
              <a:ext uri="{FF2B5EF4-FFF2-40B4-BE49-F238E27FC236}">
                <a16:creationId xmlns:a16="http://schemas.microsoft.com/office/drawing/2014/main" id="{CB4DF1A9-C8E7-4982-A455-622799F54771}"/>
              </a:ext>
            </a:extLst>
          </p:cNvPr>
          <p:cNvSpPr/>
          <p:nvPr/>
        </p:nvSpPr>
        <p:spPr>
          <a:xfrm>
            <a:off x="2477729" y="3977782"/>
            <a:ext cx="5527090" cy="461665"/>
          </a:xfrm>
          <a:prstGeom prst="rect">
            <a:avLst/>
          </a:prstGeom>
        </p:spPr>
        <p:txBody>
          <a:bodyPr wrap="none">
            <a:spAutoFit/>
          </a:bodyPr>
          <a:lstStyle/>
          <a:p>
            <a:r>
              <a:rPr lang="en-US" sz="2400"/>
              <a:t>Given: Initial Value = $31, Final Value = $10</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23212E1B-1BFF-43AA-BDE5-5ADD004277D2}"/>
                  </a:ext>
                </a:extLst>
              </p:cNvPr>
              <p:cNvSpPr/>
              <p:nvPr/>
            </p:nvSpPr>
            <p:spPr>
              <a:xfrm>
                <a:off x="2477729" y="4832074"/>
                <a:ext cx="5196615" cy="461665"/>
              </a:xfrm>
              <a:prstGeom prst="rect">
                <a:avLst/>
              </a:prstGeom>
            </p:spPr>
            <p:txBody>
              <a:bodyPr wrap="none">
                <a:spAutoFit/>
              </a:bodyPr>
              <a:lstStyle/>
              <a:p>
                <a:r>
                  <a:rPr lang="en-US" sz="2400"/>
                  <a:t>Change in value = </a:t>
                </a:r>
                <a14:m>
                  <m:oMath xmlns:m="http://schemas.openxmlformats.org/officeDocument/2006/math">
                    <m:r>
                      <a:rPr lang="en-US" sz="2400" i="1" dirty="0" smtClean="0">
                        <a:latin typeface="Cambria Math" panose="02040503050406030204" pitchFamily="18" charset="0"/>
                      </a:rPr>
                      <m:t>$10 − $31 = </m:t>
                    </m:r>
                    <m:r>
                      <a:rPr lang="en-US" sz="2400" b="1" i="1" dirty="0" smtClean="0">
                        <a:latin typeface="Cambria Math" panose="02040503050406030204" pitchFamily="18" charset="0"/>
                      </a:rPr>
                      <m:t>−$</m:t>
                    </m:r>
                    <m:r>
                      <a:rPr lang="en-US" sz="2400" b="1" i="1" dirty="0" smtClean="0">
                        <a:latin typeface="Cambria Math" panose="02040503050406030204" pitchFamily="18" charset="0"/>
                      </a:rPr>
                      <m:t>𝟐𝟏</m:t>
                    </m:r>
                  </m:oMath>
                </a14:m>
                <a:endParaRPr lang="en-US" sz="2400" b="1"/>
              </a:p>
            </p:txBody>
          </p:sp>
        </mc:Choice>
        <mc:Fallback xmlns="">
          <p:sp>
            <p:nvSpPr>
              <p:cNvPr id="5" name="Rectangle 4">
                <a:extLst>
                  <a:ext uri="{FF2B5EF4-FFF2-40B4-BE49-F238E27FC236}">
                    <a16:creationId xmlns:a16="http://schemas.microsoft.com/office/drawing/2014/main" id="{23212E1B-1BFF-43AA-BDE5-5ADD004277D2}"/>
                  </a:ext>
                </a:extLst>
              </p:cNvPr>
              <p:cNvSpPr>
                <a:spLocks noRot="1" noChangeAspect="1" noMove="1" noResize="1" noEditPoints="1" noAdjustHandles="1" noChangeArrowheads="1" noChangeShapeType="1" noTextEdit="1"/>
              </p:cNvSpPr>
              <p:nvPr/>
            </p:nvSpPr>
            <p:spPr>
              <a:xfrm>
                <a:off x="2477729" y="4832074"/>
                <a:ext cx="5196615" cy="461665"/>
              </a:xfrm>
              <a:prstGeom prst="rect">
                <a:avLst/>
              </a:prstGeom>
              <a:blipFill>
                <a:blip r:embed="rId3"/>
                <a:stretch>
                  <a:fillRect l="-1758" t="-10667" r="-234" b="-30667"/>
                </a:stretch>
              </a:blipFill>
            </p:spPr>
            <p:txBody>
              <a:bodyPr/>
              <a:lstStyle/>
              <a:p>
                <a:r>
                  <a:rPr lang="en-US">
                    <a:noFill/>
                  </a:rPr>
                  <a:t> </a:t>
                </a:r>
              </a:p>
            </p:txBody>
          </p:sp>
        </mc:Fallback>
      </mc:AlternateContent>
    </p:spTree>
    <p:extLst>
      <p:ext uri="{BB962C8B-B14F-4D97-AF65-F5344CB8AC3E}">
        <p14:creationId xmlns:p14="http://schemas.microsoft.com/office/powerpoint/2010/main" val="19403288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9537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Multiplication and Division</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2962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28940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Multiplication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Multiplication is shorthand for repeated addition. For instance, if we add together five 7s, we have 7 plus 7 plus 7 plus 7 plus 7, which is equal to 5 times 7, which is equal to 35. You also add together negative numbers, so three negative 6s is negative 6 plus negative 6 plus negative 6, which is simply 3 times negative 6, which is equal to negative 18.&#10;">
            <a:extLst>
              <a:ext uri="{FF2B5EF4-FFF2-40B4-BE49-F238E27FC236}">
                <a16:creationId xmlns:a16="http://schemas.microsoft.com/office/drawing/2014/main" id="{99BC132A-017E-963E-69CE-B80FD16BFBE5}"/>
              </a:ext>
            </a:extLst>
          </p:cNvPr>
          <p:cNvPicPr>
            <a:picLocks noChangeAspect="1"/>
          </p:cNvPicPr>
          <p:nvPr/>
        </p:nvPicPr>
        <p:blipFill>
          <a:blip r:embed="rId3"/>
          <a:stretch>
            <a:fillRect/>
          </a:stretch>
        </p:blipFill>
        <p:spPr>
          <a:xfrm>
            <a:off x="1733550" y="1762125"/>
            <a:ext cx="8724900" cy="3333750"/>
          </a:xfrm>
          <a:prstGeom prst="rect">
            <a:avLst/>
          </a:prstGeom>
        </p:spPr>
      </p:pic>
    </p:spTree>
    <p:extLst>
      <p:ext uri="{BB962C8B-B14F-4D97-AF65-F5344CB8AC3E}">
        <p14:creationId xmlns:p14="http://schemas.microsoft.com/office/powerpoint/2010/main" val="2860715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Division is defined in terms of multiplication. For real numbers a, b, and x, where b is not equal to zero, a divided by b equaling x means that a equals b times x.&#10;">
            <a:extLst>
              <a:ext uri="{FF2B5EF4-FFF2-40B4-BE49-F238E27FC236}">
                <a16:creationId xmlns:a16="http://schemas.microsoft.com/office/drawing/2014/main" id="{39D28130-04F0-3331-5C14-E0802A1D69B3}"/>
              </a:ext>
            </a:extLst>
          </p:cNvPr>
          <p:cNvPicPr>
            <a:picLocks noChangeAspect="1"/>
          </p:cNvPicPr>
          <p:nvPr/>
        </p:nvPicPr>
        <p:blipFill>
          <a:blip r:embed="rId3"/>
          <a:stretch>
            <a:fillRect/>
          </a:stretch>
        </p:blipFill>
        <p:spPr>
          <a:xfrm>
            <a:off x="1700212" y="1776412"/>
            <a:ext cx="8791575" cy="3667125"/>
          </a:xfrm>
          <a:prstGeom prst="rect">
            <a:avLst/>
          </a:prstGeom>
        </p:spPr>
      </p:pic>
    </p:spTree>
    <p:extLst>
      <p:ext uri="{BB962C8B-B14F-4D97-AF65-F5344CB8AC3E}">
        <p14:creationId xmlns:p14="http://schemas.microsoft.com/office/powerpoint/2010/main" val="598110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 Examples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Let’s look at two simple examples that demonstrate how division works in terms of multiplication. In our first example, 36 divided by 9 equals 4 because 9 times 4 equals 36. In the second example, we have the same problem, only this time we are dividing negative 36 by 9. This is equal to negative 4 because 9 times negative 4 equals negative 36.&#10;">
            <a:extLst>
              <a:ext uri="{FF2B5EF4-FFF2-40B4-BE49-F238E27FC236}">
                <a16:creationId xmlns:a16="http://schemas.microsoft.com/office/drawing/2014/main" id="{D7E351D5-0199-6800-642F-05D306F265EE}"/>
              </a:ext>
            </a:extLst>
          </p:cNvPr>
          <p:cNvPicPr>
            <a:picLocks noChangeAspect="1"/>
          </p:cNvPicPr>
          <p:nvPr/>
        </p:nvPicPr>
        <p:blipFill>
          <a:blip r:embed="rId3"/>
          <a:stretch>
            <a:fillRect/>
          </a:stretch>
        </p:blipFill>
        <p:spPr>
          <a:xfrm>
            <a:off x="1138237" y="1628775"/>
            <a:ext cx="9915525" cy="3600450"/>
          </a:xfrm>
          <a:prstGeom prst="rect">
            <a:avLst/>
          </a:prstGeom>
        </p:spPr>
      </p:pic>
    </p:spTree>
    <p:extLst>
      <p:ext uri="{BB962C8B-B14F-4D97-AF65-F5344CB8AC3E}">
        <p14:creationId xmlns:p14="http://schemas.microsoft.com/office/powerpoint/2010/main" val="33416967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 and Zero</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One special case to remember is how to deal with division of and by zero. If we have two real numbers, a and b, neither of which is zero, then a divided by 0 is undefined, but zero divided by b is just zero. So, you can try to divide things into zero, but you cannot divide by zero.">
            <a:extLst>
              <a:ext uri="{FF2B5EF4-FFF2-40B4-BE49-F238E27FC236}">
                <a16:creationId xmlns:a16="http://schemas.microsoft.com/office/drawing/2014/main" id="{E0FF7EFE-EEB2-3D71-B127-E1CF9A44D081}"/>
              </a:ext>
            </a:extLst>
          </p:cNvPr>
          <p:cNvPicPr>
            <a:picLocks noChangeAspect="1"/>
          </p:cNvPicPr>
          <p:nvPr/>
        </p:nvPicPr>
        <p:blipFill>
          <a:blip r:embed="rId3"/>
          <a:stretch>
            <a:fillRect/>
          </a:stretch>
        </p:blipFill>
        <p:spPr>
          <a:xfrm>
            <a:off x="645418" y="1285875"/>
            <a:ext cx="10901164" cy="5332091"/>
          </a:xfrm>
          <a:prstGeom prst="rect">
            <a:avLst/>
          </a:prstGeom>
        </p:spPr>
      </p:pic>
    </p:spTree>
    <p:extLst>
      <p:ext uri="{BB962C8B-B14F-4D97-AF65-F5344CB8AC3E}">
        <p14:creationId xmlns:p14="http://schemas.microsoft.com/office/powerpoint/2010/main" val="3488757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Division and Zero: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Eight divided by zero is undefined because division by zero is undefined.">
            <a:extLst>
              <a:ext uri="{FF2B5EF4-FFF2-40B4-BE49-F238E27FC236}">
                <a16:creationId xmlns:a16="http://schemas.microsoft.com/office/drawing/2014/main" id="{6F2C6F7C-6723-4088-6B8E-F8B92A2EE88E}"/>
              </a:ext>
            </a:extLst>
          </p:cNvPr>
          <p:cNvPicPr>
            <a:picLocks noChangeAspect="1"/>
          </p:cNvPicPr>
          <p:nvPr/>
        </p:nvPicPr>
        <p:blipFill>
          <a:blip r:embed="rId3"/>
          <a:stretch>
            <a:fillRect/>
          </a:stretch>
        </p:blipFill>
        <p:spPr>
          <a:xfrm>
            <a:off x="642262" y="1657348"/>
            <a:ext cx="10907475" cy="4503419"/>
          </a:xfrm>
          <a:prstGeom prst="rect">
            <a:avLst/>
          </a:prstGeom>
        </p:spPr>
      </p:pic>
    </p:spTree>
    <p:extLst>
      <p:ext uri="{BB962C8B-B14F-4D97-AF65-F5344CB8AC3E}">
        <p14:creationId xmlns:p14="http://schemas.microsoft.com/office/powerpoint/2010/main" val="32518578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Conventions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5" name="Picture 24" descr="Any positive number has an implicit positive sign. Three plus two equals five is the same as positive three plus positive two equals positive five.&#10;&#10;Any positive sign plus a negative sign results in a negative sign. Three plus negative two equals one is the same as three minus two equals one.&#10;&#10;Any negative sign plus a negative sign results in a positive sign. Three minus negative two equals five is the same as three plus two equals five.">
            <a:extLst>
              <a:ext uri="{FF2B5EF4-FFF2-40B4-BE49-F238E27FC236}">
                <a16:creationId xmlns:a16="http://schemas.microsoft.com/office/drawing/2014/main" id="{B8E60D74-610C-22A9-D213-0708E748F2F3}"/>
              </a:ext>
            </a:extLst>
          </p:cNvPr>
          <p:cNvPicPr>
            <a:picLocks noChangeAspect="1"/>
          </p:cNvPicPr>
          <p:nvPr/>
        </p:nvPicPr>
        <p:blipFill>
          <a:blip r:embed="rId3"/>
          <a:stretch>
            <a:fillRect/>
          </a:stretch>
        </p:blipFill>
        <p:spPr>
          <a:xfrm>
            <a:off x="3037853" y="1615296"/>
            <a:ext cx="6116293" cy="4904257"/>
          </a:xfrm>
          <a:prstGeom prst="rect">
            <a:avLst/>
          </a:prstGeom>
        </p:spPr>
      </p:pic>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Sign Rules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75EEBCF-82BD-4E42-8FF5-1F6C9CE05816}"/>
              </a:ext>
            </a:extLst>
          </p:cNvPr>
          <p:cNvSpPr txBox="1"/>
          <p:nvPr/>
        </p:nvSpPr>
        <p:spPr>
          <a:xfrm>
            <a:off x="1881187" y="1859339"/>
            <a:ext cx="8429626" cy="1384995"/>
          </a:xfrm>
          <a:prstGeom prst="rect">
            <a:avLst/>
          </a:prstGeom>
          <a:noFill/>
        </p:spPr>
        <p:txBody>
          <a:bodyPr wrap="square" rtlCol="0">
            <a:spAutoFit/>
          </a:bodyPr>
          <a:lstStyle/>
          <a:p>
            <a:pPr marL="342900" indent="-342900">
              <a:buFont typeface="+mj-lt"/>
              <a:buAutoNum type="arabicPeriod"/>
            </a:pPr>
            <a:r>
              <a:rPr lang="en-US" sz="2800"/>
              <a:t>If two numbers being multiplied or divided have the same sign, both the product and the quotient will be </a:t>
            </a:r>
            <a:r>
              <a:rPr lang="en-US" sz="2800" b="1"/>
              <a:t>positive</a:t>
            </a:r>
            <a:r>
              <a:rPr lang="en-US" sz="2800"/>
              <a:t>.</a:t>
            </a:r>
          </a:p>
        </p:txBody>
      </p:sp>
      <p:sp>
        <p:nvSpPr>
          <p:cNvPr id="3" name="TextBox 2">
            <a:extLst>
              <a:ext uri="{FF2B5EF4-FFF2-40B4-BE49-F238E27FC236}">
                <a16:creationId xmlns:a16="http://schemas.microsoft.com/office/drawing/2014/main" id="{C44CF8CD-4109-46D9-BD4A-E33D528DE179}"/>
              </a:ext>
            </a:extLst>
          </p:cNvPr>
          <p:cNvSpPr txBox="1"/>
          <p:nvPr/>
        </p:nvSpPr>
        <p:spPr>
          <a:xfrm>
            <a:off x="1881189" y="3518732"/>
            <a:ext cx="8429624" cy="1384995"/>
          </a:xfrm>
          <a:prstGeom prst="rect">
            <a:avLst/>
          </a:prstGeom>
          <a:noFill/>
        </p:spPr>
        <p:txBody>
          <a:bodyPr wrap="square" rtlCol="0">
            <a:spAutoFit/>
          </a:bodyPr>
          <a:lstStyle/>
          <a:p>
            <a:pPr marL="342900" indent="-342900">
              <a:buFont typeface="+mj-lt"/>
              <a:buAutoNum type="arabicPeriod" startAt="2"/>
            </a:pPr>
            <a:r>
              <a:rPr lang="en-US" sz="2800"/>
              <a:t>If two numbers being multiplied or divided have different signs, both the product and the quotient will be </a:t>
            </a:r>
            <a:r>
              <a:rPr lang="en-US" sz="2800" b="1"/>
              <a:t>negative</a:t>
            </a:r>
            <a:r>
              <a:rPr lang="en-US" sz="2800"/>
              <a:t>.</a:t>
            </a:r>
          </a:p>
        </p:txBody>
      </p:sp>
    </p:spTree>
    <p:extLst>
      <p:ext uri="{BB962C8B-B14F-4D97-AF65-F5344CB8AC3E}">
        <p14:creationId xmlns:p14="http://schemas.microsoft.com/office/powerpoint/2010/main" val="36995583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Calculating Averages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he average of a set of numbers is calculated by adding up all the numbers in the set and then dividing by the number of objects in the set, n. Here is the mathematical representation of that definition. The average (which is also sometimes called the mean) of a set of numbers is equal to 1 over n times the sum of the objects in the set. The objects are labeled x, with subscripts ranging from 1 to n.">
            <a:extLst>
              <a:ext uri="{FF2B5EF4-FFF2-40B4-BE49-F238E27FC236}">
                <a16:creationId xmlns:a16="http://schemas.microsoft.com/office/drawing/2014/main" id="{AF5D9FE8-760C-FE13-9278-16CD6E760DEF}"/>
              </a:ext>
            </a:extLst>
          </p:cNvPr>
          <p:cNvPicPr>
            <a:picLocks noChangeAspect="1"/>
          </p:cNvPicPr>
          <p:nvPr/>
        </p:nvPicPr>
        <p:blipFill>
          <a:blip r:embed="rId3"/>
          <a:stretch>
            <a:fillRect/>
          </a:stretch>
        </p:blipFill>
        <p:spPr>
          <a:xfrm>
            <a:off x="498827" y="1464945"/>
            <a:ext cx="11194346" cy="5157480"/>
          </a:xfrm>
          <a:prstGeom prst="rect">
            <a:avLst/>
          </a:prstGeom>
        </p:spPr>
      </p:pic>
    </p:spTree>
    <p:extLst>
      <p:ext uri="{BB962C8B-B14F-4D97-AF65-F5344CB8AC3E}">
        <p14:creationId xmlns:p14="http://schemas.microsoft.com/office/powerpoint/2010/main" val="2757797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Calculating Averages: 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Suppose the temperatures for Monday through Friday were 64, 72, 84, 76, and 70. What is the average temperature over this period?&#10;&#10;The solution, there are n equas five temperatures this period. Therefore, the average equals one divided by five multiplied by the sum of 64, 72, 84, 76, and 70 which is 366. So one divided by five multiplied by 366 equals 73.2. The average temperature over this period is 73.2.">
            <a:extLst>
              <a:ext uri="{FF2B5EF4-FFF2-40B4-BE49-F238E27FC236}">
                <a16:creationId xmlns:a16="http://schemas.microsoft.com/office/drawing/2014/main" id="{53E30976-B0B0-90E6-5657-AC4F647A1AF8}"/>
              </a:ext>
            </a:extLst>
          </p:cNvPr>
          <p:cNvPicPr>
            <a:picLocks noChangeAspect="1"/>
          </p:cNvPicPr>
          <p:nvPr/>
        </p:nvPicPr>
        <p:blipFill>
          <a:blip r:embed="rId3"/>
          <a:stretch>
            <a:fillRect/>
          </a:stretch>
        </p:blipFill>
        <p:spPr>
          <a:xfrm>
            <a:off x="781219" y="1520189"/>
            <a:ext cx="10629561" cy="5147949"/>
          </a:xfrm>
          <a:prstGeom prst="rect">
            <a:avLst/>
          </a:prstGeom>
        </p:spPr>
      </p:pic>
    </p:spTree>
    <p:extLst>
      <p:ext uri="{BB962C8B-B14F-4D97-AF65-F5344CB8AC3E}">
        <p14:creationId xmlns:p14="http://schemas.microsoft.com/office/powerpoint/2010/main" val="41425409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304249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Order of Operations</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2982955" y="262794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57364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What is seven plus four times two? It is incorrect to simply work left to right as follows: &#10;Seven plus four equals eleven. Eleven times two equals twenty-two. &#10;&#10;The order of operations is the set of rules that determine the order in which mathematical operations were performed.">
            <a:extLst>
              <a:ext uri="{FF2B5EF4-FFF2-40B4-BE49-F238E27FC236}">
                <a16:creationId xmlns:a16="http://schemas.microsoft.com/office/drawing/2014/main" id="{094D8E29-9F05-ED81-27A7-C9FAC80D72B6}"/>
              </a:ext>
            </a:extLst>
          </p:cNvPr>
          <p:cNvPicPr>
            <a:picLocks noChangeAspect="1"/>
          </p:cNvPicPr>
          <p:nvPr/>
        </p:nvPicPr>
        <p:blipFill>
          <a:blip r:embed="rId3"/>
          <a:stretch>
            <a:fillRect/>
          </a:stretch>
        </p:blipFill>
        <p:spPr>
          <a:xfrm>
            <a:off x="848199" y="1494472"/>
            <a:ext cx="10495601" cy="5276540"/>
          </a:xfrm>
          <a:prstGeom prst="rect">
            <a:avLst/>
          </a:prstGeom>
        </p:spPr>
      </p:pic>
    </p:spTree>
    <p:extLst>
      <p:ext uri="{BB962C8B-B14F-4D97-AF65-F5344CB8AC3E}">
        <p14:creationId xmlns:p14="http://schemas.microsoft.com/office/powerpoint/2010/main" val="42876895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Introduction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Correct calculation:&#10;What is seven plus four time two?&#10;Four times two equals eight.&#10;Seven plus eight equals fifteen.">
            <a:extLst>
              <a:ext uri="{FF2B5EF4-FFF2-40B4-BE49-F238E27FC236}">
                <a16:creationId xmlns:a16="http://schemas.microsoft.com/office/drawing/2014/main" id="{275D586B-3C59-5772-B0C8-6CEE4AEEAED5}"/>
              </a:ext>
            </a:extLst>
          </p:cNvPr>
          <p:cNvPicPr>
            <a:picLocks noChangeAspect="1"/>
          </p:cNvPicPr>
          <p:nvPr/>
        </p:nvPicPr>
        <p:blipFill>
          <a:blip r:embed="rId3"/>
          <a:stretch>
            <a:fillRect/>
          </a:stretch>
        </p:blipFill>
        <p:spPr>
          <a:xfrm>
            <a:off x="1713132" y="1195386"/>
            <a:ext cx="10185498" cy="5337429"/>
          </a:xfrm>
          <a:prstGeom prst="rect">
            <a:avLst/>
          </a:prstGeom>
        </p:spPr>
      </p:pic>
    </p:spTree>
    <p:extLst>
      <p:ext uri="{BB962C8B-B14F-4D97-AF65-F5344CB8AC3E}">
        <p14:creationId xmlns:p14="http://schemas.microsoft.com/office/powerpoint/2010/main" val="16184237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Rules for Order of Operations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6B149B3-EF20-41CB-A808-9CF9E0369704}"/>
              </a:ext>
            </a:extLst>
          </p:cNvPr>
          <p:cNvSpPr txBox="1"/>
          <p:nvPr/>
        </p:nvSpPr>
        <p:spPr>
          <a:xfrm>
            <a:off x="897963" y="1464997"/>
            <a:ext cx="10552441" cy="461665"/>
          </a:xfrm>
          <a:prstGeom prst="rect">
            <a:avLst/>
          </a:prstGeom>
          <a:noFill/>
        </p:spPr>
        <p:txBody>
          <a:bodyPr wrap="none" rtlCol="0">
            <a:spAutoFit/>
          </a:bodyPr>
          <a:lstStyle/>
          <a:p>
            <a:pPr marL="342900" indent="-342900">
              <a:buFont typeface="+mj-lt"/>
              <a:buAutoNum type="arabicPeriod"/>
            </a:pPr>
            <a:r>
              <a:rPr lang="en-US" sz="2400"/>
              <a:t>Simplify within grouping symbols, starting from the innermost grouping outward</a:t>
            </a:r>
          </a:p>
        </p:txBody>
      </p:sp>
      <p:sp>
        <p:nvSpPr>
          <p:cNvPr id="5" name="TextBox 4">
            <a:extLst>
              <a:ext uri="{FF2B5EF4-FFF2-40B4-BE49-F238E27FC236}">
                <a16:creationId xmlns:a16="http://schemas.microsoft.com/office/drawing/2014/main" id="{20C7B859-1DD0-49C2-B94D-D4F98B9FBBF9}"/>
              </a:ext>
            </a:extLst>
          </p:cNvPr>
          <p:cNvSpPr txBox="1"/>
          <p:nvPr/>
        </p:nvSpPr>
        <p:spPr>
          <a:xfrm>
            <a:off x="1412053" y="1987462"/>
            <a:ext cx="6610208" cy="461665"/>
          </a:xfrm>
          <a:prstGeom prst="rect">
            <a:avLst/>
          </a:prstGeom>
          <a:noFill/>
        </p:spPr>
        <p:txBody>
          <a:bodyPr wrap="none" rtlCol="0">
            <a:spAutoFit/>
          </a:bodyPr>
          <a:lstStyle/>
          <a:p>
            <a:r>
              <a:rPr lang="en-US" sz="2400"/>
              <a:t>Grouping symbols are parentheses ( ) or brackets [ ]</a:t>
            </a:r>
          </a:p>
        </p:txBody>
      </p:sp>
      <p:sp>
        <p:nvSpPr>
          <p:cNvPr id="6" name="TextBox 5">
            <a:extLst>
              <a:ext uri="{FF2B5EF4-FFF2-40B4-BE49-F238E27FC236}">
                <a16:creationId xmlns:a16="http://schemas.microsoft.com/office/drawing/2014/main" id="{D56F9DA9-6571-492A-AADD-94E2553F87E7}"/>
              </a:ext>
            </a:extLst>
          </p:cNvPr>
          <p:cNvSpPr txBox="1"/>
          <p:nvPr/>
        </p:nvSpPr>
        <p:spPr>
          <a:xfrm>
            <a:off x="897963" y="2648900"/>
            <a:ext cx="3471656" cy="461665"/>
          </a:xfrm>
          <a:prstGeom prst="rect">
            <a:avLst/>
          </a:prstGeom>
          <a:noFill/>
        </p:spPr>
        <p:txBody>
          <a:bodyPr wrap="none" rtlCol="0">
            <a:spAutoFit/>
          </a:bodyPr>
          <a:lstStyle/>
          <a:p>
            <a:pPr marL="342900" indent="-342900">
              <a:buFont typeface="+mj-lt"/>
              <a:buAutoNum type="arabicPeriod" startAt="2"/>
            </a:pPr>
            <a:r>
              <a:rPr lang="en-US" sz="2400"/>
              <a:t>Evaluate any exponents</a:t>
            </a:r>
          </a:p>
        </p:txBody>
      </p:sp>
      <p:sp>
        <p:nvSpPr>
          <p:cNvPr id="7" name="TextBox 6">
            <a:extLst>
              <a:ext uri="{FF2B5EF4-FFF2-40B4-BE49-F238E27FC236}">
                <a16:creationId xmlns:a16="http://schemas.microsoft.com/office/drawing/2014/main" id="{A89BD59D-2DF5-499E-9E82-A3DA9604522B}"/>
              </a:ext>
            </a:extLst>
          </p:cNvPr>
          <p:cNvSpPr txBox="1"/>
          <p:nvPr/>
        </p:nvSpPr>
        <p:spPr>
          <a:xfrm>
            <a:off x="897963" y="3397704"/>
            <a:ext cx="10552441" cy="830997"/>
          </a:xfrm>
          <a:prstGeom prst="rect">
            <a:avLst/>
          </a:prstGeom>
          <a:noFill/>
        </p:spPr>
        <p:txBody>
          <a:bodyPr wrap="square" rtlCol="0">
            <a:spAutoFit/>
          </a:bodyPr>
          <a:lstStyle/>
          <a:p>
            <a:pPr marL="342900" indent="-342900">
              <a:buFont typeface="+mj-lt"/>
              <a:buAutoNum type="arabicPeriod" startAt="3"/>
            </a:pPr>
            <a:r>
              <a:rPr lang="en-US" sz="2400"/>
              <a:t>Moving from left to right, perform any multiplication or division in the order they appear</a:t>
            </a:r>
          </a:p>
        </p:txBody>
      </p:sp>
      <p:sp>
        <p:nvSpPr>
          <p:cNvPr id="8" name="TextBox 7">
            <a:extLst>
              <a:ext uri="{FF2B5EF4-FFF2-40B4-BE49-F238E27FC236}">
                <a16:creationId xmlns:a16="http://schemas.microsoft.com/office/drawing/2014/main" id="{9D7C5757-2A19-4508-A1D8-55D141528E9C}"/>
              </a:ext>
            </a:extLst>
          </p:cNvPr>
          <p:cNvSpPr txBox="1"/>
          <p:nvPr/>
        </p:nvSpPr>
        <p:spPr>
          <a:xfrm>
            <a:off x="897963" y="4515840"/>
            <a:ext cx="10552441" cy="830997"/>
          </a:xfrm>
          <a:prstGeom prst="rect">
            <a:avLst/>
          </a:prstGeom>
          <a:noFill/>
        </p:spPr>
        <p:txBody>
          <a:bodyPr wrap="square" rtlCol="0">
            <a:spAutoFit/>
          </a:bodyPr>
          <a:lstStyle/>
          <a:p>
            <a:pPr marL="342900" indent="-342900">
              <a:buFont typeface="+mj-lt"/>
              <a:buAutoNum type="arabicPeriod" startAt="4"/>
            </a:pPr>
            <a:r>
              <a:rPr lang="en-US" sz="2400"/>
              <a:t>Moving from left to right, perform any addition or subtraction in the order they appear</a:t>
            </a:r>
          </a:p>
        </p:txBody>
      </p:sp>
    </p:spTree>
    <p:extLst>
      <p:ext uri="{BB962C8B-B14F-4D97-AF65-F5344CB8AC3E}">
        <p14:creationId xmlns:p14="http://schemas.microsoft.com/office/powerpoint/2010/main" val="1412926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Rules for Order of Operations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73BCBDEE-6512-493B-8B8C-5AD2B47B0856}"/>
              </a:ext>
            </a:extLst>
          </p:cNvPr>
          <p:cNvSpPr txBox="1"/>
          <p:nvPr/>
        </p:nvSpPr>
        <p:spPr>
          <a:xfrm>
            <a:off x="4498671" y="1661652"/>
            <a:ext cx="3194657" cy="523220"/>
          </a:xfrm>
          <a:prstGeom prst="rect">
            <a:avLst/>
          </a:prstGeom>
          <a:noFill/>
        </p:spPr>
        <p:txBody>
          <a:bodyPr wrap="none" rtlCol="0">
            <a:spAutoFit/>
          </a:bodyPr>
          <a:lstStyle/>
          <a:p>
            <a:r>
              <a:rPr lang="en-US" sz="2800"/>
              <a:t>Mnemonic: PEMDAS</a:t>
            </a:r>
          </a:p>
        </p:txBody>
      </p:sp>
      <p:pic>
        <p:nvPicPr>
          <p:cNvPr id="4" name="Picture 3" descr="Please Excuse My Dear Aunt Sally can be used to remember PEMDAS: Parentheses, exponents, multiplication, division, addition, subtraction">
            <a:extLst>
              <a:ext uri="{FF2B5EF4-FFF2-40B4-BE49-F238E27FC236}">
                <a16:creationId xmlns:a16="http://schemas.microsoft.com/office/drawing/2014/main" id="{BFF46CEC-D588-4DD9-8998-6DC0CC7F688A}"/>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6055" y="3058977"/>
            <a:ext cx="8679887" cy="1463040"/>
          </a:xfrm>
          <a:prstGeom prst="rect">
            <a:avLst/>
          </a:prstGeom>
        </p:spPr>
      </p:pic>
    </p:spTree>
    <p:extLst>
      <p:ext uri="{BB962C8B-B14F-4D97-AF65-F5344CB8AC3E}">
        <p14:creationId xmlns:p14="http://schemas.microsoft.com/office/powerpoint/2010/main" val="5215677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Simplify: 5.2 minus three multiplied by the bracketed equation negative three to the second power minus 2.4 (end of brackets) plus 14.1.&#10;&#10;First, we are supposed to simplify within grouping symbols, so we look inside the set of parentheses and start by evaluating the exponent negative 3 raised to the second power. Then, we subtract 2.4 from 9, which finishes our evaluation with the parentheses, leaving 6.6 within the parentheses. The next order of operations is multiplication and/or division, so we evaluate 3 times 6.6, which gives us 19.8. The final step is to perform addition and subtraction, moving from left to right, and when we have finished that, we get the answer to the expression, which is negative 0.5.">
            <a:extLst>
              <a:ext uri="{FF2B5EF4-FFF2-40B4-BE49-F238E27FC236}">
                <a16:creationId xmlns:a16="http://schemas.microsoft.com/office/drawing/2014/main" id="{06597F7B-D62E-3177-C083-3E4884126F93}"/>
              </a:ext>
            </a:extLst>
          </p:cNvPr>
          <p:cNvPicPr>
            <a:picLocks noChangeAspect="1"/>
          </p:cNvPicPr>
          <p:nvPr/>
        </p:nvPicPr>
        <p:blipFill>
          <a:blip r:embed="rId3"/>
          <a:stretch>
            <a:fillRect/>
          </a:stretch>
        </p:blipFill>
        <p:spPr>
          <a:xfrm>
            <a:off x="484913" y="1383374"/>
            <a:ext cx="11222174" cy="5482589"/>
          </a:xfrm>
          <a:prstGeom prst="rect">
            <a:avLst/>
          </a:prstGeom>
        </p:spPr>
      </p:pic>
    </p:spTree>
    <p:extLst>
      <p:ext uri="{BB962C8B-B14F-4D97-AF65-F5344CB8AC3E}">
        <p14:creationId xmlns:p14="http://schemas.microsoft.com/office/powerpoint/2010/main" val="14313729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Using a Calculator</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Some calculators are programmed to follow the rules for order of operations.&#10;&#10;Check your calculator: what is seven plus four times two?&#10;&#10;If your calculator shows 15, then your calculator is programmed to follow the order of operations properly.&#10;&#10;If your calculator shows 22, then you need to enter numbers carefully to insure the proper order of operations.&#10;&#10;Some calculators have parentheses or brackets to help.">
            <a:extLst>
              <a:ext uri="{FF2B5EF4-FFF2-40B4-BE49-F238E27FC236}">
                <a16:creationId xmlns:a16="http://schemas.microsoft.com/office/drawing/2014/main" id="{E5D1431B-ED71-FE3C-5897-E5C8E11E58DB}"/>
              </a:ext>
            </a:extLst>
          </p:cNvPr>
          <p:cNvPicPr>
            <a:picLocks noChangeAspect="1"/>
          </p:cNvPicPr>
          <p:nvPr/>
        </p:nvPicPr>
        <p:blipFill>
          <a:blip r:embed="rId3"/>
          <a:stretch>
            <a:fillRect/>
          </a:stretch>
        </p:blipFill>
        <p:spPr>
          <a:xfrm>
            <a:off x="845501" y="1274666"/>
            <a:ext cx="10500995" cy="3485195"/>
          </a:xfrm>
          <a:prstGeom prst="rect">
            <a:avLst/>
          </a:prstGeom>
        </p:spPr>
      </p:pic>
      <p:pic>
        <p:nvPicPr>
          <p:cNvPr id="4" name="Graphic 3" descr="Calculator">
            <a:extLst>
              <a:ext uri="{FF2B5EF4-FFF2-40B4-BE49-F238E27FC236}">
                <a16:creationId xmlns:a16="http://schemas.microsoft.com/office/drawing/2014/main" id="{599D2C0C-D891-4DD5-B869-48362764EB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67632" y="4896618"/>
            <a:ext cx="1656735" cy="1656735"/>
          </a:xfrm>
          <a:prstGeom prst="rect">
            <a:avLst/>
          </a:prstGeom>
        </p:spPr>
      </p:pic>
    </p:spTree>
    <p:extLst>
      <p:ext uri="{BB962C8B-B14F-4D97-AF65-F5344CB8AC3E}">
        <p14:creationId xmlns:p14="http://schemas.microsoft.com/office/powerpoint/2010/main" val="4111889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7CEF2AE-51EE-46D6-B07F-0A105EB37F5C}"/>
              </a:ext>
            </a:extLst>
          </p:cNvPr>
          <p:cNvSpPr/>
          <p:nvPr/>
        </p:nvSpPr>
        <p:spPr>
          <a:xfrm>
            <a:off x="1881188" y="1383374"/>
            <a:ext cx="1872629" cy="707886"/>
          </a:xfrm>
          <a:prstGeom prst="rect">
            <a:avLst/>
          </a:prstGeom>
        </p:spPr>
        <p:txBody>
          <a:bodyPr wrap="none">
            <a:spAutoFit/>
          </a:bodyPr>
          <a:lstStyle/>
          <a:p>
            <a:r>
              <a:rPr lang="en-US" sz="4000"/>
              <a:t>3 Cases:</a:t>
            </a:r>
          </a:p>
        </p:txBody>
      </p:sp>
      <p:grpSp>
        <p:nvGrpSpPr>
          <p:cNvPr id="12" name="Group 11" descr="Adding two positive numbers">
            <a:extLst>
              <a:ext uri="{FF2B5EF4-FFF2-40B4-BE49-F238E27FC236}">
                <a16:creationId xmlns:a16="http://schemas.microsoft.com/office/drawing/2014/main" id="{FABA484B-37A1-47C7-AC0B-3AFBE5F2E7B0}"/>
              </a:ext>
            </a:extLst>
          </p:cNvPr>
          <p:cNvGrpSpPr/>
          <p:nvPr/>
        </p:nvGrpSpPr>
        <p:grpSpPr>
          <a:xfrm>
            <a:off x="2135749" y="2156744"/>
            <a:ext cx="8058154" cy="1067579"/>
            <a:chOff x="542923" y="1736761"/>
            <a:chExt cx="8058154" cy="806935"/>
          </a:xfrm>
          <a:solidFill>
            <a:srgbClr val="C7D4CB"/>
          </a:solidFill>
        </p:grpSpPr>
        <p:sp>
          <p:nvSpPr>
            <p:cNvPr id="13" name="Rectangle 12">
              <a:extLst>
                <a:ext uri="{FF2B5EF4-FFF2-40B4-BE49-F238E27FC236}">
                  <a16:creationId xmlns:a16="http://schemas.microsoft.com/office/drawing/2014/main" id="{EA4C050D-1F1D-49FB-99CC-36BA3C5055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4" name="TextBox 13">
              <a:extLst>
                <a:ext uri="{FF2B5EF4-FFF2-40B4-BE49-F238E27FC236}">
                  <a16:creationId xmlns:a16="http://schemas.microsoft.com/office/drawing/2014/main" id="{D12552E5-F6E7-4687-9CAF-9461580DE5BE}"/>
                </a:ext>
              </a:extLst>
            </p:cNvPr>
            <p:cNvSpPr txBox="1"/>
            <p:nvPr/>
          </p:nvSpPr>
          <p:spPr>
            <a:xfrm>
              <a:off x="633045" y="1986221"/>
              <a:ext cx="7807571" cy="302425"/>
            </a:xfrm>
            <a:prstGeom prst="rect">
              <a:avLst/>
            </a:prstGeom>
            <a:grpFill/>
          </p:spPr>
          <p:txBody>
            <a:bodyPr wrap="square" rtlCol="0">
              <a:spAutoFit/>
            </a:bodyPr>
            <a:lstStyle/>
            <a:p>
              <a:r>
                <a:rPr lang="en-US" sz="2000"/>
                <a:t>Adding 2 positive numbers</a:t>
              </a:r>
            </a:p>
          </p:txBody>
        </p:sp>
      </p:grpSp>
      <p:grpSp>
        <p:nvGrpSpPr>
          <p:cNvPr id="9" name="Group 8" descr="Adding two negative numbers">
            <a:extLst>
              <a:ext uri="{FF2B5EF4-FFF2-40B4-BE49-F238E27FC236}">
                <a16:creationId xmlns:a16="http://schemas.microsoft.com/office/drawing/2014/main" id="{615D2B90-4813-4A86-B7A7-28CD8BF5538E}"/>
              </a:ext>
            </a:extLst>
          </p:cNvPr>
          <p:cNvGrpSpPr/>
          <p:nvPr/>
        </p:nvGrpSpPr>
        <p:grpSpPr>
          <a:xfrm>
            <a:off x="2135749" y="3406065"/>
            <a:ext cx="8058154" cy="1067579"/>
            <a:chOff x="542923" y="1736761"/>
            <a:chExt cx="8058154" cy="806935"/>
          </a:xfrm>
          <a:solidFill>
            <a:srgbClr val="C7D4CB"/>
          </a:solidFill>
        </p:grpSpPr>
        <p:sp>
          <p:nvSpPr>
            <p:cNvPr id="10" name="Rectangle 9">
              <a:extLst>
                <a:ext uri="{FF2B5EF4-FFF2-40B4-BE49-F238E27FC236}">
                  <a16:creationId xmlns:a16="http://schemas.microsoft.com/office/drawing/2014/main" id="{43E234FA-1894-41FC-AE9B-679653D303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1" name="TextBox 10">
              <a:extLst>
                <a:ext uri="{FF2B5EF4-FFF2-40B4-BE49-F238E27FC236}">
                  <a16:creationId xmlns:a16="http://schemas.microsoft.com/office/drawing/2014/main" id="{610B640E-0632-4F87-B78D-C19AB0B29CB2}"/>
                </a:ext>
              </a:extLst>
            </p:cNvPr>
            <p:cNvSpPr txBox="1"/>
            <p:nvPr/>
          </p:nvSpPr>
          <p:spPr>
            <a:xfrm>
              <a:off x="633045" y="1986221"/>
              <a:ext cx="7807571" cy="302425"/>
            </a:xfrm>
            <a:prstGeom prst="rect">
              <a:avLst/>
            </a:prstGeom>
            <a:grpFill/>
          </p:spPr>
          <p:txBody>
            <a:bodyPr wrap="square" rtlCol="0">
              <a:spAutoFit/>
            </a:bodyPr>
            <a:lstStyle/>
            <a:p>
              <a:r>
                <a:rPr lang="en-US" sz="2000"/>
                <a:t>Adding 2 negative numbers</a:t>
              </a:r>
            </a:p>
          </p:txBody>
        </p:sp>
      </p:grpSp>
      <p:grpSp>
        <p:nvGrpSpPr>
          <p:cNvPr id="6" name="Group 5" descr="Adding one positive and one negative number">
            <a:extLst>
              <a:ext uri="{FF2B5EF4-FFF2-40B4-BE49-F238E27FC236}">
                <a16:creationId xmlns:a16="http://schemas.microsoft.com/office/drawing/2014/main" id="{71E82621-9181-41F9-A5CA-4DA13C161842}"/>
              </a:ext>
            </a:extLst>
          </p:cNvPr>
          <p:cNvGrpSpPr/>
          <p:nvPr/>
        </p:nvGrpSpPr>
        <p:grpSpPr>
          <a:xfrm>
            <a:off x="2135749" y="4652513"/>
            <a:ext cx="8058154" cy="1067579"/>
            <a:chOff x="542923" y="1736761"/>
            <a:chExt cx="8058154" cy="806935"/>
          </a:xfrm>
          <a:solidFill>
            <a:srgbClr val="C7D4CB"/>
          </a:solidFill>
        </p:grpSpPr>
        <p:sp>
          <p:nvSpPr>
            <p:cNvPr id="7" name="Rectangle 6">
              <a:extLst>
                <a:ext uri="{FF2B5EF4-FFF2-40B4-BE49-F238E27FC236}">
                  <a16:creationId xmlns:a16="http://schemas.microsoft.com/office/drawing/2014/main" id="{DB593B89-B5A3-42DD-BB34-0394514C7E7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8" name="TextBox 7">
              <a:extLst>
                <a:ext uri="{FF2B5EF4-FFF2-40B4-BE49-F238E27FC236}">
                  <a16:creationId xmlns:a16="http://schemas.microsoft.com/office/drawing/2014/main" id="{59DA3FCC-8F38-4041-9C09-B07B99077927}"/>
                </a:ext>
              </a:extLst>
            </p:cNvPr>
            <p:cNvSpPr txBox="1"/>
            <p:nvPr/>
          </p:nvSpPr>
          <p:spPr>
            <a:xfrm>
              <a:off x="633045" y="1986221"/>
              <a:ext cx="7807571" cy="302425"/>
            </a:xfrm>
            <a:prstGeom prst="rect">
              <a:avLst/>
            </a:prstGeom>
            <a:grpFill/>
          </p:spPr>
          <p:txBody>
            <a:bodyPr wrap="square" rtlCol="0">
              <a:spAutoFit/>
            </a:bodyPr>
            <a:lstStyle/>
            <a:p>
              <a:r>
                <a:rPr lang="en-US" sz="2000"/>
                <a:t>Adding one positive and one negative number</a:t>
              </a:r>
            </a:p>
          </p:txBody>
        </p:sp>
      </p:grpSp>
    </p:spTree>
    <p:extLst>
      <p:ext uri="{BB962C8B-B14F-4D97-AF65-F5344CB8AC3E}">
        <p14:creationId xmlns:p14="http://schemas.microsoft.com/office/powerpoint/2010/main" val="41906310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95373"/>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Algebraic Expressions</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53945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78770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Definitions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A constant is a single number like 6 or 18. A term in an algebraic expression is any single grouping of variables and constants like: 16, 3/4x, negative 5.2, 1.3xy, -5x2, 14b3 and negative x over y. A numerical coefficient is any number in front of a variable. As an example, the term 6x has the constant 6 as the numerical coefficient of the variable x.">
            <a:extLst>
              <a:ext uri="{FF2B5EF4-FFF2-40B4-BE49-F238E27FC236}">
                <a16:creationId xmlns:a16="http://schemas.microsoft.com/office/drawing/2014/main" id="{63C03706-53B1-BF7B-5915-85A2D64A4C8B}"/>
              </a:ext>
            </a:extLst>
          </p:cNvPr>
          <p:cNvPicPr>
            <a:picLocks noChangeAspect="1"/>
          </p:cNvPicPr>
          <p:nvPr/>
        </p:nvPicPr>
        <p:blipFill>
          <a:blip r:embed="rId3"/>
          <a:stretch>
            <a:fillRect/>
          </a:stretch>
        </p:blipFill>
        <p:spPr>
          <a:xfrm>
            <a:off x="569975" y="1338261"/>
            <a:ext cx="11052049" cy="5519738"/>
          </a:xfrm>
          <a:prstGeom prst="rect">
            <a:avLst/>
          </a:prstGeom>
        </p:spPr>
      </p:pic>
    </p:spTree>
    <p:extLst>
      <p:ext uri="{BB962C8B-B14F-4D97-AF65-F5344CB8AC3E}">
        <p14:creationId xmlns:p14="http://schemas.microsoft.com/office/powerpoint/2010/main" val="30561110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Definitions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7CBA576-953B-47C4-9012-164DD723FDC1}"/>
              </a:ext>
            </a:extLst>
          </p:cNvPr>
          <p:cNvSpPr/>
          <p:nvPr/>
        </p:nvSpPr>
        <p:spPr>
          <a:xfrm>
            <a:off x="1881188" y="1572003"/>
            <a:ext cx="8501678" cy="830997"/>
          </a:xfrm>
          <a:prstGeom prst="rect">
            <a:avLst/>
          </a:prstGeom>
        </p:spPr>
        <p:txBody>
          <a:bodyPr wrap="square">
            <a:spAutoFit/>
          </a:bodyPr>
          <a:lstStyle/>
          <a:p>
            <a:r>
              <a:rPr lang="en-US" sz="2400"/>
              <a:t>If a term has only one variable, then the exponent of the variable is called the </a:t>
            </a:r>
            <a:r>
              <a:rPr lang="en-US" sz="2400" b="1"/>
              <a:t>degree</a:t>
            </a:r>
            <a:r>
              <a:rPr lang="en-US" sz="2400"/>
              <a:t> of the term.</a:t>
            </a:r>
          </a:p>
        </p:txBody>
      </p:sp>
      <p:pic>
        <p:nvPicPr>
          <p:cNvPr id="9" name="Picture 8" descr="The variable x is raised to the first power, so the term negative 7.1x is a first-degree term. ">
            <a:extLst>
              <a:ext uri="{FF2B5EF4-FFF2-40B4-BE49-F238E27FC236}">
                <a16:creationId xmlns:a16="http://schemas.microsoft.com/office/drawing/2014/main" id="{049A0B0F-BD79-4E75-92BA-F3282C9BAF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1198" y="2903760"/>
            <a:ext cx="1809524" cy="2209524"/>
          </a:xfrm>
          <a:prstGeom prst="rect">
            <a:avLst/>
          </a:prstGeom>
        </p:spPr>
      </p:pic>
      <p:pic>
        <p:nvPicPr>
          <p:cNvPr id="7" name="Picture 6" descr="The variable x in the term 5x3 is raised to the third power, so this is a third-degree term. ">
            <a:extLst>
              <a:ext uri="{FF2B5EF4-FFF2-40B4-BE49-F238E27FC236}">
                <a16:creationId xmlns:a16="http://schemas.microsoft.com/office/drawing/2014/main" id="{9B792285-FFC1-4406-866F-C24EB1F999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6000" y="2846618"/>
            <a:ext cx="1800000" cy="2276190"/>
          </a:xfrm>
          <a:prstGeom prst="rect">
            <a:avLst/>
          </a:prstGeom>
        </p:spPr>
      </p:pic>
      <p:pic>
        <p:nvPicPr>
          <p:cNvPr id="5" name="Picture 4" descr="In this last example, you can think of negative 3 as being multiplied by x0, which is 1, since any variable raised to the zero power is equal to 1. The zero in the exponent of x makes this a zero-degree term.">
            <a:extLst>
              <a:ext uri="{FF2B5EF4-FFF2-40B4-BE49-F238E27FC236}">
                <a16:creationId xmlns:a16="http://schemas.microsoft.com/office/drawing/2014/main" id="{D630EE14-D83C-4E73-9675-AB8835EEB6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31278" y="2903760"/>
            <a:ext cx="1809524" cy="2219048"/>
          </a:xfrm>
          <a:prstGeom prst="rect">
            <a:avLst/>
          </a:prstGeom>
        </p:spPr>
      </p:pic>
    </p:spTree>
    <p:extLst>
      <p:ext uri="{BB962C8B-B14F-4D97-AF65-F5344CB8AC3E}">
        <p14:creationId xmlns:p14="http://schemas.microsoft.com/office/powerpoint/2010/main" val="19629497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Like Terms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Like terms are either constants or terms that contain the same variables raised to the same powers. Here are some examples. In this first example, you have a set of constants, all of which can be viewed as being multiplied by x0.  Therefore, all of these constants are like terms. In this example, there is the variable a raised to the first power in each of the terms listed. Since all of these terms have a raised to the first power, they are all like terms. In this last example, both 5xy2 and negative 3.2xy2 have x times y2 as the same two variables raised to the same exponents, making these like terms.">
            <a:extLst>
              <a:ext uri="{FF2B5EF4-FFF2-40B4-BE49-F238E27FC236}">
                <a16:creationId xmlns:a16="http://schemas.microsoft.com/office/drawing/2014/main" id="{960DC2B5-60AF-4C12-7E7C-61436C5485BF}"/>
              </a:ext>
            </a:extLst>
          </p:cNvPr>
          <p:cNvPicPr>
            <a:picLocks noChangeAspect="1"/>
          </p:cNvPicPr>
          <p:nvPr/>
        </p:nvPicPr>
        <p:blipFill>
          <a:blip r:embed="rId3"/>
          <a:stretch>
            <a:fillRect/>
          </a:stretch>
        </p:blipFill>
        <p:spPr>
          <a:xfrm>
            <a:off x="1138408" y="1491309"/>
            <a:ext cx="9915183" cy="5028246"/>
          </a:xfrm>
          <a:prstGeom prst="rect">
            <a:avLst/>
          </a:prstGeom>
        </p:spPr>
      </p:pic>
    </p:spTree>
    <p:extLst>
      <p:ext uri="{BB962C8B-B14F-4D97-AF65-F5344CB8AC3E}">
        <p14:creationId xmlns:p14="http://schemas.microsoft.com/office/powerpoint/2010/main" val="33593564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Algebraic Expression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n algebraic expression is a combination of variables and numbers using any of the operations (addition, subtraction, multiplication, division) as well as exponents. Here are two examples of algebraic expressions. x2 minus 14 is a combination of x2 and 14 using the plus operation. 2xy divided by 3z3 plus y2 is another more complicated example of two terms combined again with the plus operation.">
            <a:extLst>
              <a:ext uri="{FF2B5EF4-FFF2-40B4-BE49-F238E27FC236}">
                <a16:creationId xmlns:a16="http://schemas.microsoft.com/office/drawing/2014/main" id="{C7420900-DDC4-391C-B071-6555E8F25115}"/>
              </a:ext>
            </a:extLst>
          </p:cNvPr>
          <p:cNvPicPr>
            <a:picLocks noChangeAspect="1"/>
          </p:cNvPicPr>
          <p:nvPr/>
        </p:nvPicPr>
        <p:blipFill>
          <a:blip r:embed="rId3"/>
          <a:stretch>
            <a:fillRect/>
          </a:stretch>
        </p:blipFill>
        <p:spPr>
          <a:xfrm>
            <a:off x="1030376" y="1376361"/>
            <a:ext cx="10131247" cy="5143189"/>
          </a:xfrm>
          <a:prstGeom prst="rect">
            <a:avLst/>
          </a:prstGeom>
        </p:spPr>
      </p:pic>
    </p:spTree>
    <p:extLst>
      <p:ext uri="{BB962C8B-B14F-4D97-AF65-F5344CB8AC3E}">
        <p14:creationId xmlns:p14="http://schemas.microsoft.com/office/powerpoint/2010/main" val="25615802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Simplifying Algebraic Expressions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If an expression has like terms, combine them using the distributive property: b a plus c a equals a multipled by the sum of b and c.">
            <a:extLst>
              <a:ext uri="{FF2B5EF4-FFF2-40B4-BE49-F238E27FC236}">
                <a16:creationId xmlns:a16="http://schemas.microsoft.com/office/drawing/2014/main" id="{B141BC39-B97F-9927-C25B-95DF6B877F9B}"/>
              </a:ext>
            </a:extLst>
          </p:cNvPr>
          <p:cNvPicPr>
            <a:picLocks noChangeAspect="1"/>
          </p:cNvPicPr>
          <p:nvPr/>
        </p:nvPicPr>
        <p:blipFill>
          <a:blip r:embed="rId3"/>
          <a:stretch>
            <a:fillRect/>
          </a:stretch>
        </p:blipFill>
        <p:spPr>
          <a:xfrm>
            <a:off x="1433886" y="1604009"/>
            <a:ext cx="10215768" cy="5052697"/>
          </a:xfrm>
          <a:prstGeom prst="rect">
            <a:avLst/>
          </a:prstGeom>
        </p:spPr>
      </p:pic>
    </p:spTree>
    <p:extLst>
      <p:ext uri="{BB962C8B-B14F-4D97-AF65-F5344CB8AC3E}">
        <p14:creationId xmlns:p14="http://schemas.microsoft.com/office/powerpoint/2010/main" val="3807114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Here are some examples. “7x plus 2x” simplifies to 9x by distributing out the 7 and 2 and then adding them together. “6.5y minus 2.3y plus 3” is simplified by combining the like terms 6.5y and negative 2.3y. When those two terms are combined, we have “4.2y plus 3” as the simplified expression. Notice that the 4.2y and 3 are not like terms, so they cannot be simplified.&#10;">
            <a:extLst>
              <a:ext uri="{FF2B5EF4-FFF2-40B4-BE49-F238E27FC236}">
                <a16:creationId xmlns:a16="http://schemas.microsoft.com/office/drawing/2014/main" id="{C1219718-E776-8FCF-0033-AAE5C6FBFF50}"/>
              </a:ext>
            </a:extLst>
          </p:cNvPr>
          <p:cNvPicPr>
            <a:picLocks noChangeAspect="1"/>
          </p:cNvPicPr>
          <p:nvPr/>
        </p:nvPicPr>
        <p:blipFill>
          <a:blip r:embed="rId3"/>
          <a:stretch>
            <a:fillRect/>
          </a:stretch>
        </p:blipFill>
        <p:spPr>
          <a:xfrm>
            <a:off x="1214437" y="1609724"/>
            <a:ext cx="10709581" cy="5081277"/>
          </a:xfrm>
          <a:prstGeom prst="rect">
            <a:avLst/>
          </a:prstGeom>
        </p:spPr>
      </p:pic>
    </p:spTree>
    <p:extLst>
      <p:ext uri="{BB962C8B-B14F-4D97-AF65-F5344CB8AC3E}">
        <p14:creationId xmlns:p14="http://schemas.microsoft.com/office/powerpoint/2010/main" val="42359574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Evaluating Algebraic Expressions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A32FF1EF-96A6-436D-8816-785DDDC35C85}"/>
              </a:ext>
            </a:extLst>
          </p:cNvPr>
          <p:cNvSpPr txBox="1"/>
          <p:nvPr/>
        </p:nvSpPr>
        <p:spPr>
          <a:xfrm>
            <a:off x="1881188" y="1258529"/>
            <a:ext cx="6081730" cy="3220562"/>
          </a:xfrm>
          <a:prstGeom prst="rect">
            <a:avLst/>
          </a:prstGeom>
          <a:noFill/>
        </p:spPr>
        <p:txBody>
          <a:bodyPr wrap="none" rtlCol="0">
            <a:spAutoFit/>
          </a:bodyPr>
          <a:lstStyle/>
          <a:p>
            <a:pPr marL="342900" indent="-342900">
              <a:lnSpc>
                <a:spcPct val="300000"/>
              </a:lnSpc>
              <a:buFont typeface="+mj-lt"/>
              <a:buAutoNum type="arabicPeriod"/>
            </a:pPr>
            <a:r>
              <a:rPr lang="en-US" sz="2400"/>
              <a:t>Combine like terms, if possible.</a:t>
            </a:r>
          </a:p>
          <a:p>
            <a:pPr marL="342900" indent="-342900">
              <a:lnSpc>
                <a:spcPct val="300000"/>
              </a:lnSpc>
              <a:buFont typeface="+mj-lt"/>
              <a:buAutoNum type="arabicPeriod"/>
            </a:pPr>
            <a:r>
              <a:rPr lang="en-US" sz="2400"/>
              <a:t>Substitute the values given for any variables.</a:t>
            </a:r>
          </a:p>
          <a:p>
            <a:pPr marL="342900" indent="-342900">
              <a:lnSpc>
                <a:spcPct val="300000"/>
              </a:lnSpc>
              <a:buFont typeface="+mj-lt"/>
              <a:buAutoNum type="arabicPeriod"/>
            </a:pPr>
            <a:r>
              <a:rPr lang="en-US" sz="2400"/>
              <a:t>Follow the rules for order of operations.</a:t>
            </a:r>
          </a:p>
        </p:txBody>
      </p:sp>
      <p:pic>
        <p:nvPicPr>
          <p:cNvPr id="4" name="Graphic 3" descr="Calculator">
            <a:extLst>
              <a:ext uri="{FF2B5EF4-FFF2-40B4-BE49-F238E27FC236}">
                <a16:creationId xmlns:a16="http://schemas.microsoft.com/office/drawing/2014/main" id="{A437AE94-A91E-4F21-ADFF-9E831134D5F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79142" y="4682613"/>
            <a:ext cx="1833716" cy="1833716"/>
          </a:xfrm>
          <a:prstGeom prst="rect">
            <a:avLst/>
          </a:prstGeom>
        </p:spPr>
      </p:pic>
    </p:spTree>
    <p:extLst>
      <p:ext uri="{BB962C8B-B14F-4D97-AF65-F5344CB8AC3E}">
        <p14:creationId xmlns:p14="http://schemas.microsoft.com/office/powerpoint/2010/main" val="11608736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 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Let’s look at Example 1. This example asks you to evaluate the algebraic expression negative x2 for both the value 3 and negative 4. Let’s evaluate the expression for x equals 3 first. Notice when you plug in the value of 3 for x, you square the 3 first, and then you apply the negative sign, giving you negative 9 as the value for the expression when x equals 3. When x equals negative 4, you again evaluate the exponent first, giving you a positive 16 for the exponent term, and then when you take into account the negative sign, you end up with negative 16 as the value for the expression when x equals negative 4.&#10;">
            <a:extLst>
              <a:ext uri="{FF2B5EF4-FFF2-40B4-BE49-F238E27FC236}">
                <a16:creationId xmlns:a16="http://schemas.microsoft.com/office/drawing/2014/main" id="{9E5C66A0-8BAD-0EDD-7947-4D64EDB1AB66}"/>
              </a:ext>
            </a:extLst>
          </p:cNvPr>
          <p:cNvPicPr>
            <a:picLocks noChangeAspect="1"/>
          </p:cNvPicPr>
          <p:nvPr/>
        </p:nvPicPr>
        <p:blipFill>
          <a:blip r:embed="rId3"/>
          <a:stretch>
            <a:fillRect/>
          </a:stretch>
        </p:blipFill>
        <p:spPr>
          <a:xfrm>
            <a:off x="1881188" y="1657350"/>
            <a:ext cx="10292212" cy="4686295"/>
          </a:xfrm>
          <a:prstGeom prst="rect">
            <a:avLst/>
          </a:prstGeom>
        </p:spPr>
      </p:pic>
    </p:spTree>
    <p:extLst>
      <p:ext uri="{BB962C8B-B14F-4D97-AF65-F5344CB8AC3E}">
        <p14:creationId xmlns:p14="http://schemas.microsoft.com/office/powerpoint/2010/main" val="15157038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Example 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7" name="Picture 6" descr="Example 2 asks you to evaluate the algebraic expression “3ab minus 4ab plus 6a minus a” for a equals 2 and b equals negative 1. First, we combine like terms. The 3ab and negative 4ab combine to give you negative ab, and the 6a and negative a combine to give you 5a. So, after combining like terms, the simplified algebraic expression is negative ab plus 5a. Now, we’re ready to plug in a equals 2 wherever there is an a in the expression and b equals negative 1 wherever there is a b in the expression. This yields 2 plus 10, which is 12.">
            <a:extLst>
              <a:ext uri="{FF2B5EF4-FFF2-40B4-BE49-F238E27FC236}">
                <a16:creationId xmlns:a16="http://schemas.microsoft.com/office/drawing/2014/main" id="{6FCDA8BB-8D05-14FD-950A-D44A1809477B}"/>
              </a:ext>
            </a:extLst>
          </p:cNvPr>
          <p:cNvPicPr>
            <a:picLocks noChangeAspect="1"/>
          </p:cNvPicPr>
          <p:nvPr/>
        </p:nvPicPr>
        <p:blipFill>
          <a:blip r:embed="rId3"/>
          <a:stretch>
            <a:fillRect/>
          </a:stretch>
        </p:blipFill>
        <p:spPr>
          <a:xfrm>
            <a:off x="1320184" y="1383374"/>
            <a:ext cx="9551631" cy="5057466"/>
          </a:xfrm>
          <a:prstGeom prst="rect">
            <a:avLst/>
          </a:prstGeom>
        </p:spPr>
      </p:pic>
    </p:spTree>
    <p:extLst>
      <p:ext uri="{BB962C8B-B14F-4D97-AF65-F5344CB8AC3E}">
        <p14:creationId xmlns:p14="http://schemas.microsoft.com/office/powerpoint/2010/main" val="26572168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D3CA175-C7BA-4464-A6E1-16B52124CCBB}"/>
              </a:ext>
            </a:extLst>
          </p:cNvPr>
          <p:cNvSpPr/>
          <p:nvPr/>
        </p:nvSpPr>
        <p:spPr>
          <a:xfrm>
            <a:off x="1881188" y="1383374"/>
            <a:ext cx="5646097" cy="523220"/>
          </a:xfrm>
          <a:prstGeom prst="rect">
            <a:avLst/>
          </a:prstGeom>
        </p:spPr>
        <p:txBody>
          <a:bodyPr wrap="none">
            <a:spAutoFit/>
          </a:bodyPr>
          <a:lstStyle/>
          <a:p>
            <a:r>
              <a:rPr lang="en-US" sz="2800"/>
              <a:t>Case 1: Adding two positive numbers</a:t>
            </a:r>
          </a:p>
        </p:txBody>
      </p:sp>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EF2E93D5-2EDC-4E5D-9E82-984517A3C627}"/>
                  </a:ext>
                </a:extLst>
              </p:cNvPr>
              <p:cNvSpPr/>
              <p:nvPr/>
            </p:nvSpPr>
            <p:spPr>
              <a:xfrm>
                <a:off x="1881188" y="2152059"/>
                <a:ext cx="2045047" cy="461665"/>
              </a:xfrm>
              <a:prstGeom prst="rect">
                <a:avLst/>
              </a:prstGeom>
            </p:spPr>
            <p:txBody>
              <a:bodyPr wrap="none">
                <a:spAutoFit/>
              </a:bodyPr>
              <a:lstStyle/>
              <a:p>
                <a:r>
                  <a:rPr lang="en-US" sz="2400"/>
                  <a:t>What is </a:t>
                </a:r>
                <a14:m>
                  <m:oMath xmlns:m="http://schemas.openxmlformats.org/officeDocument/2006/math">
                    <m:r>
                      <a:rPr lang="en-US" sz="2400" b="0" i="1" smtClean="0">
                        <a:latin typeface="Cambria Math" panose="02040503050406030204" pitchFamily="18" charset="0"/>
                      </a:rPr>
                      <m:t>3+5</m:t>
                    </m:r>
                  </m:oMath>
                </a14:m>
                <a:r>
                  <a:rPr lang="en-US" sz="2400"/>
                  <a:t>?</a:t>
                </a:r>
              </a:p>
            </p:txBody>
          </p:sp>
        </mc:Choice>
        <mc:Fallback xmlns="">
          <p:sp>
            <p:nvSpPr>
              <p:cNvPr id="3" name="Rectangle 2">
                <a:extLst>
                  <a:ext uri="{FF2B5EF4-FFF2-40B4-BE49-F238E27FC236}">
                    <a16:creationId xmlns:a16="http://schemas.microsoft.com/office/drawing/2014/main" id="{EF2E93D5-2EDC-4E5D-9E82-984517A3C627}"/>
                  </a:ext>
                </a:extLst>
              </p:cNvPr>
              <p:cNvSpPr>
                <a:spLocks noRot="1" noChangeAspect="1" noMove="1" noResize="1" noEditPoints="1" noAdjustHandles="1" noChangeArrowheads="1" noChangeShapeType="1" noTextEdit="1"/>
              </p:cNvSpPr>
              <p:nvPr/>
            </p:nvSpPr>
            <p:spPr>
              <a:xfrm>
                <a:off x="1881188" y="2152059"/>
                <a:ext cx="2045047" cy="461665"/>
              </a:xfrm>
              <a:prstGeom prst="rect">
                <a:avLst/>
              </a:prstGeom>
              <a:blipFill>
                <a:blip r:embed="rId3"/>
                <a:stretch>
                  <a:fillRect l="-4776" t="-10526" r="-3582" b="-28947"/>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4A95C178-25F0-4568-8CB1-36EEB6ED7A2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4571" y="2542098"/>
            <a:ext cx="6142857" cy="1485714"/>
          </a:xfrm>
          <a:prstGeom prst="rect">
            <a:avLst/>
          </a:prstGeom>
        </p:spPr>
      </p:pic>
      <p:pic>
        <p:nvPicPr>
          <p:cNvPr id="10" name="Picture 9" descr="Positive three plus positive five equals positive eight or three plus five equals eight.">
            <a:extLst>
              <a:ext uri="{FF2B5EF4-FFF2-40B4-BE49-F238E27FC236}">
                <a16:creationId xmlns:a16="http://schemas.microsoft.com/office/drawing/2014/main" id="{973D013A-8CB3-430C-D1F7-EF2C9629EAA8}"/>
              </a:ext>
            </a:extLst>
          </p:cNvPr>
          <p:cNvPicPr>
            <a:picLocks noChangeAspect="1"/>
          </p:cNvPicPr>
          <p:nvPr/>
        </p:nvPicPr>
        <p:blipFill>
          <a:blip r:embed="rId5"/>
          <a:stretch>
            <a:fillRect/>
          </a:stretch>
        </p:blipFill>
        <p:spPr>
          <a:xfrm>
            <a:off x="3024571" y="4663316"/>
            <a:ext cx="5307361" cy="524047"/>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27486"/>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Basics of Percent</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39793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08612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Percent</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Percent means “per hundred,” so it is the ratio of a number to hundred. 35% is 35 over 100, and 60% is 60 over 100. The percentage symbol is called the percent sign.&#10;">
            <a:extLst>
              <a:ext uri="{FF2B5EF4-FFF2-40B4-BE49-F238E27FC236}">
                <a16:creationId xmlns:a16="http://schemas.microsoft.com/office/drawing/2014/main" id="{77989BAD-8398-BEC6-E2E6-69BC5C499CCF}"/>
              </a:ext>
            </a:extLst>
          </p:cNvPr>
          <p:cNvPicPr>
            <a:picLocks noChangeAspect="1"/>
          </p:cNvPicPr>
          <p:nvPr/>
        </p:nvPicPr>
        <p:blipFill>
          <a:blip r:embed="rId3"/>
          <a:stretch>
            <a:fillRect/>
          </a:stretch>
        </p:blipFill>
        <p:spPr>
          <a:xfrm>
            <a:off x="849646" y="1847850"/>
            <a:ext cx="10492708" cy="4164330"/>
          </a:xfrm>
          <a:prstGeom prst="rect">
            <a:avLst/>
          </a:prstGeom>
        </p:spPr>
      </p:pic>
    </p:spTree>
    <p:extLst>
      <p:ext uri="{BB962C8B-B14F-4D97-AF65-F5344CB8AC3E}">
        <p14:creationId xmlns:p14="http://schemas.microsoft.com/office/powerpoint/2010/main" val="3632426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Percent</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This figure displays 100 squares; 40 of them are shaded blue, thus 40% of the figure is blue.&#10;">
            <a:extLst>
              <a:ext uri="{FF2B5EF4-FFF2-40B4-BE49-F238E27FC236}">
                <a16:creationId xmlns:a16="http://schemas.microsoft.com/office/drawing/2014/main" id="{0A9F1D7E-4D74-F9E4-6F13-966FAC5A127F}"/>
              </a:ext>
            </a:extLst>
          </p:cNvPr>
          <p:cNvPicPr>
            <a:picLocks noChangeAspect="1"/>
          </p:cNvPicPr>
          <p:nvPr/>
        </p:nvPicPr>
        <p:blipFill>
          <a:blip r:embed="rId3"/>
          <a:stretch>
            <a:fillRect/>
          </a:stretch>
        </p:blipFill>
        <p:spPr>
          <a:xfrm>
            <a:off x="1003154" y="1636604"/>
            <a:ext cx="10185691" cy="4882945"/>
          </a:xfrm>
          <a:prstGeom prst="rect">
            <a:avLst/>
          </a:prstGeom>
        </p:spPr>
      </p:pic>
    </p:spTree>
    <p:extLst>
      <p:ext uri="{BB962C8B-B14F-4D97-AF65-F5344CB8AC3E}">
        <p14:creationId xmlns:p14="http://schemas.microsoft.com/office/powerpoint/2010/main" val="13405073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Fractions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Fractions can simply be changed into percentages. Any number, even a decimal, over 100 will be that number percent. All of something is 100% of that thing. If the numerator is larger than 100, the number is larger than one and is more than 100%.">
            <a:extLst>
              <a:ext uri="{FF2B5EF4-FFF2-40B4-BE49-F238E27FC236}">
                <a16:creationId xmlns:a16="http://schemas.microsoft.com/office/drawing/2014/main" id="{9E61C9A5-86F3-E61A-54AD-82ABC6AD1478}"/>
              </a:ext>
            </a:extLst>
          </p:cNvPr>
          <p:cNvPicPr>
            <a:picLocks noChangeAspect="1"/>
          </p:cNvPicPr>
          <p:nvPr/>
        </p:nvPicPr>
        <p:blipFill>
          <a:blip r:embed="rId3"/>
          <a:stretch>
            <a:fillRect/>
          </a:stretch>
        </p:blipFill>
        <p:spPr>
          <a:xfrm>
            <a:off x="1143336" y="1458894"/>
            <a:ext cx="9905328" cy="4952664"/>
          </a:xfrm>
          <a:prstGeom prst="rect">
            <a:avLst/>
          </a:prstGeom>
        </p:spPr>
      </p:pic>
    </p:spTree>
    <p:extLst>
      <p:ext uri="{BB962C8B-B14F-4D97-AF65-F5344CB8AC3E}">
        <p14:creationId xmlns:p14="http://schemas.microsoft.com/office/powerpoint/2010/main" val="20942746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Decimals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o change a decimal to a percent, move the decimal point two places to the right, then add a percent sign. For example, 0.47 is 47%, and 0.325 is 32.5%.&#10;">
            <a:extLst>
              <a:ext uri="{FF2B5EF4-FFF2-40B4-BE49-F238E27FC236}">
                <a16:creationId xmlns:a16="http://schemas.microsoft.com/office/drawing/2014/main" id="{B3C45405-690E-FB44-843F-38E2047D6B7D}"/>
              </a:ext>
            </a:extLst>
          </p:cNvPr>
          <p:cNvPicPr>
            <a:picLocks noChangeAspect="1"/>
          </p:cNvPicPr>
          <p:nvPr/>
        </p:nvPicPr>
        <p:blipFill>
          <a:blip r:embed="rId3"/>
          <a:stretch>
            <a:fillRect/>
          </a:stretch>
        </p:blipFill>
        <p:spPr>
          <a:xfrm>
            <a:off x="1439847" y="1614488"/>
            <a:ext cx="9312306" cy="4374832"/>
          </a:xfrm>
          <a:prstGeom prst="rect">
            <a:avLst/>
          </a:prstGeom>
        </p:spPr>
      </p:pic>
    </p:spTree>
    <p:extLst>
      <p:ext uri="{BB962C8B-B14F-4D97-AF65-F5344CB8AC3E}">
        <p14:creationId xmlns:p14="http://schemas.microsoft.com/office/powerpoint/2010/main" val="16982362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Decimals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o change a percent to a decimal number, we reverse the procedure of changing decimals to a percent. Move the decimal point two places to the left and delete the percent sign.&#10;&#10;For example, 38% equals 38 times one divided by 100 which equals 38 divided by 100 which equals 0.38.">
            <a:extLst>
              <a:ext uri="{FF2B5EF4-FFF2-40B4-BE49-F238E27FC236}">
                <a16:creationId xmlns:a16="http://schemas.microsoft.com/office/drawing/2014/main" id="{85546805-D4F0-1913-0A09-5AF9BA0B89A0}"/>
              </a:ext>
            </a:extLst>
          </p:cNvPr>
          <p:cNvPicPr>
            <a:picLocks noChangeAspect="1"/>
          </p:cNvPicPr>
          <p:nvPr/>
        </p:nvPicPr>
        <p:blipFill>
          <a:blip r:embed="rId3"/>
          <a:stretch>
            <a:fillRect/>
          </a:stretch>
        </p:blipFill>
        <p:spPr>
          <a:xfrm>
            <a:off x="1442064" y="1552580"/>
            <a:ext cx="9307872" cy="5023701"/>
          </a:xfrm>
          <a:prstGeom prst="rect">
            <a:avLst/>
          </a:prstGeom>
        </p:spPr>
      </p:pic>
    </p:spTree>
    <p:extLst>
      <p:ext uri="{BB962C8B-B14F-4D97-AF65-F5344CB8AC3E}">
        <p14:creationId xmlns:p14="http://schemas.microsoft.com/office/powerpoint/2010/main" val="41370237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Title 7">
            <a:extLst>
              <a:ext uri="{FF2B5EF4-FFF2-40B4-BE49-F238E27FC236}">
                <a16:creationId xmlns:a16="http://schemas.microsoft.com/office/drawing/2014/main" id="{D5E70D86-E46B-C74B-206D-7DA9FD72AF99}"/>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Rate times base equals amount</a:t>
            </a:r>
          </a:p>
        </p:txBody>
      </p:sp>
      <p:pic>
        <p:nvPicPr>
          <p:cNvPr id="6" name="Picture 5">
            <a:extLst>
              <a:ext uri="{FF2B5EF4-FFF2-40B4-BE49-F238E27FC236}">
                <a16:creationId xmlns:a16="http://schemas.microsoft.com/office/drawing/2014/main" id="{4AD4D213-6F59-21D8-6BB3-15D06C6702E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133850" y="394847"/>
            <a:ext cx="3924300" cy="657225"/>
          </a:xfrm>
          <a:prstGeom prst="rect">
            <a:avLst/>
          </a:prstGeom>
        </p:spPr>
      </p:pic>
      <p:pic>
        <p:nvPicPr>
          <p:cNvPr id="3" name="Picture 2" descr="The equation rate times base equals amount allows us to calculate percentages of a number. For example, 16% of 50, or 0.16 times 50, is equal to 8. The three basic types of percent problems will have you calculate the amount, the base, and the rate, or percent.&#10;">
            <a:extLst>
              <a:ext uri="{FF2B5EF4-FFF2-40B4-BE49-F238E27FC236}">
                <a16:creationId xmlns:a16="http://schemas.microsoft.com/office/drawing/2014/main" id="{85272D47-8129-4598-A873-AB49AB284211}"/>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8857" y="1966806"/>
            <a:ext cx="8114286" cy="3438095"/>
          </a:xfrm>
          <a:prstGeom prst="rect">
            <a:avLst/>
          </a:prstGeom>
        </p:spPr>
      </p:pic>
    </p:spTree>
    <p:extLst>
      <p:ext uri="{BB962C8B-B14F-4D97-AF65-F5344CB8AC3E}">
        <p14:creationId xmlns:p14="http://schemas.microsoft.com/office/powerpoint/2010/main" val="116699261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Rate</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Find the rate or percent given a base of 92 and an amount of 115: 115 divided by 92 is 1.25, which is 125%. 115 is 125% of 92.&#10;">
            <a:extLst>
              <a:ext uri="{FF2B5EF4-FFF2-40B4-BE49-F238E27FC236}">
                <a16:creationId xmlns:a16="http://schemas.microsoft.com/office/drawing/2014/main" id="{5196F7B8-1D60-A9F5-D831-A70F14576668}"/>
              </a:ext>
            </a:extLst>
          </p:cNvPr>
          <p:cNvPicPr>
            <a:picLocks noChangeAspect="1"/>
          </p:cNvPicPr>
          <p:nvPr/>
        </p:nvPicPr>
        <p:blipFill>
          <a:blip r:embed="rId3"/>
          <a:stretch>
            <a:fillRect/>
          </a:stretch>
        </p:blipFill>
        <p:spPr>
          <a:xfrm>
            <a:off x="1481576" y="1552573"/>
            <a:ext cx="9228847" cy="4848221"/>
          </a:xfrm>
          <a:prstGeom prst="rect">
            <a:avLst/>
          </a:prstGeom>
        </p:spPr>
      </p:pic>
    </p:spTree>
    <p:extLst>
      <p:ext uri="{BB962C8B-B14F-4D97-AF65-F5344CB8AC3E}">
        <p14:creationId xmlns:p14="http://schemas.microsoft.com/office/powerpoint/2010/main" val="29058016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Base</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5AD473D-7752-4B6B-8349-413C8744A459}"/>
              </a:ext>
            </a:extLst>
          </p:cNvPr>
          <p:cNvSpPr txBox="1"/>
          <p:nvPr/>
        </p:nvSpPr>
        <p:spPr>
          <a:xfrm>
            <a:off x="1367481" y="1873921"/>
            <a:ext cx="3343416" cy="400110"/>
          </a:xfrm>
          <a:prstGeom prst="rect">
            <a:avLst/>
          </a:prstGeom>
          <a:noFill/>
        </p:spPr>
        <p:txBody>
          <a:bodyPr wrap="none" rtlCol="0">
            <a:spAutoFit/>
          </a:bodyPr>
          <a:lstStyle/>
          <a:p>
            <a:r>
              <a:rPr lang="en-US" sz="2000"/>
              <a:t>42% of what number is 157.5?</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4" y="4791856"/>
                <a:ext cx="1717521" cy="523220"/>
              </a:xfrm>
              <a:prstGeom prst="rect">
                <a:avLst/>
              </a:prstGeom>
              <a:noFill/>
            </p:spPr>
            <p:txBody>
              <a:bodyPr wrap="none" rtlCol="0">
                <a:spAutoFit/>
              </a:bodyPr>
              <a:lstStyle/>
              <a:p>
                <a:r>
                  <a:rPr lang="en-US" sz="2800" b="1">
                    <a:solidFill>
                      <a:schemeClr val="accent1"/>
                    </a:solidFill>
                  </a:rPr>
                  <a:t>B</a:t>
                </a:r>
                <a14:m>
                  <m:oMath xmlns:m="http://schemas.openxmlformats.org/officeDocument/2006/math">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𝟑𝟕𝟓</m:t>
                    </m:r>
                    <m:r>
                      <a:rPr lang="en-US" sz="2800" b="1" i="1" dirty="0" smtClean="0">
                        <a:solidFill>
                          <a:schemeClr val="accent1"/>
                        </a:solidFill>
                        <a:latin typeface="Cambria Math" panose="02040503050406030204" pitchFamily="18" charset="0"/>
                      </a:rPr>
                      <m:t>%</m:t>
                    </m:r>
                  </m:oMath>
                </a14:m>
                <a:endParaRPr lang="en-US" sz="2800" b="1">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4" y="4791856"/>
                <a:ext cx="1717521" cy="523220"/>
              </a:xfrm>
              <a:prstGeom prst="rect">
                <a:avLst/>
              </a:prstGeom>
              <a:blipFill>
                <a:blip r:embed="rId3"/>
                <a:stretch>
                  <a:fillRect l="-7473" t="-10465" b="-32558"/>
                </a:stretch>
              </a:blipFill>
            </p:spPr>
            <p:txBody>
              <a:bodyPr/>
              <a:lstStyle/>
              <a:p>
                <a:r>
                  <a:rPr lang="en-US">
                    <a:noFill/>
                  </a:rPr>
                  <a:t> </a:t>
                </a:r>
              </a:p>
            </p:txBody>
          </p:sp>
        </mc:Fallback>
      </mc:AlternateContent>
      <p:pic>
        <p:nvPicPr>
          <p:cNvPr id="8" name="Picture 7" descr="157.5 is the amount divided by the rate 0.42, which equals the base, 375.">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7" y="2426424"/>
            <a:ext cx="2866186" cy="2005150"/>
          </a:xfrm>
          <a:prstGeom prst="rect">
            <a:avLst/>
          </a:prstGeom>
        </p:spPr>
      </p:pic>
    </p:spTree>
    <p:extLst>
      <p:ext uri="{BB962C8B-B14F-4D97-AF65-F5344CB8AC3E}">
        <p14:creationId xmlns:p14="http://schemas.microsoft.com/office/powerpoint/2010/main" val="25491353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Amount</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5AD473D-7752-4B6B-8349-413C8744A459}"/>
              </a:ext>
            </a:extLst>
          </p:cNvPr>
          <p:cNvSpPr txBox="1"/>
          <p:nvPr/>
        </p:nvSpPr>
        <p:spPr>
          <a:xfrm>
            <a:off x="1367481" y="1873921"/>
            <a:ext cx="2309478" cy="400110"/>
          </a:xfrm>
          <a:prstGeom prst="rect">
            <a:avLst/>
          </a:prstGeom>
          <a:noFill/>
        </p:spPr>
        <p:txBody>
          <a:bodyPr wrap="none" rtlCol="0">
            <a:spAutoFit/>
          </a:bodyPr>
          <a:lstStyle/>
          <a:p>
            <a:r>
              <a:rPr lang="en-US" sz="2000"/>
              <a:t>What is 65% of 800?</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F083F5-B7CC-410F-BED2-2E358D1B2232}"/>
                  </a:ext>
                </a:extLst>
              </p:cNvPr>
              <p:cNvSpPr txBox="1"/>
              <p:nvPr/>
            </p:nvSpPr>
            <p:spPr>
              <a:xfrm>
                <a:off x="4087864" y="4791856"/>
                <a:ext cx="1733551" cy="523220"/>
              </a:xfrm>
              <a:prstGeom prst="rect">
                <a:avLst/>
              </a:prstGeom>
              <a:noFill/>
            </p:spPr>
            <p:txBody>
              <a:bodyPr wrap="none" rtlCol="0">
                <a:spAutoFit/>
              </a:bodyPr>
              <a:lstStyle/>
              <a:p>
                <a:r>
                  <a:rPr lang="en-US" sz="2800" b="1">
                    <a:solidFill>
                      <a:schemeClr val="accent1"/>
                    </a:solidFill>
                  </a:rPr>
                  <a:t>A</a:t>
                </a:r>
                <a14:m>
                  <m:oMath xmlns:m="http://schemas.openxmlformats.org/officeDocument/2006/math">
                    <m:r>
                      <a:rPr lang="en-US" sz="2800" b="1" i="1" dirty="0" smtClean="0">
                        <a:solidFill>
                          <a:schemeClr val="accent1"/>
                        </a:solidFill>
                        <a:latin typeface="Cambria Math" panose="02040503050406030204" pitchFamily="18" charset="0"/>
                      </a:rPr>
                      <m:t>=</m:t>
                    </m:r>
                    <m:r>
                      <a:rPr lang="en-US" sz="2800" b="1" i="1" dirty="0" smtClean="0">
                        <a:solidFill>
                          <a:schemeClr val="accent1"/>
                        </a:solidFill>
                        <a:latin typeface="Cambria Math" panose="02040503050406030204" pitchFamily="18" charset="0"/>
                      </a:rPr>
                      <m:t>𝟓𝟐𝟎</m:t>
                    </m:r>
                    <m:r>
                      <a:rPr lang="en-US" sz="2800" b="1" i="1" dirty="0" smtClean="0">
                        <a:solidFill>
                          <a:schemeClr val="accent1"/>
                        </a:solidFill>
                        <a:latin typeface="Cambria Math" panose="02040503050406030204" pitchFamily="18" charset="0"/>
                      </a:rPr>
                      <m:t>%</m:t>
                    </m:r>
                  </m:oMath>
                </a14:m>
                <a:endParaRPr lang="en-US" sz="2800" b="1">
                  <a:solidFill>
                    <a:schemeClr val="accent1"/>
                  </a:solidFill>
                </a:endParaRPr>
              </a:p>
            </p:txBody>
          </p:sp>
        </mc:Choice>
        <mc:Fallback xmlns="">
          <p:sp>
            <p:nvSpPr>
              <p:cNvPr id="6" name="TextBox 5">
                <a:extLst>
                  <a:ext uri="{FF2B5EF4-FFF2-40B4-BE49-F238E27FC236}">
                    <a16:creationId xmlns:a16="http://schemas.microsoft.com/office/drawing/2014/main" id="{4BF083F5-B7CC-410F-BED2-2E358D1B2232}"/>
                  </a:ext>
                </a:extLst>
              </p:cNvPr>
              <p:cNvSpPr txBox="1">
                <a:spLocks noRot="1" noChangeAspect="1" noMove="1" noResize="1" noEditPoints="1" noAdjustHandles="1" noChangeArrowheads="1" noChangeShapeType="1" noTextEdit="1"/>
              </p:cNvSpPr>
              <p:nvPr/>
            </p:nvSpPr>
            <p:spPr>
              <a:xfrm>
                <a:off x="4087864" y="4791856"/>
                <a:ext cx="1733551" cy="523220"/>
              </a:xfrm>
              <a:prstGeom prst="rect">
                <a:avLst/>
              </a:prstGeom>
              <a:blipFill>
                <a:blip r:embed="rId3"/>
                <a:stretch>
                  <a:fillRect l="-7394" t="-10465" b="-32558"/>
                </a:stretch>
              </a:blipFill>
            </p:spPr>
            <p:txBody>
              <a:bodyPr/>
              <a:lstStyle/>
              <a:p>
                <a:r>
                  <a:rPr lang="en-US">
                    <a:noFill/>
                  </a:rPr>
                  <a:t> </a:t>
                </a:r>
              </a:p>
            </p:txBody>
          </p:sp>
        </mc:Fallback>
      </mc:AlternateContent>
      <p:pic>
        <p:nvPicPr>
          <p:cNvPr id="8" name="Picture 7" descr="0.65 (the rate) times 800 (the base) equals 520 (the amount).">
            <a:extLst>
              <a:ext uri="{FF2B5EF4-FFF2-40B4-BE49-F238E27FC236}">
                <a16:creationId xmlns:a16="http://schemas.microsoft.com/office/drawing/2014/main" id="{D936AB67-5DB1-40E5-8AD8-AF1D34858624}"/>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4662907" y="2427048"/>
            <a:ext cx="2866186" cy="2003901"/>
          </a:xfrm>
          <a:prstGeom prst="rect">
            <a:avLst/>
          </a:prstGeom>
        </p:spPr>
      </p:pic>
    </p:spTree>
    <p:extLst>
      <p:ext uri="{BB962C8B-B14F-4D97-AF65-F5344CB8AC3E}">
        <p14:creationId xmlns:p14="http://schemas.microsoft.com/office/powerpoint/2010/main" val="3858135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2" name="Picture 11" descr="Case 2 is adding two negative numbers. What is negative 3 plus negative 5? Again, using a number line representation, the person standing on the number zero shoots two arrows in the negative direction, first for 3 units, then another for 5 additional units, with the final arrow landing on negative 8. Thus, negative 3 plus negative 5 is negative 8. Notice that you can equivalently notate this problem as “negative 3 plus negative 5 equals negative 8” or “3 minus 5 equals negative 8.” Also, notice that adding two negative numbers has another equivalent approach for its calculation. In this approach, you take the absolute value of both negative numbers and add them together. Then, you add a negative sign to that sum to get your final answer. You can see this approach in this next line, where we take the absolute value of negative 3 and negative 5; then, a negative sign is added to the sum of 3 plus 5, giving you negative 8.&#10;">
            <a:extLst>
              <a:ext uri="{FF2B5EF4-FFF2-40B4-BE49-F238E27FC236}">
                <a16:creationId xmlns:a16="http://schemas.microsoft.com/office/drawing/2014/main" id="{842C9704-01FD-5CF8-3CAA-C555C4B8DD43}"/>
              </a:ext>
            </a:extLst>
          </p:cNvPr>
          <p:cNvPicPr>
            <a:picLocks noChangeAspect="1"/>
          </p:cNvPicPr>
          <p:nvPr/>
        </p:nvPicPr>
        <p:blipFill>
          <a:blip r:embed="rId3"/>
          <a:stretch>
            <a:fillRect/>
          </a:stretch>
        </p:blipFill>
        <p:spPr>
          <a:xfrm>
            <a:off x="2260527" y="1458080"/>
            <a:ext cx="7670945" cy="5061474"/>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Sales</a:t>
            </a:r>
            <a:r>
              <a:rPr kumimoji="0" lang="en-US" sz="3000" b="0" i="0" u="none" strike="noStrike" kern="1200" cap="none" spc="0" normalizeH="0" baseline="-25000" noProof="0">
                <a:ln>
                  <a:noFill/>
                </a:ln>
                <a:solidFill>
                  <a:srgbClr val="323542"/>
                </a:solidFill>
                <a:effectLst/>
                <a:uLnTx/>
                <a:uFillTx/>
                <a:latin typeface="+mj-lt"/>
                <a:ea typeface="+mn-ea"/>
                <a:cs typeface="+mn-cs"/>
              </a:rPr>
              <a:t>1</a:t>
            </a:r>
            <a:endPar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C8ABE2C8-5183-4914-81A6-521EB5C926CD}"/>
              </a:ext>
            </a:extLst>
          </p:cNvPr>
          <p:cNvSpPr/>
          <p:nvPr/>
        </p:nvSpPr>
        <p:spPr>
          <a:xfrm>
            <a:off x="5176199" y="1547761"/>
            <a:ext cx="1839607" cy="584775"/>
          </a:xfrm>
          <a:prstGeom prst="rect">
            <a:avLst/>
          </a:prstGeom>
        </p:spPr>
        <p:txBody>
          <a:bodyPr wrap="none">
            <a:spAutoFit/>
          </a:bodyPr>
          <a:lstStyle/>
          <a:p>
            <a:pPr algn="ctr"/>
            <a:r>
              <a:rPr lang="en-US" sz="3200" b="1"/>
              <a:t>Discounts</a:t>
            </a:r>
          </a:p>
        </p:txBody>
      </p:sp>
      <p:sp>
        <p:nvSpPr>
          <p:cNvPr id="2" name="Rectangle 1">
            <a:extLst>
              <a:ext uri="{FF2B5EF4-FFF2-40B4-BE49-F238E27FC236}">
                <a16:creationId xmlns:a16="http://schemas.microsoft.com/office/drawing/2014/main" id="{C6246775-F112-4793-96C3-8CF7EA71B50D}"/>
              </a:ext>
            </a:extLst>
          </p:cNvPr>
          <p:cNvSpPr/>
          <p:nvPr/>
        </p:nvSpPr>
        <p:spPr>
          <a:xfrm>
            <a:off x="4143799" y="2542388"/>
            <a:ext cx="3904402" cy="461665"/>
          </a:xfrm>
          <a:prstGeom prst="rect">
            <a:avLst/>
          </a:prstGeom>
        </p:spPr>
        <p:txBody>
          <a:bodyPr wrap="none">
            <a:spAutoFit/>
          </a:bodyPr>
          <a:lstStyle/>
          <a:p>
            <a:r>
              <a:rPr lang="en-US" sz="2400">
                <a:solidFill>
                  <a:schemeClr val="accent1"/>
                </a:solidFill>
              </a:rPr>
              <a:t>sale price </a:t>
            </a:r>
            <a:r>
              <a:rPr lang="en-US" sz="2400"/>
              <a:t>is the reduced price</a:t>
            </a:r>
          </a:p>
        </p:txBody>
      </p:sp>
      <p:sp>
        <p:nvSpPr>
          <p:cNvPr id="3" name="Rectangle 2">
            <a:extLst>
              <a:ext uri="{FF2B5EF4-FFF2-40B4-BE49-F238E27FC236}">
                <a16:creationId xmlns:a16="http://schemas.microsoft.com/office/drawing/2014/main" id="{9DC519E2-B487-4C14-9AF3-42DA69EDAFE1}"/>
              </a:ext>
            </a:extLst>
          </p:cNvPr>
          <p:cNvSpPr/>
          <p:nvPr/>
        </p:nvSpPr>
        <p:spPr>
          <a:xfrm>
            <a:off x="3772328" y="3413905"/>
            <a:ext cx="4647343" cy="830997"/>
          </a:xfrm>
          <a:prstGeom prst="rect">
            <a:avLst/>
          </a:prstGeom>
        </p:spPr>
        <p:txBody>
          <a:bodyPr wrap="square">
            <a:spAutoFit/>
          </a:bodyPr>
          <a:lstStyle/>
          <a:p>
            <a:r>
              <a:rPr lang="en-US" sz="2400">
                <a:solidFill>
                  <a:schemeClr val="accent1"/>
                </a:solidFill>
              </a:rPr>
              <a:t>discount</a:t>
            </a:r>
            <a:r>
              <a:rPr lang="en-US" sz="2400"/>
              <a:t> is the difference between the original price and the sale price</a:t>
            </a:r>
          </a:p>
        </p:txBody>
      </p:sp>
      <p:sp>
        <p:nvSpPr>
          <p:cNvPr id="5" name="Rectangle 4">
            <a:extLst>
              <a:ext uri="{FF2B5EF4-FFF2-40B4-BE49-F238E27FC236}">
                <a16:creationId xmlns:a16="http://schemas.microsoft.com/office/drawing/2014/main" id="{109F03CC-BE36-4087-9337-8B59A20A10B8}"/>
              </a:ext>
            </a:extLst>
          </p:cNvPr>
          <p:cNvSpPr/>
          <p:nvPr/>
        </p:nvSpPr>
        <p:spPr>
          <a:xfrm>
            <a:off x="3859657" y="4654754"/>
            <a:ext cx="4472683" cy="830997"/>
          </a:xfrm>
          <a:prstGeom prst="rect">
            <a:avLst/>
          </a:prstGeom>
        </p:spPr>
        <p:txBody>
          <a:bodyPr wrap="square">
            <a:spAutoFit/>
          </a:bodyPr>
          <a:lstStyle/>
          <a:p>
            <a:r>
              <a:rPr lang="en-US" sz="2400">
                <a:solidFill>
                  <a:schemeClr val="accent1"/>
                </a:solidFill>
              </a:rPr>
              <a:t>rate of discount </a:t>
            </a:r>
            <a:r>
              <a:rPr lang="en-US" sz="2400"/>
              <a:t>is a percent of the original price to be discounted</a:t>
            </a:r>
          </a:p>
        </p:txBody>
      </p:sp>
    </p:spTree>
    <p:extLst>
      <p:ext uri="{BB962C8B-B14F-4D97-AF65-F5344CB8AC3E}">
        <p14:creationId xmlns:p14="http://schemas.microsoft.com/office/powerpoint/2010/main" val="17611959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Sales</a:t>
            </a:r>
            <a:r>
              <a:rPr kumimoji="0" lang="en-US" sz="3000" b="0" i="0" u="none" strike="noStrike" kern="1200" cap="none" spc="0" normalizeH="0" baseline="-25000" noProof="0">
                <a:ln>
                  <a:noFill/>
                </a:ln>
                <a:solidFill>
                  <a:srgbClr val="323542"/>
                </a:solidFill>
                <a:effectLst/>
                <a:uLnTx/>
                <a:uFillTx/>
                <a:latin typeface="+mj-lt"/>
                <a:ea typeface="+mn-ea"/>
                <a:cs typeface="+mn-cs"/>
              </a:rPr>
              <a:t>2</a:t>
            </a:r>
            <a:endPar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86CA3263-D167-4771-B568-B0AF7386A18B}"/>
              </a:ext>
            </a:extLst>
          </p:cNvPr>
          <p:cNvSpPr/>
          <p:nvPr/>
        </p:nvSpPr>
        <p:spPr>
          <a:xfrm>
            <a:off x="5257952" y="1547761"/>
            <a:ext cx="1676100" cy="584775"/>
          </a:xfrm>
          <a:prstGeom prst="rect">
            <a:avLst/>
          </a:prstGeom>
        </p:spPr>
        <p:txBody>
          <a:bodyPr wrap="none">
            <a:spAutoFit/>
          </a:bodyPr>
          <a:lstStyle/>
          <a:p>
            <a:pPr algn="ctr"/>
            <a:r>
              <a:rPr lang="en-US" sz="3200" b="1"/>
              <a:t>Discount</a:t>
            </a:r>
          </a:p>
        </p:txBody>
      </p:sp>
      <p:sp>
        <p:nvSpPr>
          <p:cNvPr id="2" name="TextBox 1">
            <a:extLst>
              <a:ext uri="{FF2B5EF4-FFF2-40B4-BE49-F238E27FC236}">
                <a16:creationId xmlns:a16="http://schemas.microsoft.com/office/drawing/2014/main" id="{727B3209-E969-49A3-9533-6D33B09AE08C}"/>
              </a:ext>
            </a:extLst>
          </p:cNvPr>
          <p:cNvSpPr txBox="1"/>
          <p:nvPr/>
        </p:nvSpPr>
        <p:spPr>
          <a:xfrm>
            <a:off x="3413214" y="4299567"/>
            <a:ext cx="5365571" cy="461665"/>
          </a:xfrm>
          <a:prstGeom prst="rect">
            <a:avLst/>
          </a:prstGeom>
          <a:noFill/>
        </p:spPr>
        <p:txBody>
          <a:bodyPr wrap="none" rtlCol="0">
            <a:spAutoFit/>
          </a:bodyPr>
          <a:lstStyle/>
          <a:p>
            <a:r>
              <a:rPr lang="en-US" sz="2400"/>
              <a:t>$1,200 fridge on sale with a 20% discount</a:t>
            </a:r>
          </a:p>
        </p:txBody>
      </p:sp>
      <p:sp>
        <p:nvSpPr>
          <p:cNvPr id="6" name="TextBox 5">
            <a:extLst>
              <a:ext uri="{FF2B5EF4-FFF2-40B4-BE49-F238E27FC236}">
                <a16:creationId xmlns:a16="http://schemas.microsoft.com/office/drawing/2014/main" id="{A8422788-54F7-46E3-8482-5AED72F3DAF6}"/>
              </a:ext>
            </a:extLst>
          </p:cNvPr>
          <p:cNvSpPr txBox="1"/>
          <p:nvPr/>
        </p:nvSpPr>
        <p:spPr>
          <a:xfrm>
            <a:off x="5202357" y="5006698"/>
            <a:ext cx="1787284" cy="523220"/>
          </a:xfrm>
          <a:prstGeom prst="rect">
            <a:avLst/>
          </a:prstGeom>
          <a:noFill/>
        </p:spPr>
        <p:txBody>
          <a:bodyPr wrap="none" rtlCol="0">
            <a:spAutoFit/>
          </a:bodyPr>
          <a:lstStyle/>
          <a:p>
            <a:r>
              <a:rPr lang="en-US" sz="2800" b="1">
                <a:solidFill>
                  <a:schemeClr val="accent6">
                    <a:lumMod val="75000"/>
                  </a:schemeClr>
                </a:solidFill>
              </a:rPr>
              <a:t>Save: $240</a:t>
            </a:r>
          </a:p>
        </p:txBody>
      </p:sp>
      <p:pic>
        <p:nvPicPr>
          <p:cNvPr id="5" name="Graphic 4">
            <a:extLst>
              <a:ext uri="{FF2B5EF4-FFF2-40B4-BE49-F238E27FC236}">
                <a16:creationId xmlns:a16="http://schemas.microsoft.com/office/drawing/2014/main" id="{BEC50498-BAE4-4ED3-9E8A-4E5F161AE9E0}"/>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57953" y="2378002"/>
            <a:ext cx="1676099" cy="1676099"/>
          </a:xfrm>
          <a:prstGeom prst="rect">
            <a:avLst/>
          </a:prstGeom>
        </p:spPr>
      </p:pic>
    </p:spTree>
    <p:extLst>
      <p:ext uri="{BB962C8B-B14F-4D97-AF65-F5344CB8AC3E}">
        <p14:creationId xmlns:p14="http://schemas.microsoft.com/office/powerpoint/2010/main" val="29045277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Sales</a:t>
            </a:r>
            <a:r>
              <a:rPr kumimoji="0" lang="en-US" sz="3000" b="0" i="0" u="none" strike="noStrike" kern="1200" cap="none" spc="0" normalizeH="0" baseline="-25000" noProof="0">
                <a:ln>
                  <a:noFill/>
                </a:ln>
                <a:solidFill>
                  <a:srgbClr val="323542"/>
                </a:solidFill>
                <a:effectLst/>
                <a:uLnTx/>
                <a:uFillTx/>
                <a:latin typeface="+mj-lt"/>
                <a:ea typeface="+mn-ea"/>
                <a:cs typeface="+mn-cs"/>
              </a:rPr>
              <a:t>3</a:t>
            </a:r>
            <a:endPar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AE8936-2298-4C57-8310-BFE6EC2E5488}"/>
              </a:ext>
            </a:extLst>
          </p:cNvPr>
          <p:cNvSpPr/>
          <p:nvPr/>
        </p:nvSpPr>
        <p:spPr>
          <a:xfrm>
            <a:off x="5243623" y="1547761"/>
            <a:ext cx="1704762" cy="584775"/>
          </a:xfrm>
          <a:prstGeom prst="rect">
            <a:avLst/>
          </a:prstGeom>
        </p:spPr>
        <p:txBody>
          <a:bodyPr wrap="none">
            <a:spAutoFit/>
          </a:bodyPr>
          <a:lstStyle/>
          <a:p>
            <a:pPr algn="ctr"/>
            <a:r>
              <a:rPr lang="en-US" sz="3200" b="1"/>
              <a:t>Sales Tax</a:t>
            </a:r>
          </a:p>
        </p:txBody>
      </p:sp>
      <p:sp>
        <p:nvSpPr>
          <p:cNvPr id="5" name="TextBox 4">
            <a:extLst>
              <a:ext uri="{FF2B5EF4-FFF2-40B4-BE49-F238E27FC236}">
                <a16:creationId xmlns:a16="http://schemas.microsoft.com/office/drawing/2014/main" id="{CF2C1556-E55B-4CD9-9744-A29BD8F7C8EA}"/>
              </a:ext>
            </a:extLst>
          </p:cNvPr>
          <p:cNvSpPr txBox="1"/>
          <p:nvPr/>
        </p:nvSpPr>
        <p:spPr>
          <a:xfrm>
            <a:off x="2044633" y="4725465"/>
            <a:ext cx="8102731" cy="461665"/>
          </a:xfrm>
          <a:prstGeom prst="rect">
            <a:avLst/>
          </a:prstGeom>
          <a:noFill/>
        </p:spPr>
        <p:txBody>
          <a:bodyPr wrap="none" rtlCol="0">
            <a:spAutoFit/>
          </a:bodyPr>
          <a:lstStyle/>
          <a:p>
            <a:r>
              <a:rPr lang="en-US" sz="2400"/>
              <a:t>Tax charged on the actual selling price of goods sold by retailers</a:t>
            </a:r>
          </a:p>
        </p:txBody>
      </p:sp>
      <p:pic>
        <p:nvPicPr>
          <p:cNvPr id="3" name="Graphic 2">
            <a:extLst>
              <a:ext uri="{FF2B5EF4-FFF2-40B4-BE49-F238E27FC236}">
                <a16:creationId xmlns:a16="http://schemas.microsoft.com/office/drawing/2014/main" id="{BD73E7FD-0550-4D63-BA42-BFAAA202B03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59323" y="2720251"/>
            <a:ext cx="1673352" cy="1673352"/>
          </a:xfrm>
          <a:prstGeom prst="rect">
            <a:avLst/>
          </a:prstGeom>
        </p:spPr>
      </p:pic>
    </p:spTree>
    <p:extLst>
      <p:ext uri="{BB962C8B-B14F-4D97-AF65-F5344CB8AC3E}">
        <p14:creationId xmlns:p14="http://schemas.microsoft.com/office/powerpoint/2010/main" val="10022648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Sales</a:t>
            </a:r>
            <a:r>
              <a:rPr kumimoji="0" lang="en-US" sz="3000" b="0" i="0" u="none" strike="noStrike" kern="1200" cap="none" spc="0" normalizeH="0" baseline="-25000" noProof="0">
                <a:ln>
                  <a:noFill/>
                </a:ln>
                <a:solidFill>
                  <a:srgbClr val="323542"/>
                </a:solidFill>
                <a:effectLst/>
                <a:uLnTx/>
                <a:uFillTx/>
                <a:latin typeface="+mj-lt"/>
                <a:ea typeface="+mn-ea"/>
                <a:cs typeface="+mn-cs"/>
              </a:rPr>
              <a:t>4</a:t>
            </a:r>
            <a:endPar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CAE8936-2298-4C57-8310-BFE6EC2E5488}"/>
              </a:ext>
            </a:extLst>
          </p:cNvPr>
          <p:cNvSpPr/>
          <p:nvPr/>
        </p:nvSpPr>
        <p:spPr>
          <a:xfrm>
            <a:off x="5243623" y="1547761"/>
            <a:ext cx="1704762" cy="584775"/>
          </a:xfrm>
          <a:prstGeom prst="rect">
            <a:avLst/>
          </a:prstGeom>
        </p:spPr>
        <p:txBody>
          <a:bodyPr wrap="none">
            <a:spAutoFit/>
          </a:bodyPr>
          <a:lstStyle/>
          <a:p>
            <a:pPr algn="ctr"/>
            <a:r>
              <a:rPr lang="en-US" sz="3200" b="1"/>
              <a:t>Sales Tax</a:t>
            </a:r>
          </a:p>
        </p:txBody>
      </p:sp>
      <p:sp>
        <p:nvSpPr>
          <p:cNvPr id="7" name="TextBox 6">
            <a:extLst>
              <a:ext uri="{FF2B5EF4-FFF2-40B4-BE49-F238E27FC236}">
                <a16:creationId xmlns:a16="http://schemas.microsoft.com/office/drawing/2014/main" id="{BAA94899-4D93-45B4-973C-C01E0CF5F099}"/>
              </a:ext>
            </a:extLst>
          </p:cNvPr>
          <p:cNvSpPr txBox="1"/>
          <p:nvPr/>
        </p:nvSpPr>
        <p:spPr>
          <a:xfrm>
            <a:off x="3442516" y="4391881"/>
            <a:ext cx="5306966" cy="461665"/>
          </a:xfrm>
          <a:prstGeom prst="rect">
            <a:avLst/>
          </a:prstGeom>
          <a:noFill/>
        </p:spPr>
        <p:txBody>
          <a:bodyPr wrap="none" rtlCol="0">
            <a:spAutoFit/>
          </a:bodyPr>
          <a:lstStyle/>
          <a:p>
            <a:r>
              <a:rPr lang="en-US" sz="2400"/>
              <a:t>6% sales tax on an $899 laptop computer</a:t>
            </a:r>
          </a:p>
        </p:txBody>
      </p:sp>
      <p:sp>
        <p:nvSpPr>
          <p:cNvPr id="8" name="TextBox 7">
            <a:extLst>
              <a:ext uri="{FF2B5EF4-FFF2-40B4-BE49-F238E27FC236}">
                <a16:creationId xmlns:a16="http://schemas.microsoft.com/office/drawing/2014/main" id="{63C9B3AC-9C1C-4344-915D-7241682A16B0}"/>
              </a:ext>
            </a:extLst>
          </p:cNvPr>
          <p:cNvSpPr txBox="1"/>
          <p:nvPr/>
        </p:nvSpPr>
        <p:spPr>
          <a:xfrm>
            <a:off x="4953346" y="5124898"/>
            <a:ext cx="2285306" cy="523220"/>
          </a:xfrm>
          <a:prstGeom prst="rect">
            <a:avLst/>
          </a:prstGeom>
          <a:noFill/>
        </p:spPr>
        <p:txBody>
          <a:bodyPr wrap="none" rtlCol="0">
            <a:spAutoFit/>
          </a:bodyPr>
          <a:lstStyle/>
          <a:p>
            <a:r>
              <a:rPr lang="en-US" sz="2800" b="1">
                <a:solidFill>
                  <a:schemeClr val="accent6">
                    <a:lumMod val="75000"/>
                  </a:schemeClr>
                </a:solidFill>
              </a:rPr>
              <a:t>Total: $952.94</a:t>
            </a:r>
          </a:p>
        </p:txBody>
      </p:sp>
      <p:pic>
        <p:nvPicPr>
          <p:cNvPr id="6" name="Graphic 5">
            <a:extLst>
              <a:ext uri="{FF2B5EF4-FFF2-40B4-BE49-F238E27FC236}">
                <a16:creationId xmlns:a16="http://schemas.microsoft.com/office/drawing/2014/main" id="{2B18868B-DE68-405D-A7E6-8A5F3F9EFE52}"/>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50254" y="2316464"/>
            <a:ext cx="1891489" cy="1891489"/>
          </a:xfrm>
          <a:prstGeom prst="rect">
            <a:avLst/>
          </a:prstGeom>
        </p:spPr>
      </p:pic>
    </p:spTree>
    <p:extLst>
      <p:ext uri="{BB962C8B-B14F-4D97-AF65-F5344CB8AC3E}">
        <p14:creationId xmlns:p14="http://schemas.microsoft.com/office/powerpoint/2010/main" val="4092008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Percent Change</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Up 1">
            <a:extLst>
              <a:ext uri="{FF2B5EF4-FFF2-40B4-BE49-F238E27FC236}">
                <a16:creationId xmlns:a16="http://schemas.microsoft.com/office/drawing/2014/main" id="{D347BFE9-A6A7-4AEB-B281-1E0F8F0B5491}"/>
              </a:ext>
              <a:ext uri="{C183D7F6-B498-43B3-948B-1728B52AA6E4}">
                <adec:decorative xmlns:adec="http://schemas.microsoft.com/office/drawing/2017/decorative" val="1"/>
              </a:ext>
            </a:extLst>
          </p:cNvPr>
          <p:cNvSpPr/>
          <p:nvPr/>
        </p:nvSpPr>
        <p:spPr>
          <a:xfrm>
            <a:off x="2832244" y="1571953"/>
            <a:ext cx="1849348" cy="2529799"/>
          </a:xfrm>
          <a:prstGeom prst="up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EF575B31-AEAE-43A0-BBCE-17780E6BDC3E}"/>
              </a:ext>
              <a:ext uri="{C183D7F6-B498-43B3-948B-1728B52AA6E4}">
                <adec:decorative xmlns:adec="http://schemas.microsoft.com/office/drawing/2017/decorative" val="1"/>
              </a:ext>
            </a:extLst>
          </p:cNvPr>
          <p:cNvSpPr/>
          <p:nvPr/>
        </p:nvSpPr>
        <p:spPr>
          <a:xfrm>
            <a:off x="7510409" y="1571953"/>
            <a:ext cx="1849348" cy="2529799"/>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82A480BA-373D-4E3B-919E-9C88F1755A63}"/>
              </a:ext>
            </a:extLst>
          </p:cNvPr>
          <p:cNvSpPr/>
          <p:nvPr/>
        </p:nvSpPr>
        <p:spPr>
          <a:xfrm>
            <a:off x="2593907" y="4535796"/>
            <a:ext cx="2326021" cy="523220"/>
          </a:xfrm>
          <a:prstGeom prst="rect">
            <a:avLst/>
          </a:prstGeom>
        </p:spPr>
        <p:txBody>
          <a:bodyPr wrap="none">
            <a:spAutoFit/>
          </a:bodyPr>
          <a:lstStyle/>
          <a:p>
            <a:r>
              <a:rPr lang="en-US" sz="2800"/>
              <a:t>APPRECIATION</a:t>
            </a:r>
          </a:p>
        </p:txBody>
      </p:sp>
      <p:sp>
        <p:nvSpPr>
          <p:cNvPr id="9" name="Rectangle 8">
            <a:extLst>
              <a:ext uri="{FF2B5EF4-FFF2-40B4-BE49-F238E27FC236}">
                <a16:creationId xmlns:a16="http://schemas.microsoft.com/office/drawing/2014/main" id="{DD51DCDB-1EDE-4EA9-9DDA-010CDC6D80C1}"/>
              </a:ext>
            </a:extLst>
          </p:cNvPr>
          <p:cNvSpPr/>
          <p:nvPr/>
        </p:nvSpPr>
        <p:spPr>
          <a:xfrm>
            <a:off x="7272074" y="4535796"/>
            <a:ext cx="2327625" cy="523220"/>
          </a:xfrm>
          <a:prstGeom prst="rect">
            <a:avLst/>
          </a:prstGeom>
        </p:spPr>
        <p:txBody>
          <a:bodyPr wrap="none">
            <a:spAutoFit/>
          </a:bodyPr>
          <a:lstStyle/>
          <a:p>
            <a:r>
              <a:rPr lang="en-US" sz="2800"/>
              <a:t>DEPRECIATION</a:t>
            </a:r>
          </a:p>
        </p:txBody>
      </p:sp>
    </p:spTree>
    <p:extLst>
      <p:ext uri="{BB962C8B-B14F-4D97-AF65-F5344CB8AC3E}">
        <p14:creationId xmlns:p14="http://schemas.microsoft.com/office/powerpoint/2010/main" val="4649940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Percent Change: Appreciation</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For example, if a firm sells 500 units of a good last year and sells 900 units this year, there is a percent increase of 900 minus 500, which is 400. Divide 400 by 500 and multiply by 100. The appreciated sales value is 80%.&#10;">
            <a:extLst>
              <a:ext uri="{FF2B5EF4-FFF2-40B4-BE49-F238E27FC236}">
                <a16:creationId xmlns:a16="http://schemas.microsoft.com/office/drawing/2014/main" id="{417F7B67-5B97-3D13-A9F4-72DAD8346503}"/>
              </a:ext>
            </a:extLst>
          </p:cNvPr>
          <p:cNvPicPr>
            <a:picLocks noChangeAspect="1"/>
          </p:cNvPicPr>
          <p:nvPr/>
        </p:nvPicPr>
        <p:blipFill>
          <a:blip r:embed="rId3"/>
          <a:stretch>
            <a:fillRect/>
          </a:stretch>
        </p:blipFill>
        <p:spPr>
          <a:xfrm>
            <a:off x="1524001" y="1715454"/>
            <a:ext cx="10020299" cy="4720406"/>
          </a:xfrm>
          <a:prstGeom prst="rect">
            <a:avLst/>
          </a:prstGeom>
        </p:spPr>
      </p:pic>
    </p:spTree>
    <p:extLst>
      <p:ext uri="{BB962C8B-B14F-4D97-AF65-F5344CB8AC3E}">
        <p14:creationId xmlns:p14="http://schemas.microsoft.com/office/powerpoint/2010/main" val="25461751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mj-lt"/>
                <a:ea typeface="+mn-ea"/>
                <a:cs typeface="+mn-cs"/>
              </a:rPr>
              <a:t>Percent Change: Depreciation</a:t>
            </a:r>
            <a:endPar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endParaRP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If the opposite had happened--the firm sold 900 last year and only sold 500 this year--there is a percent decrease of 500 minus 900, which is -400, divided by 900, multiplied by 100. The depreciated sales value is -44%. ">
            <a:extLst>
              <a:ext uri="{FF2B5EF4-FFF2-40B4-BE49-F238E27FC236}">
                <a16:creationId xmlns:a16="http://schemas.microsoft.com/office/drawing/2014/main" id="{3CB735DE-60FA-2F4C-F364-25173E50C42B}"/>
              </a:ext>
            </a:extLst>
          </p:cNvPr>
          <p:cNvPicPr>
            <a:picLocks noChangeAspect="1"/>
          </p:cNvPicPr>
          <p:nvPr/>
        </p:nvPicPr>
        <p:blipFill>
          <a:blip r:embed="rId3"/>
          <a:stretch>
            <a:fillRect/>
          </a:stretch>
        </p:blipFill>
        <p:spPr>
          <a:xfrm>
            <a:off x="1881188" y="1481138"/>
            <a:ext cx="9123577" cy="5376863"/>
          </a:xfrm>
          <a:prstGeom prst="rect">
            <a:avLst/>
          </a:prstGeom>
        </p:spPr>
      </p:pic>
    </p:spTree>
    <p:extLst>
      <p:ext uri="{BB962C8B-B14F-4D97-AF65-F5344CB8AC3E}">
        <p14:creationId xmlns:p14="http://schemas.microsoft.com/office/powerpoint/2010/main" val="30337179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06938"/>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Linear Equations</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5" y="235683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46965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Simplify</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o solve linear equations of the most general form, ax + b = cx + d, the objective is to get the variable on one side of the equation by itself with a coefficient of positive one.&#10;">
            <a:extLst>
              <a:ext uri="{FF2B5EF4-FFF2-40B4-BE49-F238E27FC236}">
                <a16:creationId xmlns:a16="http://schemas.microsoft.com/office/drawing/2014/main" id="{750C3CC2-4879-D5E5-A22B-6E271D7B0611}"/>
              </a:ext>
            </a:extLst>
          </p:cNvPr>
          <p:cNvPicPr>
            <a:picLocks noChangeAspect="1"/>
          </p:cNvPicPr>
          <p:nvPr/>
        </p:nvPicPr>
        <p:blipFill>
          <a:blip r:embed="rId3"/>
          <a:stretch>
            <a:fillRect/>
          </a:stretch>
        </p:blipFill>
        <p:spPr>
          <a:xfrm>
            <a:off x="2023129" y="1991676"/>
            <a:ext cx="8145742" cy="3860482"/>
          </a:xfrm>
          <a:prstGeom prst="rect">
            <a:avLst/>
          </a:prstGeom>
        </p:spPr>
      </p:pic>
    </p:spTree>
    <p:extLst>
      <p:ext uri="{BB962C8B-B14F-4D97-AF65-F5344CB8AC3E}">
        <p14:creationId xmlns:p14="http://schemas.microsoft.com/office/powerpoint/2010/main" val="79616263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Simplify</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descr="To solve for the value of x in 5x + 3 = 2x – 18, we must add negative 3 to both sides, simplify, then add negative 2x to both sides, simplify, divide both sides by 3, then simplify to find that x is equal to negative 7. ">
            <a:extLst>
              <a:ext uri="{FF2B5EF4-FFF2-40B4-BE49-F238E27FC236}">
                <a16:creationId xmlns:a16="http://schemas.microsoft.com/office/drawing/2014/main" id="{3CC4E1EF-3C30-4047-82EC-188646BD01A7}"/>
              </a:ext>
            </a:extLst>
          </p:cNvPr>
          <p:cNvGrpSpPr/>
          <p:nvPr/>
        </p:nvGrpSpPr>
        <p:grpSpPr>
          <a:xfrm>
            <a:off x="644084" y="2113935"/>
            <a:ext cx="4657143" cy="3000000"/>
            <a:chOff x="644084" y="2113935"/>
            <a:chExt cx="4657143" cy="3000000"/>
          </a:xfrm>
        </p:grpSpPr>
        <p:pic>
          <p:nvPicPr>
            <p:cNvPr id="3" name="Picture 2">
              <a:extLst>
                <a:ext uri="{FF2B5EF4-FFF2-40B4-BE49-F238E27FC236}">
                  <a16:creationId xmlns:a16="http://schemas.microsoft.com/office/drawing/2014/main" id="{7A8C72B4-7B4C-43BE-899F-967C9DE86E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084" y="2113935"/>
              <a:ext cx="4657143" cy="3000000"/>
            </a:xfrm>
            <a:prstGeom prst="rect">
              <a:avLst/>
            </a:prstGeom>
          </p:spPr>
        </p:pic>
        <p:sp>
          <p:nvSpPr>
            <p:cNvPr id="8" name="Oval 7">
              <a:extLst>
                <a:ext uri="{FF2B5EF4-FFF2-40B4-BE49-F238E27FC236}">
                  <a16:creationId xmlns:a16="http://schemas.microsoft.com/office/drawing/2014/main" id="{9737446E-0F39-42D8-83B5-F11FF86F20C8}"/>
                </a:ext>
              </a:extLst>
            </p:cNvPr>
            <p:cNvSpPr/>
            <p:nvPr/>
          </p:nvSpPr>
          <p:spPr>
            <a:xfrm>
              <a:off x="1377754" y="4695290"/>
              <a:ext cx="1108592" cy="41864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5" name="Picture 4" descr="To double check the answer plug in negative 7 in the original equation (5x +3 = 2x -18) and find that both sides equal negative 32. ">
            <a:extLst>
              <a:ext uri="{FF2B5EF4-FFF2-40B4-BE49-F238E27FC236}">
                <a16:creationId xmlns:a16="http://schemas.microsoft.com/office/drawing/2014/main" id="{A90FAC45-E633-4987-ABF6-83E8E81E37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0774" y="2752030"/>
            <a:ext cx="4161905" cy="1723810"/>
          </a:xfrm>
          <a:prstGeom prst="rect">
            <a:avLst/>
          </a:prstGeom>
        </p:spPr>
      </p:pic>
    </p:spTree>
    <p:extLst>
      <p:ext uri="{BB962C8B-B14F-4D97-AF65-F5344CB8AC3E}">
        <p14:creationId xmlns:p14="http://schemas.microsoft.com/office/powerpoint/2010/main" val="1836376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3</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FF505555-3AF1-484A-9A39-9A755C030712}"/>
              </a:ext>
            </a:extLst>
          </p:cNvPr>
          <p:cNvSpPr/>
          <p:nvPr/>
        </p:nvSpPr>
        <p:spPr>
          <a:xfrm>
            <a:off x="1881188" y="1383374"/>
            <a:ext cx="8019118" cy="523220"/>
          </a:xfrm>
          <a:prstGeom prst="rect">
            <a:avLst/>
          </a:prstGeom>
        </p:spPr>
        <p:txBody>
          <a:bodyPr wrap="none">
            <a:spAutoFit/>
          </a:bodyPr>
          <a:lstStyle/>
          <a:p>
            <a:r>
              <a:rPr lang="en-US" sz="2800"/>
              <a:t>Case 3: Adding one positive and one negative number</a:t>
            </a:r>
          </a:p>
        </p:txBody>
      </p:sp>
      <p:pic>
        <p:nvPicPr>
          <p:cNvPr id="7" name="Picture 6" descr="Three plus negative five equals negative two.">
            <a:extLst>
              <a:ext uri="{FF2B5EF4-FFF2-40B4-BE49-F238E27FC236}">
                <a16:creationId xmlns:a16="http://schemas.microsoft.com/office/drawing/2014/main" id="{CB637AC8-A0C5-47E9-9746-B36913390BE6}"/>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381" y="2152059"/>
            <a:ext cx="6095238" cy="1561905"/>
          </a:xfrm>
          <a:prstGeom prst="rect">
            <a:avLst/>
          </a:prstGeom>
        </p:spPr>
      </p:pic>
      <p:pic>
        <p:nvPicPr>
          <p:cNvPr id="9" name="Picture 8" descr="Negative three plus five equals two.">
            <a:extLst>
              <a:ext uri="{FF2B5EF4-FFF2-40B4-BE49-F238E27FC236}">
                <a16:creationId xmlns:a16="http://schemas.microsoft.com/office/drawing/2014/main" id="{C61A0600-AFEE-4BFC-8BA9-3AAF9709F2D9}"/>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381" y="4110568"/>
            <a:ext cx="6000000" cy="1609524"/>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Fractions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For the linear equation one third x plus thirteen fifteenths equals three fifths x minus 1 start by multiplying both sides by 15, the least common multiple of the denominator. Then, apply the distributive property, simplify, then add -13 to both sides. Simplify and add -9x to both sides. Simplify and divide both sides by -4, making x equal 7. ">
            <a:extLst>
              <a:ext uri="{FF2B5EF4-FFF2-40B4-BE49-F238E27FC236}">
                <a16:creationId xmlns:a16="http://schemas.microsoft.com/office/drawing/2014/main" id="{E245A2F7-93A1-45DA-8C9B-454C529BF1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4657" y="1531972"/>
            <a:ext cx="8447619" cy="4266667"/>
          </a:xfrm>
          <a:prstGeom prst="rect">
            <a:avLst/>
          </a:prstGeom>
        </p:spPr>
      </p:pic>
    </p:spTree>
    <p:extLst>
      <p:ext uri="{BB962C8B-B14F-4D97-AF65-F5344CB8AC3E}">
        <p14:creationId xmlns:p14="http://schemas.microsoft.com/office/powerpoint/2010/main" val="34586025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Parentheses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When parentheses are involved, we must use the distributive property and be aware of the signs. For the equation negative 2 (5x + 13) minus 2 = negative 6 (3x minus 2) minus 41. Combine like terms and add 18x to both sides. Simplify and add 28 to both sides. Simplify and divide both sides by 8. Simplify to find the value of x is -1/8.&#10;">
            <a:extLst>
              <a:ext uri="{FF2B5EF4-FFF2-40B4-BE49-F238E27FC236}">
                <a16:creationId xmlns:a16="http://schemas.microsoft.com/office/drawing/2014/main" id="{2F43E5ED-4C24-43FA-A409-65E345BDE3B1}"/>
              </a:ext>
            </a:extLst>
          </p:cNvPr>
          <p:cNvPicPr>
            <a:picLocks noChangeAspect="1"/>
          </p:cNvPicPr>
          <p:nvPr/>
        </p:nvPicPr>
        <p:blipFill>
          <a:blip r:embed="rId3"/>
          <a:stretch>
            <a:fillRect/>
          </a:stretch>
        </p:blipFill>
        <p:spPr>
          <a:xfrm>
            <a:off x="2057905" y="1834378"/>
            <a:ext cx="8076190" cy="3885714"/>
          </a:xfrm>
          <a:prstGeom prst="rect">
            <a:avLst/>
          </a:prstGeom>
        </p:spPr>
      </p:pic>
    </p:spTree>
    <p:extLst>
      <p:ext uri="{BB962C8B-B14F-4D97-AF65-F5344CB8AC3E}">
        <p14:creationId xmlns:p14="http://schemas.microsoft.com/office/powerpoint/2010/main" val="9842458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Multiple Variables: Substitution</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When equations have multiple variables, we must use substitution to calculate the value of both variables. For example, y= -2x + 5 and x + 2y = 1. The first equation is already solved for y, so we can plug it into the second equation, making the equation x + 2 times -2x + 5 in parentheses equals 1. With the distributive property to open up the parentheses, we are  able to simplify and find that x equals 3. We can then plug in 3 into the y equation to find the value of y is -1. Now, you are able solve various equations involving fractions, decimals, and parentheses and calculate multiple variables with substitution.&#10;">
            <a:extLst>
              <a:ext uri="{FF2B5EF4-FFF2-40B4-BE49-F238E27FC236}">
                <a16:creationId xmlns:a16="http://schemas.microsoft.com/office/drawing/2014/main" id="{24B4426E-D665-72AE-CEB9-C8586FB37B52}"/>
              </a:ext>
            </a:extLst>
          </p:cNvPr>
          <p:cNvPicPr>
            <a:picLocks noChangeAspect="1"/>
          </p:cNvPicPr>
          <p:nvPr/>
        </p:nvPicPr>
        <p:blipFill>
          <a:blip r:embed="rId3"/>
          <a:stretch>
            <a:fillRect/>
          </a:stretch>
        </p:blipFill>
        <p:spPr>
          <a:xfrm>
            <a:off x="1391602" y="1505902"/>
            <a:ext cx="10418604" cy="4917757"/>
          </a:xfrm>
          <a:prstGeom prst="rect">
            <a:avLst/>
          </a:prstGeom>
        </p:spPr>
      </p:pic>
    </p:spTree>
    <p:extLst>
      <p:ext uri="{BB962C8B-B14F-4D97-AF65-F5344CB8AC3E}">
        <p14:creationId xmlns:p14="http://schemas.microsoft.com/office/powerpoint/2010/main" val="199863578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937760"/>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Graphing</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41848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71730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Bar Graphs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This bar graph shows monthly U.S. books sales. We can compare sales by month (January through June). A good bar graph has a title and labeled axis The x-axis has the months with the y-axis including the Sales in Millions of Dollars. We can see that January had the most sales of $ 2,294M, and April had the least sales with $918M. February and March had 1,013 M in sales, May had 1,087M and June had 1,095M in sales respectively.">
            <a:extLst>
              <a:ext uri="{FF2B5EF4-FFF2-40B4-BE49-F238E27FC236}">
                <a16:creationId xmlns:a16="http://schemas.microsoft.com/office/drawing/2014/main" id="{D9FB62F4-793A-4CEB-97E8-4BD029E6126E}"/>
              </a:ext>
            </a:extLst>
          </p:cNvPr>
          <p:cNvPicPr>
            <a:picLocks noChangeAspect="1"/>
          </p:cNvPicPr>
          <p:nvPr/>
        </p:nvPicPr>
        <p:blipFill>
          <a:blip r:embed="rId3"/>
          <a:stretch>
            <a:fillRect/>
          </a:stretch>
        </p:blipFill>
        <p:spPr>
          <a:xfrm>
            <a:off x="3473527" y="1462209"/>
            <a:ext cx="5244945" cy="5057347"/>
          </a:xfrm>
          <a:prstGeom prst="rect">
            <a:avLst/>
          </a:prstGeom>
        </p:spPr>
      </p:pic>
      <p:sp>
        <p:nvSpPr>
          <p:cNvPr id="3" name="Arrow: Down 2">
            <a:extLst>
              <a:ext uri="{FF2B5EF4-FFF2-40B4-BE49-F238E27FC236}">
                <a16:creationId xmlns:a16="http://schemas.microsoft.com/office/drawing/2014/main" id="{76222213-AE0C-4CCB-A4AE-27607FC9F75D}"/>
              </a:ext>
              <a:ext uri="{C183D7F6-B498-43B3-948B-1728B52AA6E4}">
                <adec:decorative xmlns:adec="http://schemas.microsoft.com/office/drawing/2017/decorative" val="1"/>
              </a:ext>
            </a:extLst>
          </p:cNvPr>
          <p:cNvSpPr/>
          <p:nvPr/>
        </p:nvSpPr>
        <p:spPr>
          <a:xfrm>
            <a:off x="6575461" y="3513761"/>
            <a:ext cx="400692" cy="629087"/>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Down 5">
            <a:extLst>
              <a:ext uri="{FF2B5EF4-FFF2-40B4-BE49-F238E27FC236}">
                <a16:creationId xmlns:a16="http://schemas.microsoft.com/office/drawing/2014/main" id="{5BC3EC49-0AFD-4774-BA86-F0A505308AE9}"/>
              </a:ext>
              <a:ext uri="{C183D7F6-B498-43B3-948B-1728B52AA6E4}">
                <adec:decorative xmlns:adec="http://schemas.microsoft.com/office/drawing/2017/decorative" val="1"/>
              </a:ext>
            </a:extLst>
          </p:cNvPr>
          <p:cNvSpPr/>
          <p:nvPr/>
        </p:nvSpPr>
        <p:spPr>
          <a:xfrm rot="5400000">
            <a:off x="5227834" y="2279151"/>
            <a:ext cx="400692" cy="629087"/>
          </a:xfrm>
          <a:prstGeom prst="down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1816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Circle Graphs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Circle graphs, or pie charts, help in understanding percents or parts of a whole. This graph shows the percent of a household's annual income they plan to budget for various expenses. If the household’s total income is $45,000, we can find out how much they spend on various necessities. They spend 45,000 times 0.20, or $9,000, on food and $45,000 times 0.07, or $3,150, on clothing. They spend 5% on taxes, 10% on savings, 15% on education, 5% on entertainment, 13% on transportation and maintenance, and 25% on housing.">
            <a:extLst>
              <a:ext uri="{FF2B5EF4-FFF2-40B4-BE49-F238E27FC236}">
                <a16:creationId xmlns:a16="http://schemas.microsoft.com/office/drawing/2014/main" id="{48D3F0D8-2397-50B5-D58B-444D98448272}"/>
              </a:ext>
            </a:extLst>
          </p:cNvPr>
          <p:cNvPicPr>
            <a:picLocks noChangeAspect="1"/>
          </p:cNvPicPr>
          <p:nvPr/>
        </p:nvPicPr>
        <p:blipFill>
          <a:blip r:embed="rId3"/>
          <a:stretch>
            <a:fillRect/>
          </a:stretch>
        </p:blipFill>
        <p:spPr>
          <a:xfrm>
            <a:off x="2545976" y="1383374"/>
            <a:ext cx="7100048" cy="5319436"/>
          </a:xfrm>
          <a:prstGeom prst="rect">
            <a:avLst/>
          </a:prstGeom>
        </p:spPr>
      </p:pic>
    </p:spTree>
    <p:extLst>
      <p:ext uri="{BB962C8B-B14F-4D97-AF65-F5344CB8AC3E}">
        <p14:creationId xmlns:p14="http://schemas.microsoft.com/office/powerpoint/2010/main" val="30189590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Line Graphs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Line graphs indicate tendencies or trends over a period of time. This graph shows the relationships between daily high and low temperatures. There is one line for the highest temperatures each day and another line for the lowest temperature each day. Each day has a data point dot connected to each other by lines. The x-axis is the days of the week, starting with Sunday and ending with Saturday. The y-axis is temperature in Fahrenheit. We can tell that temperatures tended to rise during the week but fell sharply on Saturday, and the weather was hottest on Thursday and Friday and coolest on Sunday.">
            <a:extLst>
              <a:ext uri="{FF2B5EF4-FFF2-40B4-BE49-F238E27FC236}">
                <a16:creationId xmlns:a16="http://schemas.microsoft.com/office/drawing/2014/main" id="{89B63E9F-545E-4871-B721-7DA50CF60F4E}"/>
              </a:ext>
            </a:extLst>
          </p:cNvPr>
          <p:cNvPicPr>
            <a:picLocks noChangeAspect="1"/>
          </p:cNvPicPr>
          <p:nvPr/>
        </p:nvPicPr>
        <p:blipFill>
          <a:blip r:embed="rId3"/>
          <a:stretch>
            <a:fillRect/>
          </a:stretch>
        </p:blipFill>
        <p:spPr>
          <a:xfrm>
            <a:off x="3831143" y="1409863"/>
            <a:ext cx="4529713" cy="5109692"/>
          </a:xfrm>
          <a:prstGeom prst="rect">
            <a:avLst/>
          </a:prstGeom>
        </p:spPr>
      </p:pic>
      <p:sp>
        <p:nvSpPr>
          <p:cNvPr id="3" name="Oval 2">
            <a:extLst>
              <a:ext uri="{FF2B5EF4-FFF2-40B4-BE49-F238E27FC236}">
                <a16:creationId xmlns:a16="http://schemas.microsoft.com/office/drawing/2014/main" id="{4EE52D6E-771E-46BE-8761-06BA93249B08}"/>
              </a:ext>
              <a:ext uri="{C183D7F6-B498-43B3-948B-1728B52AA6E4}">
                <adec:decorative xmlns:adec="http://schemas.microsoft.com/office/drawing/2017/decorative" val="1"/>
              </a:ext>
            </a:extLst>
          </p:cNvPr>
          <p:cNvSpPr/>
          <p:nvPr/>
        </p:nvSpPr>
        <p:spPr>
          <a:xfrm>
            <a:off x="6554912" y="2044557"/>
            <a:ext cx="914400" cy="503434"/>
          </a:xfrm>
          <a:prstGeom prst="ellipse">
            <a:avLst/>
          </a:prstGeom>
          <a:noFill/>
          <a:ln w="57150">
            <a:solidFill>
              <a:srgbClr val="9F3F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03ECB3B7-38C2-4CCA-83EA-8BB2CF78D0F7}"/>
              </a:ext>
              <a:ext uri="{C183D7F6-B498-43B3-948B-1728B52AA6E4}">
                <adec:decorative xmlns:adec="http://schemas.microsoft.com/office/drawing/2017/decorative" val="1"/>
              </a:ext>
            </a:extLst>
          </p:cNvPr>
          <p:cNvSpPr/>
          <p:nvPr/>
        </p:nvSpPr>
        <p:spPr>
          <a:xfrm>
            <a:off x="4592548" y="5340849"/>
            <a:ext cx="563366" cy="379243"/>
          </a:xfrm>
          <a:prstGeom prst="ellipse">
            <a:avLst/>
          </a:prstGeom>
          <a:noFill/>
          <a:ln w="57150">
            <a:solidFill>
              <a:srgbClr val="9F3F9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476979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Histograms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Histograms indicate data in classes, a range or interval of numbers. This histogram summarizes the scores of students on an English placement test. The x-axis is test scores between 200.5 and 500.5. The y-axis is the frequency of the score. We can tell that 16 students scored in the second class, between 250.5 and 300.5.&#10;">
            <a:extLst>
              <a:ext uri="{FF2B5EF4-FFF2-40B4-BE49-F238E27FC236}">
                <a16:creationId xmlns:a16="http://schemas.microsoft.com/office/drawing/2014/main" id="{0FED5663-BE80-4AA3-9C76-F328B22E3862}"/>
              </a:ext>
            </a:extLst>
          </p:cNvPr>
          <p:cNvPicPr>
            <a:picLocks noChangeAspect="1"/>
          </p:cNvPicPr>
          <p:nvPr/>
        </p:nvPicPr>
        <p:blipFill>
          <a:blip r:embed="rId3"/>
          <a:stretch>
            <a:fillRect/>
          </a:stretch>
        </p:blipFill>
        <p:spPr>
          <a:xfrm>
            <a:off x="3775043" y="1452229"/>
            <a:ext cx="4641913" cy="4943438"/>
          </a:xfrm>
          <a:prstGeom prst="rect">
            <a:avLst/>
          </a:prstGeom>
        </p:spPr>
      </p:pic>
      <p:sp>
        <p:nvSpPr>
          <p:cNvPr id="5" name="Arrow: Down 4">
            <a:extLst>
              <a:ext uri="{FF2B5EF4-FFF2-40B4-BE49-F238E27FC236}">
                <a16:creationId xmlns:a16="http://schemas.microsoft.com/office/drawing/2014/main" id="{6074C276-1646-4939-B4DA-26B988CBE918}"/>
              </a:ext>
              <a:ext uri="{C183D7F6-B498-43B3-948B-1728B52AA6E4}">
                <adec:decorative xmlns:adec="http://schemas.microsoft.com/office/drawing/2017/decorative" val="1"/>
              </a:ext>
            </a:extLst>
          </p:cNvPr>
          <p:cNvSpPr/>
          <p:nvPr/>
        </p:nvSpPr>
        <p:spPr>
          <a:xfrm>
            <a:off x="5332288" y="1849348"/>
            <a:ext cx="400692" cy="629087"/>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07525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Quadrants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When plotting points to create a graph, we must be aware of the quadrants and coordinates. In the first quadrant, x and y are both positive; in the second quadrant, x is negative, and y is positive; in the third quadrant, x and y are both negatives; and in the fourth quadrant, x is positive, and y is negative.&#10;">
            <a:extLst>
              <a:ext uri="{FF2B5EF4-FFF2-40B4-BE49-F238E27FC236}">
                <a16:creationId xmlns:a16="http://schemas.microsoft.com/office/drawing/2014/main" id="{39AF8615-7679-4D40-9EBC-39738085A67B}"/>
              </a:ext>
            </a:extLst>
          </p:cNvPr>
          <p:cNvPicPr>
            <a:picLocks noChangeAspect="1"/>
          </p:cNvPicPr>
          <p:nvPr/>
        </p:nvPicPr>
        <p:blipFill>
          <a:blip r:embed="rId3"/>
          <a:stretch>
            <a:fillRect/>
          </a:stretch>
        </p:blipFill>
        <p:spPr>
          <a:xfrm>
            <a:off x="2834698" y="1383374"/>
            <a:ext cx="6522603" cy="4814556"/>
          </a:xfrm>
          <a:prstGeom prst="rect">
            <a:avLst/>
          </a:prstGeom>
        </p:spPr>
      </p:pic>
    </p:spTree>
    <p:extLst>
      <p:ext uri="{BB962C8B-B14F-4D97-AF65-F5344CB8AC3E}">
        <p14:creationId xmlns:p14="http://schemas.microsoft.com/office/powerpoint/2010/main" val="40460524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Complete the table so that each ordered pair will satisfy the equation y = negative 3x + 1.&#10;&#10;To complete the table with ordered pairs, we can plug in the given numbers into y = -3x + 1.&#10;&#10;The table has three columns, x, y, and (x comma y) respectively. In the x colum are the numbers 0, one third, and 3. In the y column is the number 4, the last column is blank.">
            <a:extLst>
              <a:ext uri="{FF2B5EF4-FFF2-40B4-BE49-F238E27FC236}">
                <a16:creationId xmlns:a16="http://schemas.microsoft.com/office/drawing/2014/main" id="{BDE7F20C-15F5-F048-0BE2-C3A5FFCDE26D}"/>
              </a:ext>
            </a:extLst>
          </p:cNvPr>
          <p:cNvPicPr>
            <a:picLocks noChangeAspect="1"/>
          </p:cNvPicPr>
          <p:nvPr/>
        </p:nvPicPr>
        <p:blipFill>
          <a:blip r:embed="rId3"/>
          <a:stretch>
            <a:fillRect/>
          </a:stretch>
        </p:blipFill>
        <p:spPr>
          <a:xfrm>
            <a:off x="603547" y="1457325"/>
            <a:ext cx="10984906" cy="4669149"/>
          </a:xfrm>
          <a:prstGeom prst="rect">
            <a:avLst/>
          </a:prstGeom>
        </p:spPr>
      </p:pic>
    </p:spTree>
    <p:extLst>
      <p:ext uri="{BB962C8B-B14F-4D97-AF65-F5344CB8AC3E}">
        <p14:creationId xmlns:p14="http://schemas.microsoft.com/office/powerpoint/2010/main" val="3367948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Addition: Case 3</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Picture 10" descr="The rule for addition in this case--adding two numbers with unlike signs--has two steps. The first step is to subtract the absolute value of the smaller number from the absolute value of the bigger number. So, if the problem was to add 5 and negative 7, you would subtract the absolute value of 5, the smaller number, from the absolute value of negative 7. Then, in the second step, you would use the sign of the number with the larger absolute value for the final answer. In this example, since the absolute value of negative 7 is greater than the absolute value of 5, you would use the negative sign from the 7 for the answer from Step 1. Therefore, 5 plus negative 7 equals negative 2.&#10;">
            <a:extLst>
              <a:ext uri="{FF2B5EF4-FFF2-40B4-BE49-F238E27FC236}">
                <a16:creationId xmlns:a16="http://schemas.microsoft.com/office/drawing/2014/main" id="{8EFE8BAD-BF4F-29CC-4D99-9B4CF6A689F5}"/>
              </a:ext>
            </a:extLst>
          </p:cNvPr>
          <p:cNvPicPr>
            <a:picLocks noChangeAspect="1"/>
          </p:cNvPicPr>
          <p:nvPr/>
        </p:nvPicPr>
        <p:blipFill>
          <a:blip r:embed="rId3"/>
          <a:stretch>
            <a:fillRect/>
          </a:stretch>
        </p:blipFill>
        <p:spPr>
          <a:xfrm>
            <a:off x="1282461" y="1383374"/>
            <a:ext cx="9627077" cy="4748048"/>
          </a:xfrm>
          <a:prstGeom prst="rect">
            <a:avLst/>
          </a:prstGeom>
        </p:spPr>
      </p:pic>
    </p:spTree>
    <p:extLst>
      <p:ext uri="{BB962C8B-B14F-4D97-AF65-F5344CB8AC3E}">
        <p14:creationId xmlns:p14="http://schemas.microsoft.com/office/powerpoint/2010/main" val="32111363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69979" cy="523220"/>
              </a:xfrm>
              <a:prstGeom prst="rect">
                <a:avLst/>
              </a:prstGeom>
              <a:noFill/>
            </p:spPr>
            <p:txBody>
              <a:bodyPr wrap="none" rtlCol="0">
                <a:spAutoFit/>
              </a:bodyPr>
              <a:lstStyle/>
              <a:p>
                <a:r>
                  <a:rPr lang="en-US" sz="2800" dirty="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=0</m:t>
                    </m:r>
                  </m:oMath>
                </a14:m>
                <a:r>
                  <a:rPr lang="en-US" sz="2800" dirty="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69979" cy="523220"/>
              </a:xfrm>
              <a:prstGeom prst="rect">
                <a:avLst/>
              </a:prstGeom>
              <a:blipFill>
                <a:blip r:embed="rId4"/>
                <a:stretch>
                  <a:fillRect l="-2933" t="-10465" r="-1676" b="-32558"/>
                </a:stretch>
              </a:blipFill>
            </p:spPr>
            <p:txBody>
              <a:bodyPr/>
              <a:lstStyle/>
              <a:p>
                <a:r>
                  <a:rPr lang="en-US">
                    <a:noFill/>
                  </a:rPr>
                  <a:t> </a:t>
                </a:r>
              </a:p>
            </p:txBody>
          </p:sp>
        </mc:Fallback>
      </mc:AlternateContent>
      <p:pic>
        <p:nvPicPr>
          <p:cNvPr id="5" name="Picture 4" descr="In the equation y = negative 3x + 1, if x = 0 then y = 0 + 1. y = 1">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r="54952" b="58131"/>
          <a:stretch/>
        </p:blipFill>
        <p:spPr>
          <a:xfrm>
            <a:off x="4822056" y="3517865"/>
            <a:ext cx="2547888" cy="2742276"/>
          </a:xfrm>
          <a:prstGeom prst="rect">
            <a:avLst/>
          </a:prstGeom>
        </p:spPr>
      </p:pic>
    </p:spTree>
    <p:extLst>
      <p:ext uri="{BB962C8B-B14F-4D97-AF65-F5344CB8AC3E}">
        <p14:creationId xmlns:p14="http://schemas.microsoft.com/office/powerpoint/2010/main" val="6382103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3</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𝑥</m:t>
                    </m:r>
                    <m:r>
                      <a:rPr lang="en-US" sz="3600" b="0" i="1" smtClean="0">
                        <a:latin typeface="Cambria Math" panose="02040503050406030204" pitchFamily="18" charset="0"/>
                      </a:rPr>
                      <m:t>=</m:t>
                    </m:r>
                  </m:oMath>
                </a14:m>
                <a:r>
                  <a:rPr lang="en-US" sz="360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054"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78058" cy="523220"/>
              </a:xfrm>
              <a:prstGeom prst="rect">
                <a:avLst/>
              </a:prstGeom>
              <a:noFill/>
            </p:spPr>
            <p:txBody>
              <a:bodyPr wrap="none" rtlCol="0">
                <a:spAutoFit/>
              </a:bodyPr>
              <a:lstStyle/>
              <a:p>
                <a:r>
                  <a:rPr lang="en-US" sz="2800"/>
                  <a:t>plug </a:t>
                </a:r>
                <a14:m>
                  <m:oMath xmlns:m="http://schemas.openxmlformats.org/officeDocument/2006/math">
                    <m:r>
                      <a:rPr lang="en-US" sz="2800" b="0" i="1" smtClean="0">
                        <a:latin typeface="Cambria Math" panose="02040503050406030204" pitchFamily="18" charset="0"/>
                      </a:rPr>
                      <m:t>𝑦</m:t>
                    </m:r>
                    <m:r>
                      <a:rPr lang="en-US" sz="2800" b="0" i="1" smtClean="0">
                        <a:latin typeface="Cambria Math" panose="02040503050406030204" pitchFamily="18" charset="0"/>
                      </a:rPr>
                      <m:t>=4</m:t>
                    </m:r>
                  </m:oMath>
                </a14:m>
                <a:r>
                  <a:rPr lang="en-US" sz="280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78058" cy="523220"/>
              </a:xfrm>
              <a:prstGeom prst="rect">
                <a:avLst/>
              </a:prstGeom>
              <a:blipFill>
                <a:blip r:embed="rId4"/>
                <a:stretch>
                  <a:fillRect l="-2925" t="-10465" r="-1532" b="-32558"/>
                </a:stretch>
              </a:blipFill>
            </p:spPr>
            <p:txBody>
              <a:bodyPr/>
              <a:lstStyle/>
              <a:p>
                <a:r>
                  <a:rPr lang="en-US">
                    <a:noFill/>
                  </a:rPr>
                  <a:t> </a:t>
                </a:r>
              </a:p>
            </p:txBody>
          </p:sp>
        </mc:Fallback>
      </mc:AlternateContent>
      <p:pic>
        <p:nvPicPr>
          <p:cNvPr id="5" name="Picture 4" descr="For y = 4:&#10;&#10;4 = negative 3 x + 1&#10;3 = negative 3 x&#10;negative 1 = x&#10;">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l="51624" b="58131"/>
          <a:stretch/>
        </p:blipFill>
        <p:spPr>
          <a:xfrm>
            <a:off x="4656760" y="3517865"/>
            <a:ext cx="2878479" cy="2884945"/>
          </a:xfrm>
          <a:prstGeom prst="rect">
            <a:avLst/>
          </a:prstGeom>
        </p:spPr>
      </p:pic>
    </p:spTree>
    <p:extLst>
      <p:ext uri="{BB962C8B-B14F-4D97-AF65-F5344CB8AC3E}">
        <p14:creationId xmlns:p14="http://schemas.microsoft.com/office/powerpoint/2010/main" val="13031145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4</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y = ? plug x = one third into the equation &#10;For x = one third&#10;y = negative 3 multiplied by one third plus 1&#10;y = negative 1 + 1&#10;y = 0">
            <a:extLst>
              <a:ext uri="{FF2B5EF4-FFF2-40B4-BE49-F238E27FC236}">
                <a16:creationId xmlns:a16="http://schemas.microsoft.com/office/drawing/2014/main" id="{18DF20FD-8358-9DEC-E54F-703A87E6F0B0}"/>
              </a:ext>
            </a:extLst>
          </p:cNvPr>
          <p:cNvPicPr>
            <a:picLocks noChangeAspect="1"/>
          </p:cNvPicPr>
          <p:nvPr/>
        </p:nvPicPr>
        <p:blipFill>
          <a:blip r:embed="rId3"/>
          <a:stretch>
            <a:fillRect/>
          </a:stretch>
        </p:blipFill>
        <p:spPr>
          <a:xfrm>
            <a:off x="3174122" y="1569439"/>
            <a:ext cx="5843755" cy="4701291"/>
          </a:xfrm>
          <a:prstGeom prst="rect">
            <a:avLst/>
          </a:prstGeom>
        </p:spPr>
      </p:pic>
    </p:spTree>
    <p:extLst>
      <p:ext uri="{BB962C8B-B14F-4D97-AF65-F5344CB8AC3E}">
        <p14:creationId xmlns:p14="http://schemas.microsoft.com/office/powerpoint/2010/main" val="4396102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5</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61662F21-3102-41CB-8A5C-4E6BE911BA10}"/>
                  </a:ext>
                </a:extLst>
              </p:cNvPr>
              <p:cNvSpPr txBox="1"/>
              <p:nvPr/>
            </p:nvSpPr>
            <p:spPr>
              <a:xfrm>
                <a:off x="5527639" y="1715784"/>
                <a:ext cx="1136721" cy="646331"/>
              </a:xfrm>
              <a:prstGeom prst="rect">
                <a:avLst/>
              </a:prstGeom>
              <a:noFill/>
            </p:spPr>
            <p:txBody>
              <a:bodyPr wrap="none" rtlCol="0">
                <a:spAutoFit/>
              </a:bodyPr>
              <a:lstStyle/>
              <a:p>
                <a14:m>
                  <m:oMath xmlns:m="http://schemas.openxmlformats.org/officeDocument/2006/math">
                    <m:r>
                      <a:rPr lang="en-US" sz="3600" b="0" i="1" smtClean="0">
                        <a:latin typeface="Cambria Math" panose="02040503050406030204" pitchFamily="18" charset="0"/>
                      </a:rPr>
                      <m:t>𝑦</m:t>
                    </m:r>
                    <m:r>
                      <a:rPr lang="en-US" sz="3600" b="0" i="1" smtClean="0">
                        <a:latin typeface="Cambria Math" panose="02040503050406030204" pitchFamily="18" charset="0"/>
                      </a:rPr>
                      <m:t>=</m:t>
                    </m:r>
                  </m:oMath>
                </a14:m>
                <a:r>
                  <a:rPr lang="en-US" sz="3600"/>
                  <a:t>?</a:t>
                </a:r>
              </a:p>
            </p:txBody>
          </p:sp>
        </mc:Choice>
        <mc:Fallback xmlns="">
          <p:sp>
            <p:nvSpPr>
              <p:cNvPr id="2" name="TextBox 1">
                <a:extLst>
                  <a:ext uri="{FF2B5EF4-FFF2-40B4-BE49-F238E27FC236}">
                    <a16:creationId xmlns:a16="http://schemas.microsoft.com/office/drawing/2014/main" id="{61662F21-3102-41CB-8A5C-4E6BE911BA10}"/>
                  </a:ext>
                </a:extLst>
              </p:cNvPr>
              <p:cNvSpPr txBox="1">
                <a:spLocks noRot="1" noChangeAspect="1" noMove="1" noResize="1" noEditPoints="1" noAdjustHandles="1" noChangeArrowheads="1" noChangeShapeType="1" noTextEdit="1"/>
              </p:cNvSpPr>
              <p:nvPr/>
            </p:nvSpPr>
            <p:spPr>
              <a:xfrm>
                <a:off x="5527639" y="1715784"/>
                <a:ext cx="1136721" cy="646331"/>
              </a:xfrm>
              <a:prstGeom prst="rect">
                <a:avLst/>
              </a:prstGeom>
              <a:blipFill>
                <a:blip r:embed="rId3"/>
                <a:stretch>
                  <a:fillRect t="-14151" r="-15591" b="-3490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DD2E1557-1D20-4245-A93F-8D82B0A2C952}"/>
                  </a:ext>
                </a:extLst>
              </p:cNvPr>
              <p:cNvSpPr txBox="1"/>
              <p:nvPr/>
            </p:nvSpPr>
            <p:spPr>
              <a:xfrm>
                <a:off x="3911009" y="2678380"/>
                <a:ext cx="4369979" cy="523220"/>
              </a:xfrm>
              <a:prstGeom prst="rect">
                <a:avLst/>
              </a:prstGeom>
              <a:noFill/>
            </p:spPr>
            <p:txBody>
              <a:bodyPr wrap="none" rtlCol="0">
                <a:spAutoFit/>
              </a:bodyPr>
              <a:lstStyle/>
              <a:p>
                <a:r>
                  <a:rPr lang="en-US" sz="2800"/>
                  <a:t>plug </a:t>
                </a:r>
                <a14:m>
                  <m:oMath xmlns:m="http://schemas.openxmlformats.org/officeDocument/2006/math">
                    <m:r>
                      <a:rPr lang="en-US" sz="2800" b="0" i="1" smtClean="0">
                        <a:latin typeface="Cambria Math" panose="02040503050406030204" pitchFamily="18" charset="0"/>
                      </a:rPr>
                      <m:t>𝑥</m:t>
                    </m:r>
                    <m:r>
                      <a:rPr lang="en-US" sz="2800" b="0" i="1" smtClean="0">
                        <a:latin typeface="Cambria Math" panose="02040503050406030204" pitchFamily="18" charset="0"/>
                      </a:rPr>
                      <m:t>=3</m:t>
                    </m:r>
                  </m:oMath>
                </a14:m>
                <a:r>
                  <a:rPr lang="en-US" sz="2800"/>
                  <a:t> into the equation</a:t>
                </a:r>
              </a:p>
            </p:txBody>
          </p:sp>
        </mc:Choice>
        <mc:Fallback xmlns="">
          <p:sp>
            <p:nvSpPr>
              <p:cNvPr id="3" name="TextBox 2">
                <a:extLst>
                  <a:ext uri="{FF2B5EF4-FFF2-40B4-BE49-F238E27FC236}">
                    <a16:creationId xmlns:a16="http://schemas.microsoft.com/office/drawing/2014/main" id="{DD2E1557-1D20-4245-A93F-8D82B0A2C952}"/>
                  </a:ext>
                </a:extLst>
              </p:cNvPr>
              <p:cNvSpPr txBox="1">
                <a:spLocks noRot="1" noChangeAspect="1" noMove="1" noResize="1" noEditPoints="1" noAdjustHandles="1" noChangeArrowheads="1" noChangeShapeType="1" noTextEdit="1"/>
              </p:cNvSpPr>
              <p:nvPr/>
            </p:nvSpPr>
            <p:spPr>
              <a:xfrm>
                <a:off x="3911009" y="2678380"/>
                <a:ext cx="4369979" cy="523220"/>
              </a:xfrm>
              <a:prstGeom prst="rect">
                <a:avLst/>
              </a:prstGeom>
              <a:blipFill>
                <a:blip r:embed="rId4"/>
                <a:stretch>
                  <a:fillRect l="-2933" t="-10465" r="-1676" b="-32558"/>
                </a:stretch>
              </a:blipFill>
            </p:spPr>
            <p:txBody>
              <a:bodyPr/>
              <a:lstStyle/>
              <a:p>
                <a:r>
                  <a:rPr lang="en-US">
                    <a:noFill/>
                  </a:rPr>
                  <a:t> </a:t>
                </a:r>
              </a:p>
            </p:txBody>
          </p:sp>
        </mc:Fallback>
      </mc:AlternateContent>
      <p:pic>
        <p:nvPicPr>
          <p:cNvPr id="5" name="Picture 4" descr="For x = 3&#10;y = negative 3 times 3 + 1&#10;y = negative 9 + 1&#10;y = negative 8">
            <a:extLst>
              <a:ext uri="{FF2B5EF4-FFF2-40B4-BE49-F238E27FC236}">
                <a16:creationId xmlns:a16="http://schemas.microsoft.com/office/drawing/2014/main" id="{BC83E61E-9FB8-4403-B9F8-E3FFA97B4D39}"/>
              </a:ext>
            </a:extLst>
          </p:cNvPr>
          <p:cNvPicPr>
            <a:picLocks noChangeAspect="1"/>
          </p:cNvPicPr>
          <p:nvPr/>
        </p:nvPicPr>
        <p:blipFill rotWithShape="1">
          <a:blip r:embed="rId5"/>
          <a:srcRect l="51624" t="49492"/>
          <a:stretch/>
        </p:blipFill>
        <p:spPr>
          <a:xfrm>
            <a:off x="4792894" y="3429000"/>
            <a:ext cx="2606212" cy="3150967"/>
          </a:xfrm>
          <a:prstGeom prst="rect">
            <a:avLst/>
          </a:prstGeom>
        </p:spPr>
      </p:pic>
    </p:spTree>
    <p:extLst>
      <p:ext uri="{BB962C8B-B14F-4D97-AF65-F5344CB8AC3E}">
        <p14:creationId xmlns:p14="http://schemas.microsoft.com/office/powerpoint/2010/main" val="26890048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Ordered Pairs</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6</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A table with the coordinates for x and y respectively. The coordinates are:&#10;(0, 1)&#10;(negative 1, 4)&#10;(one third, 0)&#10;(3, negative eight)">
            <a:extLst>
              <a:ext uri="{FF2B5EF4-FFF2-40B4-BE49-F238E27FC236}">
                <a16:creationId xmlns:a16="http://schemas.microsoft.com/office/drawing/2014/main" id="{B12EB844-16A2-AE49-E98B-F7F89DBDB4DA}"/>
              </a:ext>
            </a:extLst>
          </p:cNvPr>
          <p:cNvPicPr>
            <a:picLocks noChangeAspect="1"/>
          </p:cNvPicPr>
          <p:nvPr/>
        </p:nvPicPr>
        <p:blipFill>
          <a:blip r:embed="rId3"/>
          <a:stretch>
            <a:fillRect/>
          </a:stretch>
        </p:blipFill>
        <p:spPr>
          <a:xfrm>
            <a:off x="2828925" y="1628775"/>
            <a:ext cx="6534150" cy="3600450"/>
          </a:xfrm>
          <a:prstGeom prst="rect">
            <a:avLst/>
          </a:prstGeom>
        </p:spPr>
      </p:pic>
    </p:spTree>
    <p:extLst>
      <p:ext uri="{BB962C8B-B14F-4D97-AF65-F5344CB8AC3E}">
        <p14:creationId xmlns:p14="http://schemas.microsoft.com/office/powerpoint/2010/main" val="210308952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Picture 4" descr="To calculate the slope of the line y=2 x + 3, we can calculate the rise over run using the coordinate points P sub 1 (negative 2, negative 1) and P sub 2 (2,7). We find the difference in y-values divided by the difference in x-values which is 8 divided by 4 to find that the slope of the line is 2.&#10;">
            <a:extLst>
              <a:ext uri="{FF2B5EF4-FFF2-40B4-BE49-F238E27FC236}">
                <a16:creationId xmlns:a16="http://schemas.microsoft.com/office/drawing/2014/main" id="{3AA5CC83-E64A-A81C-8121-CA5D8BA80924}"/>
              </a:ext>
            </a:extLst>
          </p:cNvPr>
          <p:cNvPicPr>
            <a:picLocks noChangeAspect="1"/>
          </p:cNvPicPr>
          <p:nvPr/>
        </p:nvPicPr>
        <p:blipFill>
          <a:blip r:embed="rId3"/>
          <a:stretch>
            <a:fillRect/>
          </a:stretch>
        </p:blipFill>
        <p:spPr>
          <a:xfrm>
            <a:off x="555503" y="1238248"/>
            <a:ext cx="11080994" cy="5185409"/>
          </a:xfrm>
          <a:prstGeom prst="rect">
            <a:avLst/>
          </a:prstGeom>
        </p:spPr>
      </p:pic>
    </p:spTree>
    <p:extLst>
      <p:ext uri="{BB962C8B-B14F-4D97-AF65-F5344CB8AC3E}">
        <p14:creationId xmlns:p14="http://schemas.microsoft.com/office/powerpoint/2010/main" val="29233860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Horizontal Line 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Graph with a line with a slope of zero. The equation for the line is y = 3 and it goes through coordinates negative 2, 3 and 5, 3.">
            <a:extLst>
              <a:ext uri="{FF2B5EF4-FFF2-40B4-BE49-F238E27FC236}">
                <a16:creationId xmlns:a16="http://schemas.microsoft.com/office/drawing/2014/main" id="{3154F848-636B-4114-B6A8-948475169FC8}"/>
              </a:ext>
            </a:extLst>
          </p:cNvPr>
          <p:cNvPicPr>
            <a:picLocks noChangeAspect="1"/>
          </p:cNvPicPr>
          <p:nvPr/>
        </p:nvPicPr>
        <p:blipFill>
          <a:blip r:embed="rId3"/>
          <a:stretch>
            <a:fillRect/>
          </a:stretch>
        </p:blipFill>
        <p:spPr>
          <a:xfrm>
            <a:off x="3612663" y="1462910"/>
            <a:ext cx="4966674" cy="4889870"/>
          </a:xfrm>
          <a:prstGeom prst="rect">
            <a:avLst/>
          </a:prstGeom>
        </p:spPr>
      </p:pic>
    </p:spTree>
    <p:extLst>
      <p:ext uri="{BB962C8B-B14F-4D97-AF65-F5344CB8AC3E}">
        <p14:creationId xmlns:p14="http://schemas.microsoft.com/office/powerpoint/2010/main" val="176686510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Vertical Line Slope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graph with a line with the equation x = 4, that passes through the coordinates (4, 3) and (4, negative 2).">
            <a:extLst>
              <a:ext uri="{FF2B5EF4-FFF2-40B4-BE49-F238E27FC236}">
                <a16:creationId xmlns:a16="http://schemas.microsoft.com/office/drawing/2014/main" id="{14897E20-B845-4EAF-8C3B-3F7ECCE3C6FF}"/>
              </a:ext>
            </a:extLst>
          </p:cNvPr>
          <p:cNvPicPr>
            <a:picLocks noChangeAspect="1"/>
          </p:cNvPicPr>
          <p:nvPr/>
        </p:nvPicPr>
        <p:blipFill>
          <a:blip r:embed="rId3"/>
          <a:stretch>
            <a:fillRect/>
          </a:stretch>
        </p:blipFill>
        <p:spPr>
          <a:xfrm>
            <a:off x="3391492" y="1329434"/>
            <a:ext cx="5409015" cy="5269608"/>
          </a:xfrm>
          <a:prstGeom prst="rect">
            <a:avLst/>
          </a:prstGeom>
        </p:spPr>
      </p:pic>
    </p:spTree>
    <p:extLst>
      <p:ext uri="{BB962C8B-B14F-4D97-AF65-F5344CB8AC3E}">
        <p14:creationId xmlns:p14="http://schemas.microsoft.com/office/powerpoint/2010/main" val="318704624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Systems: Parallel Lines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graph with parallel lines for the equations y = negative x + 4 and x + y = 2.">
            <a:extLst>
              <a:ext uri="{FF2B5EF4-FFF2-40B4-BE49-F238E27FC236}">
                <a16:creationId xmlns:a16="http://schemas.microsoft.com/office/drawing/2014/main" id="{7FF9B56F-E324-492C-95EE-2FE0DB183C53}"/>
              </a:ext>
            </a:extLst>
          </p:cNvPr>
          <p:cNvPicPr>
            <a:picLocks noChangeAspect="1"/>
          </p:cNvPicPr>
          <p:nvPr/>
        </p:nvPicPr>
        <p:blipFill>
          <a:blip r:embed="rId3"/>
          <a:stretch>
            <a:fillRect/>
          </a:stretch>
        </p:blipFill>
        <p:spPr>
          <a:xfrm>
            <a:off x="2731702" y="1508611"/>
            <a:ext cx="4788982" cy="4754090"/>
          </a:xfrm>
          <a:prstGeom prst="rect">
            <a:avLst/>
          </a:prstGeom>
        </p:spPr>
      </p:pic>
      <p:pic>
        <p:nvPicPr>
          <p:cNvPr id="4" name="Picture 3">
            <a:extLst>
              <a:ext uri="{FF2B5EF4-FFF2-40B4-BE49-F238E27FC236}">
                <a16:creationId xmlns:a16="http://schemas.microsoft.com/office/drawing/2014/main" id="{5A50303E-E3F9-4DA8-9022-BCD47D09C60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939893" y="2929000"/>
            <a:ext cx="2600000" cy="1000000"/>
          </a:xfrm>
          <a:prstGeom prst="rect">
            <a:avLst/>
          </a:prstGeom>
        </p:spPr>
      </p:pic>
    </p:spTree>
    <p:extLst>
      <p:ext uri="{BB962C8B-B14F-4D97-AF65-F5344CB8AC3E}">
        <p14:creationId xmlns:p14="http://schemas.microsoft.com/office/powerpoint/2010/main" val="335178677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Systems: Intersecting Lines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graph with intersecting lines with the equations y = 2 x + 1 and y = negative x + 4.">
            <a:extLst>
              <a:ext uri="{FF2B5EF4-FFF2-40B4-BE49-F238E27FC236}">
                <a16:creationId xmlns:a16="http://schemas.microsoft.com/office/drawing/2014/main" id="{6369A825-E68E-4A01-8B1D-5382C325B248}"/>
              </a:ext>
            </a:extLst>
          </p:cNvPr>
          <p:cNvPicPr>
            <a:picLocks noChangeAspect="1"/>
          </p:cNvPicPr>
          <p:nvPr/>
        </p:nvPicPr>
        <p:blipFill>
          <a:blip r:embed="rId3"/>
          <a:stretch>
            <a:fillRect/>
          </a:stretch>
        </p:blipFill>
        <p:spPr>
          <a:xfrm>
            <a:off x="4467428" y="2542419"/>
            <a:ext cx="3257143" cy="3314286"/>
          </a:xfrm>
          <a:prstGeom prst="rect">
            <a:avLst/>
          </a:prstGeom>
        </p:spPr>
      </p:pic>
      <p:pic>
        <p:nvPicPr>
          <p:cNvPr id="3" name="Picture 2">
            <a:extLst>
              <a:ext uri="{FF2B5EF4-FFF2-40B4-BE49-F238E27FC236}">
                <a16:creationId xmlns:a16="http://schemas.microsoft.com/office/drawing/2014/main" id="{429583D9-F372-481D-A2B4-648DF80D424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276951" y="1444926"/>
            <a:ext cx="1638095" cy="790476"/>
          </a:xfrm>
          <a:prstGeom prst="rect">
            <a:avLst/>
          </a:prstGeom>
        </p:spPr>
      </p:pic>
    </p:spTree>
    <p:extLst>
      <p:ext uri="{BB962C8B-B14F-4D97-AF65-F5344CB8AC3E}">
        <p14:creationId xmlns:p14="http://schemas.microsoft.com/office/powerpoint/2010/main" val="42574271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Additive Inverse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The opposite of a real number is its additive inverse. The sum of a number and its additive inverse is always zero, so three plus negative three equals zero.">
            <a:extLst>
              <a:ext uri="{FF2B5EF4-FFF2-40B4-BE49-F238E27FC236}">
                <a16:creationId xmlns:a16="http://schemas.microsoft.com/office/drawing/2014/main" id="{B961D17B-78F1-7B1A-2584-C72FAE8FB771}"/>
              </a:ext>
            </a:extLst>
          </p:cNvPr>
          <p:cNvPicPr>
            <a:picLocks noChangeAspect="1"/>
          </p:cNvPicPr>
          <p:nvPr/>
        </p:nvPicPr>
        <p:blipFill>
          <a:blip r:embed="rId3"/>
          <a:stretch>
            <a:fillRect/>
          </a:stretch>
        </p:blipFill>
        <p:spPr>
          <a:xfrm>
            <a:off x="964633" y="1622931"/>
            <a:ext cx="10262733" cy="4565147"/>
          </a:xfrm>
          <a:prstGeom prst="rect">
            <a:avLst/>
          </a:prstGeom>
        </p:spPr>
      </p:pic>
    </p:spTree>
    <p:extLst>
      <p:ext uri="{BB962C8B-B14F-4D97-AF65-F5344CB8AC3E}">
        <p14:creationId xmlns:p14="http://schemas.microsoft.com/office/powerpoint/2010/main" val="6960565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Systems: Overlapping Lines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 graph with overlapping lines with the equations 2 y + 2 x = 8 and y = negative x + 4.">
            <a:extLst>
              <a:ext uri="{FF2B5EF4-FFF2-40B4-BE49-F238E27FC236}">
                <a16:creationId xmlns:a16="http://schemas.microsoft.com/office/drawing/2014/main" id="{B0A58176-BC83-43BB-8DD6-75ED2D1F7AE4}"/>
              </a:ext>
            </a:extLst>
          </p:cNvPr>
          <p:cNvPicPr>
            <a:picLocks noChangeAspect="1"/>
          </p:cNvPicPr>
          <p:nvPr/>
        </p:nvPicPr>
        <p:blipFill>
          <a:blip r:embed="rId3"/>
          <a:stretch>
            <a:fillRect/>
          </a:stretch>
        </p:blipFill>
        <p:spPr>
          <a:xfrm>
            <a:off x="4453143" y="2562217"/>
            <a:ext cx="3285714" cy="3295238"/>
          </a:xfrm>
          <a:prstGeom prst="rect">
            <a:avLst/>
          </a:prstGeom>
        </p:spPr>
      </p:pic>
      <p:pic>
        <p:nvPicPr>
          <p:cNvPr id="3" name="Picture 2">
            <a:extLst>
              <a:ext uri="{FF2B5EF4-FFF2-40B4-BE49-F238E27FC236}">
                <a16:creationId xmlns:a16="http://schemas.microsoft.com/office/drawing/2014/main" id="{A4999465-F264-4EED-820A-AA08DBB05A4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929333" y="1545322"/>
            <a:ext cx="2333333" cy="771429"/>
          </a:xfrm>
          <a:prstGeom prst="rect">
            <a:avLst/>
          </a:prstGeom>
        </p:spPr>
      </p:pic>
    </p:spTree>
    <p:extLst>
      <p:ext uri="{BB962C8B-B14F-4D97-AF65-F5344CB8AC3E}">
        <p14:creationId xmlns:p14="http://schemas.microsoft.com/office/powerpoint/2010/main" val="303976862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itle 8"/>
          <p:cNvSpPr txBox="1">
            <a:spLocks noGrp="1"/>
          </p:cNvSpPr>
          <p:nvPr>
            <p:ph type="title" idx="4294967295"/>
          </p:nvPr>
        </p:nvSpPr>
        <p:spPr>
          <a:xfrm>
            <a:off x="1463488" y="2860704"/>
            <a:ext cx="9265024" cy="9233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a:ln>
                  <a:noFill/>
                </a:ln>
                <a:solidFill>
                  <a:prstClr val="black">
                    <a:lumMod val="75000"/>
                    <a:lumOff val="25000"/>
                  </a:prstClr>
                </a:solidFill>
                <a:effectLst/>
                <a:uLnTx/>
                <a:uFillTx/>
                <a:latin typeface="Century Gothic" panose="020B0502020202020204" pitchFamily="34" charset="0"/>
                <a:ea typeface="+mn-ea"/>
                <a:cs typeface="+mn-cs"/>
              </a:rPr>
              <a:t>Calculating Area</a:t>
            </a:r>
            <a:endParaRPr kumimoji="0" lang="en-US" sz="5400" b="0" i="0" u="none" strike="noStrike" kern="1200" cap="none" spc="0" normalizeH="0" baseline="0" noProof="0">
              <a:ln>
                <a:noFill/>
              </a:ln>
              <a:solidFill>
                <a:schemeClr val="tx1">
                  <a:lumMod val="75000"/>
                  <a:lumOff val="25000"/>
                </a:schemeClr>
              </a:solidFill>
              <a:effectLst/>
              <a:uLnTx/>
              <a:uFillTx/>
              <a:latin typeface="Century Gothic" panose="020B0502020202020204" pitchFamily="34" charset="0"/>
              <a:ea typeface="+mn-ea"/>
              <a:cs typeface="+mn-cs"/>
            </a:endParaRPr>
          </a:p>
        </p:txBody>
      </p:sp>
      <p:cxnSp>
        <p:nvCxnSpPr>
          <p:cNvPr id="14" name="Straight Connector 13">
            <a:extLst>
              <a:ext uri="{C183D7F6-B498-43B3-948B-1728B52AA6E4}">
                <adec:decorative xmlns:adec="http://schemas.microsoft.com/office/drawing/2017/decorative" val="1"/>
              </a:ext>
            </a:extLst>
          </p:cNvPr>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a:extLst>
              <a:ext uri="{C183D7F6-B498-43B3-948B-1728B52AA6E4}">
                <adec:decorative xmlns:adec="http://schemas.microsoft.com/office/drawing/2017/decorative" val="1"/>
              </a:ext>
            </a:extLst>
          </p:cNvPr>
          <p:cNvSpPr txBox="1"/>
          <p:nvPr/>
        </p:nvSpPr>
        <p:spPr>
          <a:xfrm>
            <a:off x="553740" y="320479"/>
            <a:ext cx="3565361" cy="553998"/>
          </a:xfrm>
          <a:prstGeom prst="rect">
            <a:avLst/>
          </a:prstGeom>
          <a:solidFill>
            <a:srgbClr val="5A7E83"/>
          </a:solid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3071446" y="226437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026598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Area</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A table titled from the metric system. The abbreviation for measurement square millimeters is m m superscript 2. The abbreviation for square centimeters is c m superscript 2. The abbreviation for square kilometers is k m superscript 2. The abbreviation for square meters is m superscript 2. And a table with the title From the U. S. Customary System.  The abbreviation of square inches is i n superscript 2. The abbreviation square feet is f t superscript 2. The abbreviation for square yards is y d superscript 2. The abbreviation for square miles is m i superscript 2.">
            <a:extLst>
              <a:ext uri="{FF2B5EF4-FFF2-40B4-BE49-F238E27FC236}">
                <a16:creationId xmlns:a16="http://schemas.microsoft.com/office/drawing/2014/main" id="{23FCF6C1-953A-8FEA-FB06-E85684BB8CD3}"/>
              </a:ext>
            </a:extLst>
          </p:cNvPr>
          <p:cNvPicPr>
            <a:picLocks noChangeAspect="1"/>
          </p:cNvPicPr>
          <p:nvPr/>
        </p:nvPicPr>
        <p:blipFill>
          <a:blip r:embed="rId3"/>
          <a:stretch>
            <a:fillRect/>
          </a:stretch>
        </p:blipFill>
        <p:spPr>
          <a:xfrm>
            <a:off x="1438275" y="2071687"/>
            <a:ext cx="9315450" cy="2714625"/>
          </a:xfrm>
          <a:prstGeom prst="rect">
            <a:avLst/>
          </a:prstGeom>
        </p:spPr>
      </p:pic>
    </p:spTree>
    <p:extLst>
      <p:ext uri="{BB962C8B-B14F-4D97-AF65-F5344CB8AC3E}">
        <p14:creationId xmlns:p14="http://schemas.microsoft.com/office/powerpoint/2010/main" val="22293718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Area</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This figure shows 18 squares that are each 1 inch squared. In order to calculate the area, we can either count the number of squares or multiply the length and width of the figure. If we count, we find that the total area is 18 inches squared. If we multiply the length of 6 inches by the width of 3 inches, we find that the total area is also 18 inches squared. Using a formula to calculate area, rather than counting squares, is going to provide the most accurate area, especially for irregularly-shaped polygons, as we will soon encounter.&#10;">
            <a:extLst>
              <a:ext uri="{FF2B5EF4-FFF2-40B4-BE49-F238E27FC236}">
                <a16:creationId xmlns:a16="http://schemas.microsoft.com/office/drawing/2014/main" id="{A750A6DB-1E2E-4225-A131-F11F41C0B8BB}"/>
              </a:ext>
            </a:extLst>
          </p:cNvPr>
          <p:cNvPicPr>
            <a:picLocks noChangeAspect="1"/>
          </p:cNvPicPr>
          <p:nvPr/>
        </p:nvPicPr>
        <p:blipFill>
          <a:blip r:embed="rId3"/>
          <a:stretch>
            <a:fillRect/>
          </a:stretch>
        </p:blipFill>
        <p:spPr>
          <a:xfrm>
            <a:off x="2324571" y="1797397"/>
            <a:ext cx="7542857" cy="3571429"/>
          </a:xfrm>
          <a:prstGeom prst="rect">
            <a:avLst/>
          </a:prstGeom>
        </p:spPr>
      </p:pic>
      <p:sp>
        <p:nvSpPr>
          <p:cNvPr id="3" name="TextBox 2">
            <a:extLst>
              <a:ext uri="{FF2B5EF4-FFF2-40B4-BE49-F238E27FC236}">
                <a16:creationId xmlns:a16="http://schemas.microsoft.com/office/drawing/2014/main" id="{927A3736-16F0-45C3-B2E1-C2BC5B1AE8E0}"/>
              </a:ext>
            </a:extLst>
          </p:cNvPr>
          <p:cNvSpPr txBox="1"/>
          <p:nvPr/>
        </p:nvSpPr>
        <p:spPr>
          <a:xfrm>
            <a:off x="4585700" y="3503488"/>
            <a:ext cx="1021433" cy="523220"/>
          </a:xfrm>
          <a:prstGeom prst="rect">
            <a:avLst/>
          </a:prstGeom>
          <a:noFill/>
        </p:spPr>
        <p:txBody>
          <a:bodyPr wrap="none" rtlCol="0">
            <a:spAutoFit/>
          </a:bodyPr>
          <a:lstStyle/>
          <a:p>
            <a:r>
              <a:rPr lang="en-US" sz="2800"/>
              <a:t>width</a:t>
            </a:r>
          </a:p>
        </p:txBody>
      </p:sp>
      <p:sp>
        <p:nvSpPr>
          <p:cNvPr id="6" name="TextBox 5">
            <a:extLst>
              <a:ext uri="{FF2B5EF4-FFF2-40B4-BE49-F238E27FC236}">
                <a16:creationId xmlns:a16="http://schemas.microsoft.com/office/drawing/2014/main" id="{F97B1866-B05C-4B87-A7EE-9A2DEA9E0BC9}"/>
              </a:ext>
            </a:extLst>
          </p:cNvPr>
          <p:cNvSpPr txBox="1"/>
          <p:nvPr/>
        </p:nvSpPr>
        <p:spPr>
          <a:xfrm>
            <a:off x="6741561" y="4282611"/>
            <a:ext cx="1105752" cy="523220"/>
          </a:xfrm>
          <a:prstGeom prst="rect">
            <a:avLst/>
          </a:prstGeom>
          <a:noFill/>
        </p:spPr>
        <p:txBody>
          <a:bodyPr wrap="none" rtlCol="0">
            <a:spAutoFit/>
          </a:bodyPr>
          <a:lstStyle/>
          <a:p>
            <a:r>
              <a:rPr lang="en-US" sz="2800"/>
              <a:t>length</a:t>
            </a:r>
          </a:p>
        </p:txBody>
      </p:sp>
    </p:spTree>
    <p:extLst>
      <p:ext uri="{BB962C8B-B14F-4D97-AF65-F5344CB8AC3E}">
        <p14:creationId xmlns:p14="http://schemas.microsoft.com/office/powerpoint/2010/main" val="21879554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Formulas: Triangle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The area of a triangle is equal to base times height, divided by two. Height is also called the altitude and is perpendicular to the base.&#10;">
            <a:extLst>
              <a:ext uri="{FF2B5EF4-FFF2-40B4-BE49-F238E27FC236}">
                <a16:creationId xmlns:a16="http://schemas.microsoft.com/office/drawing/2014/main" id="{0EE9B227-389F-4F74-B40F-7545EF1F70AC}"/>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r="69278"/>
          <a:stretch/>
        </p:blipFill>
        <p:spPr>
          <a:xfrm>
            <a:off x="4409660" y="1827699"/>
            <a:ext cx="3372680" cy="3892393"/>
          </a:xfrm>
          <a:prstGeom prst="rect">
            <a:avLst/>
          </a:prstGeom>
        </p:spPr>
      </p:pic>
    </p:spTree>
    <p:extLst>
      <p:ext uri="{BB962C8B-B14F-4D97-AF65-F5344CB8AC3E}">
        <p14:creationId xmlns:p14="http://schemas.microsoft.com/office/powerpoint/2010/main" val="412648817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Formulas: Rectangle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area of a rectangle is equal to length times width.&#10;">
            <a:extLst>
              <a:ext uri="{FF2B5EF4-FFF2-40B4-BE49-F238E27FC236}">
                <a16:creationId xmlns:a16="http://schemas.microsoft.com/office/drawing/2014/main" id="{D47BE685-5F58-4882-BE55-6B5960B51356}"/>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32096" r="31371"/>
          <a:stretch/>
        </p:blipFill>
        <p:spPr>
          <a:xfrm>
            <a:off x="4024901" y="1699860"/>
            <a:ext cx="4142198" cy="4020232"/>
          </a:xfrm>
          <a:prstGeom prst="rect">
            <a:avLst/>
          </a:prstGeom>
        </p:spPr>
      </p:pic>
    </p:spTree>
    <p:extLst>
      <p:ext uri="{BB962C8B-B14F-4D97-AF65-F5344CB8AC3E}">
        <p14:creationId xmlns:p14="http://schemas.microsoft.com/office/powerpoint/2010/main" val="188934772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Formulas: Square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4" name="Picture 3" descr="The area of a square is equal to the side-length squared. It can also be calculated as length times width like a rectangle, but since a square is a rectangle with equal sides, side-length squared is a faster calculation.&#10;">
            <a:extLst>
              <a:ext uri="{FF2B5EF4-FFF2-40B4-BE49-F238E27FC236}">
                <a16:creationId xmlns:a16="http://schemas.microsoft.com/office/drawing/2014/main" id="{C4CE6B2F-E81F-4653-8AF2-79E8F418FFF4}"/>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74698"/>
          <a:stretch/>
        </p:blipFill>
        <p:spPr>
          <a:xfrm>
            <a:off x="4435867" y="1465960"/>
            <a:ext cx="3320266" cy="4652852"/>
          </a:xfrm>
          <a:prstGeom prst="rect">
            <a:avLst/>
          </a:prstGeom>
        </p:spPr>
      </p:pic>
    </p:spTree>
    <p:extLst>
      <p:ext uri="{BB962C8B-B14F-4D97-AF65-F5344CB8AC3E}">
        <p14:creationId xmlns:p14="http://schemas.microsoft.com/office/powerpoint/2010/main" val="36342774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Triangle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Picture 7" descr="The area of a triangle with a ten-inch base and a four-inch height, is equal to 10 times 4 divided by two which equals 20 inches squared.&#10;">
            <a:extLst>
              <a:ext uri="{FF2B5EF4-FFF2-40B4-BE49-F238E27FC236}">
                <a16:creationId xmlns:a16="http://schemas.microsoft.com/office/drawing/2014/main" id="{8A2140E7-63BD-704A-7883-86CB5264040C}"/>
              </a:ext>
            </a:extLst>
          </p:cNvPr>
          <p:cNvPicPr>
            <a:picLocks noChangeAspect="1"/>
          </p:cNvPicPr>
          <p:nvPr/>
        </p:nvPicPr>
        <p:blipFill>
          <a:blip r:embed="rId3"/>
          <a:stretch>
            <a:fillRect/>
          </a:stretch>
        </p:blipFill>
        <p:spPr>
          <a:xfrm>
            <a:off x="1041082" y="1596389"/>
            <a:ext cx="11026385" cy="5101587"/>
          </a:xfrm>
          <a:prstGeom prst="rect">
            <a:avLst/>
          </a:prstGeom>
        </p:spPr>
      </p:pic>
    </p:spTree>
    <p:extLst>
      <p:ext uri="{BB962C8B-B14F-4D97-AF65-F5344CB8AC3E}">
        <p14:creationId xmlns:p14="http://schemas.microsoft.com/office/powerpoint/2010/main" val="335699617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Triangle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To find the area of this composite figure, we should identify that is created from two triangles and a rectangle. We will calculate the area of the individual shapes, then add the areas together to calculate the total area. Don’t forget the units! Starting off with the area of the rectangle, length times width, 2 times 3 centimeters equals 6 centimeters squared. Next, the area of the larger triangle on top is base times height divided by two, that is 3 times 2 centimeters, divided by 2, which equals 3 centimeters squared. Finally, the area of the smaller triangle on the side is base times height divided by two, that is 2 times 1, divided by 2, which equals 1 centimeter squared. Adding these three sections together, we get that the total area of the composite figure is 6 plus 3 plus 1 centimeter squared, which is 10 centimeters squared.&#10;">
            <a:extLst>
              <a:ext uri="{FF2B5EF4-FFF2-40B4-BE49-F238E27FC236}">
                <a16:creationId xmlns:a16="http://schemas.microsoft.com/office/drawing/2014/main" id="{3EC5CEB9-BE6E-D12E-9B95-20048C6B51A3}"/>
              </a:ext>
            </a:extLst>
          </p:cNvPr>
          <p:cNvPicPr>
            <a:picLocks noChangeAspect="1"/>
          </p:cNvPicPr>
          <p:nvPr/>
        </p:nvPicPr>
        <p:blipFill>
          <a:blip r:embed="rId3"/>
          <a:stretch>
            <a:fillRect/>
          </a:stretch>
        </p:blipFill>
        <p:spPr>
          <a:xfrm>
            <a:off x="843914" y="1471612"/>
            <a:ext cx="11100559" cy="4952046"/>
          </a:xfrm>
          <a:prstGeom prst="rect">
            <a:avLst/>
          </a:prstGeom>
        </p:spPr>
      </p:pic>
    </p:spTree>
    <p:extLst>
      <p:ext uri="{BB962C8B-B14F-4D97-AF65-F5344CB8AC3E}">
        <p14:creationId xmlns:p14="http://schemas.microsoft.com/office/powerpoint/2010/main" val="411152034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Rectangle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 name="Picture 1" descr="An image of a rectangle that is 30 feet long and 25 feet tall with a square within it with 10 foot sides.">
            <a:extLst>
              <a:ext uri="{FF2B5EF4-FFF2-40B4-BE49-F238E27FC236}">
                <a16:creationId xmlns:a16="http://schemas.microsoft.com/office/drawing/2014/main" id="{CB5E70EB-0C67-4957-B702-48D8D8A8AC2B}"/>
              </a:ext>
            </a:extLst>
          </p:cNvPr>
          <p:cNvPicPr>
            <a:picLocks noChangeAspect="1"/>
          </p:cNvPicPr>
          <p:nvPr/>
        </p:nvPicPr>
        <p:blipFill>
          <a:blip r:embed="rId3"/>
          <a:stretch>
            <a:fillRect/>
          </a:stretch>
        </p:blipFill>
        <p:spPr>
          <a:xfrm>
            <a:off x="274240" y="1606631"/>
            <a:ext cx="5523809" cy="4466667"/>
          </a:xfrm>
          <a:prstGeom prst="rect">
            <a:avLst/>
          </a:prstGeom>
        </p:spPr>
      </p:pic>
      <p:sp>
        <p:nvSpPr>
          <p:cNvPr id="3" name="TextBox 2">
            <a:extLst>
              <a:ext uri="{FF2B5EF4-FFF2-40B4-BE49-F238E27FC236}">
                <a16:creationId xmlns:a16="http://schemas.microsoft.com/office/drawing/2014/main" id="{94C84E63-8B46-42EE-99B5-DB875E1BB792}"/>
              </a:ext>
            </a:extLst>
          </p:cNvPr>
          <p:cNvSpPr txBox="1"/>
          <p:nvPr/>
        </p:nvSpPr>
        <p:spPr>
          <a:xfrm>
            <a:off x="6096000" y="1741441"/>
            <a:ext cx="3720762" cy="369332"/>
          </a:xfrm>
          <a:prstGeom prst="rect">
            <a:avLst/>
          </a:prstGeom>
          <a:noFill/>
        </p:spPr>
        <p:txBody>
          <a:bodyPr wrap="none" rtlCol="0">
            <a:spAutoFit/>
          </a:bodyPr>
          <a:lstStyle/>
          <a:p>
            <a:r>
              <a:rPr lang="en-US" b="1">
                <a:solidFill>
                  <a:schemeClr val="accent1"/>
                </a:solidFill>
              </a:rPr>
              <a:t>Step 1: </a:t>
            </a:r>
            <a:r>
              <a:rPr lang="en-US"/>
              <a:t>Find the area of the rectangle.</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FABD1F9B-5D0F-4EFA-88B1-80CF28D9A80C}"/>
                  </a:ext>
                </a:extLst>
              </p:cNvPr>
              <p:cNvSpPr txBox="1"/>
              <p:nvPr/>
            </p:nvSpPr>
            <p:spPr>
              <a:xfrm>
                <a:off x="6889039" y="2250546"/>
                <a:ext cx="75116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r>
                        <a:rPr lang="en-US" b="0" i="1" smtClean="0">
                          <a:latin typeface="Cambria Math" panose="02040503050406030204" pitchFamily="18" charset="0"/>
                        </a:rPr>
                        <m:t>𝑙𝑤</m:t>
                      </m:r>
                    </m:oMath>
                  </m:oMathPara>
                </a14:m>
                <a:endParaRPr lang="en-US"/>
              </a:p>
            </p:txBody>
          </p:sp>
        </mc:Choice>
        <mc:Fallback xmlns="">
          <p:sp>
            <p:nvSpPr>
              <p:cNvPr id="4" name="TextBox 3">
                <a:extLst>
                  <a:ext uri="{FF2B5EF4-FFF2-40B4-BE49-F238E27FC236}">
                    <a16:creationId xmlns:a16="http://schemas.microsoft.com/office/drawing/2014/main" id="{FABD1F9B-5D0F-4EFA-88B1-80CF28D9A80C}"/>
                  </a:ext>
                </a:extLst>
              </p:cNvPr>
              <p:cNvSpPr txBox="1">
                <a:spLocks noRot="1" noChangeAspect="1" noMove="1" noResize="1" noEditPoints="1" noAdjustHandles="1" noChangeArrowheads="1" noChangeShapeType="1" noTextEdit="1"/>
              </p:cNvSpPr>
              <p:nvPr/>
            </p:nvSpPr>
            <p:spPr>
              <a:xfrm>
                <a:off x="6889039" y="2250546"/>
                <a:ext cx="751168" cy="276999"/>
              </a:xfrm>
              <a:prstGeom prst="rect">
                <a:avLst/>
              </a:prstGeom>
              <a:blipFill>
                <a:blip r:embed="rId4"/>
                <a:stretch>
                  <a:fillRect l="-6504" r="-7317"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82B2A730-F2EE-44EA-94A9-CC1AED22872B}"/>
                  </a:ext>
                </a:extLst>
              </p:cNvPr>
              <p:cNvSpPr txBox="1"/>
              <p:nvPr/>
            </p:nvSpPr>
            <p:spPr>
              <a:xfrm>
                <a:off x="6889039" y="2653034"/>
                <a:ext cx="280923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=30 </m:t>
                      </m:r>
                      <m:r>
                        <a:rPr lang="en-US" b="0" i="1" smtClean="0">
                          <a:latin typeface="Cambria Math" panose="02040503050406030204" pitchFamily="18" charset="0"/>
                        </a:rPr>
                        <m:t>𝑓𝑡</m:t>
                      </m:r>
                      <m:r>
                        <a:rPr lang="en-US" b="0" i="1" smtClean="0">
                          <a:latin typeface="Cambria Math" panose="02040503050406030204" pitchFamily="18" charset="0"/>
                        </a:rPr>
                        <m:t>⋅25 </m:t>
                      </m:r>
                      <m:r>
                        <a:rPr lang="en-US" b="0" i="1" smtClean="0">
                          <a:latin typeface="Cambria Math" panose="02040503050406030204" pitchFamily="18" charset="0"/>
                        </a:rPr>
                        <m:t>𝑓𝑡</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750 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a:p>
            </p:txBody>
          </p:sp>
        </mc:Choice>
        <mc:Fallback xmlns="">
          <p:sp>
            <p:nvSpPr>
              <p:cNvPr id="9" name="TextBox 8">
                <a:extLst>
                  <a:ext uri="{FF2B5EF4-FFF2-40B4-BE49-F238E27FC236}">
                    <a16:creationId xmlns:a16="http://schemas.microsoft.com/office/drawing/2014/main" id="{82B2A730-F2EE-44EA-94A9-CC1AED22872B}"/>
                  </a:ext>
                </a:extLst>
              </p:cNvPr>
              <p:cNvSpPr txBox="1">
                <a:spLocks noRot="1" noChangeAspect="1" noMove="1" noResize="1" noEditPoints="1" noAdjustHandles="1" noChangeArrowheads="1" noChangeShapeType="1" noTextEdit="1"/>
              </p:cNvSpPr>
              <p:nvPr/>
            </p:nvSpPr>
            <p:spPr>
              <a:xfrm>
                <a:off x="6889039" y="2653034"/>
                <a:ext cx="2809231" cy="276999"/>
              </a:xfrm>
              <a:prstGeom prst="rect">
                <a:avLst/>
              </a:prstGeom>
              <a:blipFill>
                <a:blip r:embed="rId5"/>
                <a:stretch>
                  <a:fillRect l="-1518" t="-2174" r="-217" b="-32609"/>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9DF448F1-1892-428E-810D-D5B116CA48D4}"/>
              </a:ext>
            </a:extLst>
          </p:cNvPr>
          <p:cNvSpPr txBox="1"/>
          <p:nvPr/>
        </p:nvSpPr>
        <p:spPr>
          <a:xfrm>
            <a:off x="6096000" y="3332523"/>
            <a:ext cx="3483133" cy="369332"/>
          </a:xfrm>
          <a:prstGeom prst="rect">
            <a:avLst/>
          </a:prstGeom>
          <a:noFill/>
        </p:spPr>
        <p:txBody>
          <a:bodyPr wrap="none" rtlCol="0">
            <a:spAutoFit/>
          </a:bodyPr>
          <a:lstStyle/>
          <a:p>
            <a:r>
              <a:rPr lang="en-US" b="1">
                <a:solidFill>
                  <a:schemeClr val="accent1"/>
                </a:solidFill>
              </a:rPr>
              <a:t>Step 2: </a:t>
            </a:r>
            <a:r>
              <a:rPr lang="en-US"/>
              <a:t>Find the area of the square.</a:t>
            </a: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A3387F36-F485-44CB-81EE-B2BCB5148A05}"/>
                  </a:ext>
                </a:extLst>
              </p:cNvPr>
              <p:cNvSpPr txBox="1"/>
              <p:nvPr/>
            </p:nvSpPr>
            <p:spPr>
              <a:xfrm>
                <a:off x="6889039" y="3827346"/>
                <a:ext cx="728084"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oMath>
                  </m:oMathPara>
                </a14:m>
                <a:endParaRPr lang="en-US"/>
              </a:p>
            </p:txBody>
          </p:sp>
        </mc:Choice>
        <mc:Fallback xmlns="">
          <p:sp>
            <p:nvSpPr>
              <p:cNvPr id="10" name="TextBox 9">
                <a:extLst>
                  <a:ext uri="{FF2B5EF4-FFF2-40B4-BE49-F238E27FC236}">
                    <a16:creationId xmlns:a16="http://schemas.microsoft.com/office/drawing/2014/main" id="{A3387F36-F485-44CB-81EE-B2BCB5148A05}"/>
                  </a:ext>
                </a:extLst>
              </p:cNvPr>
              <p:cNvSpPr txBox="1">
                <a:spLocks noRot="1" noChangeAspect="1" noMove="1" noResize="1" noEditPoints="1" noAdjustHandles="1" noChangeArrowheads="1" noChangeShapeType="1" noTextEdit="1"/>
              </p:cNvSpPr>
              <p:nvPr/>
            </p:nvSpPr>
            <p:spPr>
              <a:xfrm>
                <a:off x="6889039" y="3827346"/>
                <a:ext cx="728084" cy="276999"/>
              </a:xfrm>
              <a:prstGeom prst="rect">
                <a:avLst/>
              </a:prstGeom>
              <a:blipFill>
                <a:blip r:embed="rId6"/>
                <a:stretch>
                  <a:fillRect l="-6667" t="-2222" r="-2500"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098754E1-06BA-471A-827D-7F7E50A202DA}"/>
                  </a:ext>
                </a:extLst>
              </p:cNvPr>
              <p:cNvSpPr txBox="1"/>
              <p:nvPr/>
            </p:nvSpPr>
            <p:spPr>
              <a:xfrm>
                <a:off x="6889039" y="4229834"/>
                <a:ext cx="234506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(10 </m:t>
                          </m:r>
                          <m:r>
                            <a:rPr lang="en-US" b="0" i="1" smtClean="0">
                              <a:latin typeface="Cambria Math" panose="02040503050406030204" pitchFamily="18" charset="0"/>
                            </a:rPr>
                            <m:t>𝑓𝑡</m:t>
                          </m:r>
                          <m:r>
                            <a:rPr lang="en-US" b="0" i="1" smtClean="0">
                              <a:latin typeface="Cambria Math" panose="02040503050406030204" pitchFamily="18" charset="0"/>
                            </a:rPr>
                            <m:t>)</m:t>
                          </m:r>
                        </m:e>
                        <m:sup>
                          <m:r>
                            <a:rPr lang="en-US" b="0" i="1" smtClean="0">
                              <a:latin typeface="Cambria Math" panose="02040503050406030204" pitchFamily="18" charset="0"/>
                            </a:rPr>
                            <m:t>2</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100 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a:p>
            </p:txBody>
          </p:sp>
        </mc:Choice>
        <mc:Fallback xmlns="">
          <p:sp>
            <p:nvSpPr>
              <p:cNvPr id="11" name="TextBox 10">
                <a:extLst>
                  <a:ext uri="{FF2B5EF4-FFF2-40B4-BE49-F238E27FC236}">
                    <a16:creationId xmlns:a16="http://schemas.microsoft.com/office/drawing/2014/main" id="{098754E1-06BA-471A-827D-7F7E50A202DA}"/>
                  </a:ext>
                </a:extLst>
              </p:cNvPr>
              <p:cNvSpPr txBox="1">
                <a:spLocks noRot="1" noChangeAspect="1" noMove="1" noResize="1" noEditPoints="1" noAdjustHandles="1" noChangeArrowheads="1" noChangeShapeType="1" noTextEdit="1"/>
              </p:cNvSpPr>
              <p:nvPr/>
            </p:nvSpPr>
            <p:spPr>
              <a:xfrm>
                <a:off x="6889039" y="4229834"/>
                <a:ext cx="2345066" cy="276999"/>
              </a:xfrm>
              <a:prstGeom prst="rect">
                <a:avLst/>
              </a:prstGeom>
              <a:blipFill>
                <a:blip r:embed="rId7"/>
                <a:stretch>
                  <a:fillRect l="-1818" t="-2222" r="-519" b="-35556"/>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047F0A12-56CF-4C91-8156-424773120423}"/>
              </a:ext>
            </a:extLst>
          </p:cNvPr>
          <p:cNvSpPr txBox="1"/>
          <p:nvPr/>
        </p:nvSpPr>
        <p:spPr>
          <a:xfrm>
            <a:off x="6096000" y="4920185"/>
            <a:ext cx="4938083" cy="369332"/>
          </a:xfrm>
          <a:prstGeom prst="rect">
            <a:avLst/>
          </a:prstGeom>
          <a:noFill/>
        </p:spPr>
        <p:txBody>
          <a:bodyPr wrap="none" rtlCol="0">
            <a:spAutoFit/>
          </a:bodyPr>
          <a:lstStyle/>
          <a:p>
            <a:r>
              <a:rPr lang="en-US" b="1">
                <a:solidFill>
                  <a:schemeClr val="accent1"/>
                </a:solidFill>
              </a:rPr>
              <a:t>Step 3: </a:t>
            </a:r>
            <a:r>
              <a:rPr lang="en-US"/>
              <a:t>Find the difference between the two areas.</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F89776BC-AD72-4953-AD0A-CF940C8101BA}"/>
                  </a:ext>
                </a:extLst>
              </p:cNvPr>
              <p:cNvSpPr txBox="1"/>
              <p:nvPr/>
            </p:nvSpPr>
            <p:spPr>
              <a:xfrm>
                <a:off x="6889039" y="5415008"/>
                <a:ext cx="411497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𝑟𝑒𝑚𝑎𝑖𝑛𝑖𝑛𝑔</m:t>
                      </m:r>
                      <m:r>
                        <a:rPr lang="en-US" b="0" i="1" smtClean="0">
                          <a:latin typeface="Cambria Math" panose="02040503050406030204" pitchFamily="18" charset="0"/>
                        </a:rPr>
                        <m:t> </m:t>
                      </m:r>
                      <m:r>
                        <a:rPr lang="en-US" b="0" i="1" smtClean="0">
                          <a:latin typeface="Cambria Math" panose="02040503050406030204" pitchFamily="18" charset="0"/>
                        </a:rPr>
                        <m:t>𝑎𝑟𝑒𝑎</m:t>
                      </m:r>
                      <m:r>
                        <a:rPr lang="en-US" b="0" i="1" smtClean="0">
                          <a:latin typeface="Cambria Math" panose="02040503050406030204" pitchFamily="18" charset="0"/>
                        </a:rPr>
                        <m:t>=750−100=</m:t>
                      </m:r>
                      <m:sSup>
                        <m:sSupPr>
                          <m:ctrlPr>
                            <a:rPr lang="en-US" b="0" i="1" smtClean="0">
                              <a:latin typeface="Cambria Math" panose="02040503050406030204" pitchFamily="18" charset="0"/>
                            </a:rPr>
                          </m:ctrlPr>
                        </m:sSupPr>
                        <m:e>
                          <m:r>
                            <a:rPr lang="en-US" b="0" i="1" smtClean="0">
                              <a:latin typeface="Cambria Math" panose="02040503050406030204" pitchFamily="18" charset="0"/>
                            </a:rPr>
                            <m:t>650 </m:t>
                          </m:r>
                          <m:r>
                            <a:rPr lang="en-US" b="0" i="1" smtClean="0">
                              <a:latin typeface="Cambria Math" panose="02040503050406030204" pitchFamily="18" charset="0"/>
                            </a:rPr>
                            <m:t>𝑓𝑡</m:t>
                          </m:r>
                        </m:e>
                        <m:sup>
                          <m:r>
                            <a:rPr lang="en-US" b="0" i="1" smtClean="0">
                              <a:latin typeface="Cambria Math" panose="02040503050406030204" pitchFamily="18" charset="0"/>
                            </a:rPr>
                            <m:t>2</m:t>
                          </m:r>
                        </m:sup>
                      </m:sSup>
                    </m:oMath>
                  </m:oMathPara>
                </a14:m>
                <a:endParaRPr lang="en-US"/>
              </a:p>
            </p:txBody>
          </p:sp>
        </mc:Choice>
        <mc:Fallback xmlns="">
          <p:sp>
            <p:nvSpPr>
              <p:cNvPr id="12" name="TextBox 11">
                <a:extLst>
                  <a:ext uri="{FF2B5EF4-FFF2-40B4-BE49-F238E27FC236}">
                    <a16:creationId xmlns:a16="http://schemas.microsoft.com/office/drawing/2014/main" id="{F89776BC-AD72-4953-AD0A-CF940C8101BA}"/>
                  </a:ext>
                </a:extLst>
              </p:cNvPr>
              <p:cNvSpPr txBox="1">
                <a:spLocks noRot="1" noChangeAspect="1" noMove="1" noResize="1" noEditPoints="1" noAdjustHandles="1" noChangeArrowheads="1" noChangeShapeType="1" noTextEdit="1"/>
              </p:cNvSpPr>
              <p:nvPr/>
            </p:nvSpPr>
            <p:spPr>
              <a:xfrm>
                <a:off x="6889039" y="5415008"/>
                <a:ext cx="4114973" cy="276999"/>
              </a:xfrm>
              <a:prstGeom prst="rect">
                <a:avLst/>
              </a:prstGeom>
              <a:blipFill>
                <a:blip r:embed="rId8"/>
                <a:stretch>
                  <a:fillRect l="-1481" t="-2174" r="-148" b="-32609"/>
                </a:stretch>
              </a:blipFill>
            </p:spPr>
            <p:txBody>
              <a:bodyPr/>
              <a:lstStyle/>
              <a:p>
                <a:r>
                  <a:rPr lang="en-US">
                    <a:noFill/>
                  </a:rPr>
                  <a:t> </a:t>
                </a:r>
              </a:p>
            </p:txBody>
          </p:sp>
        </mc:Fallback>
      </mc:AlternateContent>
    </p:spTree>
    <p:extLst>
      <p:ext uri="{BB962C8B-B14F-4D97-AF65-F5344CB8AC3E}">
        <p14:creationId xmlns:p14="http://schemas.microsoft.com/office/powerpoint/2010/main" val="573349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Subtraction</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1</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9" name="Picture 8" descr="Now, let’s talk about subtraction. In subtraction, you want to find the difference between two numbers. On a number line, this translates into the distance between two numbers with direction considered. This can easily be seen on a number. Here the problem “6 minus 1” is represented. You see that the distance between 1 and 6 is 5. You also see that the subtraction problem is really also an addition problem, with one positive and one negative number: 6 plus negative 1. Either way, “6 minus 1” or “6 plus negative 1” equals 5.&#10;">
            <a:extLst>
              <a:ext uri="{FF2B5EF4-FFF2-40B4-BE49-F238E27FC236}">
                <a16:creationId xmlns:a16="http://schemas.microsoft.com/office/drawing/2014/main" id="{954C9BAD-0F71-F0DD-7577-4AB86F412172}"/>
              </a:ext>
            </a:extLst>
          </p:cNvPr>
          <p:cNvPicPr>
            <a:picLocks noChangeAspect="1"/>
          </p:cNvPicPr>
          <p:nvPr/>
        </p:nvPicPr>
        <p:blipFill>
          <a:blip r:embed="rId3"/>
          <a:stretch>
            <a:fillRect/>
          </a:stretch>
        </p:blipFill>
        <p:spPr>
          <a:xfrm>
            <a:off x="873739" y="1359989"/>
            <a:ext cx="10624077" cy="4964608"/>
          </a:xfrm>
          <a:prstGeom prst="rect">
            <a:avLst/>
          </a:prstGeom>
        </p:spPr>
      </p:pic>
    </p:spTree>
    <p:extLst>
      <p:ext uri="{BB962C8B-B14F-4D97-AF65-F5344CB8AC3E}">
        <p14:creationId xmlns:p14="http://schemas.microsoft.com/office/powerpoint/2010/main" val="21885151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a:ln>
                  <a:noFill/>
                </a:ln>
                <a:solidFill>
                  <a:srgbClr val="323542"/>
                </a:solidFill>
                <a:effectLst/>
                <a:uLnTx/>
                <a:uFillTx/>
                <a:latin typeface="Century Gothic" panose="020B0502020202020204" pitchFamily="34" charset="0"/>
                <a:ea typeface="+mn-ea"/>
                <a:cs typeface="+mn-cs"/>
              </a:rPr>
              <a:t>Irregular Polygons: Rectangle</a:t>
            </a:r>
            <a:r>
              <a:rPr kumimoji="0" lang="en-US" sz="3000" b="0" i="0" u="none" strike="noStrike" kern="1200" cap="none" spc="0" normalizeH="0" baseline="-25000" noProof="0">
                <a:ln>
                  <a:noFill/>
                </a:ln>
                <a:solidFill>
                  <a:srgbClr val="323542"/>
                </a:solidFill>
                <a:effectLst/>
                <a:uLnTx/>
                <a:uFillTx/>
                <a:latin typeface="Century Gothic" panose="020B0502020202020204" pitchFamily="34" charset="0"/>
                <a:ea typeface="+mn-ea"/>
                <a:cs typeface="+mn-cs"/>
              </a:rPr>
              <a:t>2</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The polygon displayed is another irregular polygon. To calculate its area, we have to break it up into three separate rectangles. First, Rectangle A1 has an area of length times width, 5 times 2 inches equals 10 inches squared. Rectangle A2 has an area of length times width, 6 time 5 inches equals 30 inches squared. Rectangle A3 has an area of length times width, 12 times 3 inches equals 36 inches squared. Now, you are able to calculate the area of a variety of polygons. The total area is 10 plus 30 plus 36 which equals 76 inches squared.">
            <a:extLst>
              <a:ext uri="{FF2B5EF4-FFF2-40B4-BE49-F238E27FC236}">
                <a16:creationId xmlns:a16="http://schemas.microsoft.com/office/drawing/2014/main" id="{05B242EF-9706-0050-7D60-234A12C610DA}"/>
              </a:ext>
            </a:extLst>
          </p:cNvPr>
          <p:cNvPicPr>
            <a:picLocks noChangeAspect="1"/>
          </p:cNvPicPr>
          <p:nvPr/>
        </p:nvPicPr>
        <p:blipFill>
          <a:blip r:embed="rId3"/>
          <a:stretch>
            <a:fillRect/>
          </a:stretch>
        </p:blipFill>
        <p:spPr>
          <a:xfrm>
            <a:off x="410447" y="1495425"/>
            <a:ext cx="11371105" cy="4859651"/>
          </a:xfrm>
          <a:prstGeom prst="rect">
            <a:avLst/>
          </a:prstGeom>
        </p:spPr>
      </p:pic>
    </p:spTree>
    <p:extLst>
      <p:ext uri="{BB962C8B-B14F-4D97-AF65-F5344CB8AC3E}">
        <p14:creationId xmlns:p14="http://schemas.microsoft.com/office/powerpoint/2010/main" val="76529900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pic>
        <p:nvPicPr>
          <p:cNvPr id="6" name="Picture 5">
            <a:extLs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1AEDB10-19E8-41F2-BBDD-68E540BA85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6DCEB7F-64FE-45F7-A493-BB8F64D6D98E}">
  <ds:schemaRefs>
    <ds:schemaRef ds:uri="http://schemas.microsoft.com/sharepoint/v3/contenttype/forms"/>
  </ds:schemaRefs>
</ds:datastoreItem>
</file>

<file path=customXml/itemProps3.xml><?xml version="1.0" encoding="utf-8"?>
<ds:datastoreItem xmlns:ds="http://schemas.openxmlformats.org/officeDocument/2006/customXml" ds:itemID="{B42E8DC8-2C42-4284-AC3C-818E36ACBB01}">
  <ds:schemaRefs>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fdab59f7-c3a7-48e5-acd8-618ce834776e"/>
    <ds:schemaRef ds:uri="06d9c582-05c2-476b-83d2-72ab8b1380b2"/>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0</TotalTime>
  <Words>6660</Words>
  <Application>Microsoft Office PowerPoint</Application>
  <PresentationFormat>Widescreen</PresentationFormat>
  <Paragraphs>336</Paragraphs>
  <Slides>91</Slides>
  <Notes>90</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91</vt:i4>
      </vt:variant>
    </vt:vector>
  </HeadingPairs>
  <TitlesOfParts>
    <vt:vector size="99" baseType="lpstr">
      <vt:lpstr>Arial</vt:lpstr>
      <vt:lpstr>Calibri</vt:lpstr>
      <vt:lpstr>Calibri Light</vt:lpstr>
      <vt:lpstr>Cambria Math</vt:lpstr>
      <vt:lpstr>Century Gothic</vt:lpstr>
      <vt:lpstr>Office Theme</vt:lpstr>
      <vt:lpstr>1_Office Theme</vt:lpstr>
      <vt:lpstr>Equation</vt:lpstr>
      <vt:lpstr>Addition and Subtraction</vt:lpstr>
      <vt:lpstr>Conventions</vt:lpstr>
      <vt:lpstr>Addition</vt:lpstr>
      <vt:lpstr>Addition: Case 1</vt:lpstr>
      <vt:lpstr>Addition: Case 2</vt:lpstr>
      <vt:lpstr>Addition: Case 31</vt:lpstr>
      <vt:lpstr>Addition: Case 32</vt:lpstr>
      <vt:lpstr>Additive Inverse</vt:lpstr>
      <vt:lpstr>Subtraction1</vt:lpstr>
      <vt:lpstr>Subtraction2</vt:lpstr>
      <vt:lpstr>Subtraction3</vt:lpstr>
      <vt:lpstr>Application: Change in Value1</vt:lpstr>
      <vt:lpstr>Application: Change in Value2</vt:lpstr>
      <vt:lpstr>Multiplication and Division</vt:lpstr>
      <vt:lpstr>Multiplication</vt:lpstr>
      <vt:lpstr>Division</vt:lpstr>
      <vt:lpstr>Division: Examples</vt:lpstr>
      <vt:lpstr>Division and Zero</vt:lpstr>
      <vt:lpstr>Division and Zero: Example</vt:lpstr>
      <vt:lpstr>Sign Rules</vt:lpstr>
      <vt:lpstr>Calculating Averages</vt:lpstr>
      <vt:lpstr>Calculating Averages: Example</vt:lpstr>
      <vt:lpstr>Order of Operations</vt:lpstr>
      <vt:lpstr>Introduction1</vt:lpstr>
      <vt:lpstr>Introduction2</vt:lpstr>
      <vt:lpstr>Rules for Order of Operations1</vt:lpstr>
      <vt:lpstr>Rules for Order of Operations2</vt:lpstr>
      <vt:lpstr>Example</vt:lpstr>
      <vt:lpstr>Using a Calculator</vt:lpstr>
      <vt:lpstr>Algebraic Expressions</vt:lpstr>
      <vt:lpstr>Definitions1</vt:lpstr>
      <vt:lpstr>Definitions2</vt:lpstr>
      <vt:lpstr>Like Terms</vt:lpstr>
      <vt:lpstr>Algebraic Expression</vt:lpstr>
      <vt:lpstr>Simplifying Algebraic Expressions</vt:lpstr>
      <vt:lpstr>Examples</vt:lpstr>
      <vt:lpstr>Evaluating Algebraic Expressions</vt:lpstr>
      <vt:lpstr>Example 1</vt:lpstr>
      <vt:lpstr>Example 2</vt:lpstr>
      <vt:lpstr>Basics of Percent</vt:lpstr>
      <vt:lpstr>Percent1</vt:lpstr>
      <vt:lpstr>Percent2</vt:lpstr>
      <vt:lpstr>Fractions</vt:lpstr>
      <vt:lpstr>Decimals1</vt:lpstr>
      <vt:lpstr>Decimals2</vt:lpstr>
      <vt:lpstr>Rate times base equals amount</vt:lpstr>
      <vt:lpstr>Rate</vt:lpstr>
      <vt:lpstr>Base</vt:lpstr>
      <vt:lpstr>Amount</vt:lpstr>
      <vt:lpstr>Sales1</vt:lpstr>
      <vt:lpstr>Sales2</vt:lpstr>
      <vt:lpstr>Sales3</vt:lpstr>
      <vt:lpstr>Sales4</vt:lpstr>
      <vt:lpstr>Percent Change</vt:lpstr>
      <vt:lpstr>Percent Change: Appreciation</vt:lpstr>
      <vt:lpstr>Percent Change: Depreciation</vt:lpstr>
      <vt:lpstr>Linear Equations</vt:lpstr>
      <vt:lpstr>Simplify1</vt:lpstr>
      <vt:lpstr>Simplify2</vt:lpstr>
      <vt:lpstr>Fractions1</vt:lpstr>
      <vt:lpstr>Parentheses</vt:lpstr>
      <vt:lpstr>Multiple Variables: Substitution</vt:lpstr>
      <vt:lpstr>Graphing</vt:lpstr>
      <vt:lpstr>Bar Graphs</vt:lpstr>
      <vt:lpstr>Circle Graphs</vt:lpstr>
      <vt:lpstr>Line Graphs</vt:lpstr>
      <vt:lpstr>Histograms</vt:lpstr>
      <vt:lpstr>Quadrants</vt:lpstr>
      <vt:lpstr>Ordered Pairs1</vt:lpstr>
      <vt:lpstr>Ordered Pairs2</vt:lpstr>
      <vt:lpstr>Ordered Pair3</vt:lpstr>
      <vt:lpstr>Ordered Pairs4</vt:lpstr>
      <vt:lpstr>Ordered Pairs5</vt:lpstr>
      <vt:lpstr>Ordered Pairs6</vt:lpstr>
      <vt:lpstr>Slope</vt:lpstr>
      <vt:lpstr>Horizontal Line Slope</vt:lpstr>
      <vt:lpstr>Vertical Line Slope</vt:lpstr>
      <vt:lpstr>Systems: Parallel Lines</vt:lpstr>
      <vt:lpstr>Systems: Intersecting Lines</vt:lpstr>
      <vt:lpstr>Systems: Overlapping Lines</vt:lpstr>
      <vt:lpstr>Calculating Area</vt:lpstr>
      <vt:lpstr>Area1</vt:lpstr>
      <vt:lpstr>Area2</vt:lpstr>
      <vt:lpstr>Formulas: Triangle</vt:lpstr>
      <vt:lpstr>Formulas: Rectangle</vt:lpstr>
      <vt:lpstr>Formulas: Square</vt:lpstr>
      <vt:lpstr>Irregular Polygons: Triangle1</vt:lpstr>
      <vt:lpstr>Irregular Polygons: Triangle2</vt:lpstr>
      <vt:lpstr>Irregular Polygons: Rectangle1</vt:lpstr>
      <vt:lpstr>Irregular Polygons: Rectangle2</vt:lpstr>
      <vt:lpstr>HAWKES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1</cp:revision>
  <dcterms:created xsi:type="dcterms:W3CDTF">2017-06-16T13:06:21Z</dcterms:created>
  <dcterms:modified xsi:type="dcterms:W3CDTF">2026-02-02T13:26:25Z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