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60" r:id="rId3"/>
    <p:sldId id="261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2" r:id="rId13"/>
    <p:sldId id="273" r:id="rId14"/>
    <p:sldId id="274" r:id="rId15"/>
    <p:sldId id="275" r:id="rId16"/>
    <p:sldId id="277" r:id="rId17"/>
    <p:sldId id="278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9" name="Belloit, Nicholas G" initials="BNG [9]" lastIdx="1" clrIdx="8"/>
  <p:cmAuthor id="3" name="Belloit, Nicholas G" initials="BNG [3]" lastIdx="1" clrIdx="2"/>
  <p:cmAuthor id="10" name="Belloit, Nicholas G" initials="BNG [10]" lastIdx="1" clrIdx="9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2D7D9F"/>
    <a:srgbClr val="000099"/>
    <a:srgbClr val="FF00FF"/>
    <a:srgbClr val="9900FF"/>
    <a:srgbClr val="000000"/>
    <a:srgbClr val="008080"/>
    <a:srgbClr val="1F497D"/>
    <a:srgbClr val="FFFFCC"/>
    <a:srgbClr val="366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5" autoAdjust="0"/>
    <p:restoredTop sz="94660"/>
  </p:normalViewPr>
  <p:slideViewPr>
    <p:cSldViewPr>
      <p:cViewPr varScale="1">
        <p:scale>
          <a:sx n="111" d="100"/>
          <a:sy n="111" d="100"/>
        </p:scale>
        <p:origin x="159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525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552338-FA8A-4723-928F-B79686D868D3}" type="datetimeFigureOut">
              <a:rPr lang="en-US" smtClean="0"/>
              <a:pPr/>
              <a:t>6/26/2023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F61F61-A467-42FE-99CA-0B52EDC3DEC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27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image" Target="../media/image20.wmf"/><Relationship Id="rId7" Type="http://schemas.openxmlformats.org/officeDocument/2006/relationships/image" Target="../media/image22.e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4.wmf"/><Relationship Id="rId5" Type="http://schemas.openxmlformats.org/officeDocument/2006/relationships/image" Target="../media/image21.wmf"/><Relationship Id="rId10" Type="http://schemas.openxmlformats.org/officeDocument/2006/relationships/oleObject" Target="../embeddings/oleObject23.bin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3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oleObject" Target="../embeddings/oleObject2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wmf"/><Relationship Id="rId4" Type="http://schemas.openxmlformats.org/officeDocument/2006/relationships/oleObject" Target="../embeddings/oleObject25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3" Type="http://schemas.openxmlformats.org/officeDocument/2006/relationships/image" Target="../media/image31.emf"/><Relationship Id="rId7" Type="http://schemas.openxmlformats.org/officeDocument/2006/relationships/image" Target="../media/image33.w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11" Type="http://schemas.openxmlformats.org/officeDocument/2006/relationships/image" Target="../media/image35.wmf"/><Relationship Id="rId5" Type="http://schemas.openxmlformats.org/officeDocument/2006/relationships/image" Target="../media/image32.wmf"/><Relationship Id="rId10" Type="http://schemas.openxmlformats.org/officeDocument/2006/relationships/oleObject" Target="../embeddings/oleObject31.bin"/><Relationship Id="rId4" Type="http://schemas.openxmlformats.org/officeDocument/2006/relationships/oleObject" Target="../embeddings/oleObject28.bin"/><Relationship Id="rId9" Type="http://schemas.openxmlformats.org/officeDocument/2006/relationships/image" Target="../media/image34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emf"/><Relationship Id="rId2" Type="http://schemas.openxmlformats.org/officeDocument/2006/relationships/oleObject" Target="../embeddings/oleObject3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7.wmf"/><Relationship Id="rId4" Type="http://schemas.openxmlformats.org/officeDocument/2006/relationships/oleObject" Target="../embeddings/oleObject33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4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image" Target="../media/image5.emf"/><Relationship Id="rId7" Type="http://schemas.openxmlformats.org/officeDocument/2006/relationships/image" Target="../media/image7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5.bin"/><Relationship Id="rId9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image" Target="../media/image12.wmf"/><Relationship Id="rId7" Type="http://schemas.openxmlformats.org/officeDocument/2006/relationships/image" Target="../media/image14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6.emf"/><Relationship Id="rId5" Type="http://schemas.openxmlformats.org/officeDocument/2006/relationships/image" Target="../media/image13.e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5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9.5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Applications: Interest and Mixture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xfrm>
            <a:off x="457200" y="200216"/>
            <a:ext cx="8229600" cy="87972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Example 3: </a:t>
            </a:r>
            <a:r>
              <a:rPr lang="en-US" dirty="0"/>
              <a:t>Application: Solving a Mixture Problem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0848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ts val="6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How many ounces each of a </a:t>
            </a:r>
            <a:r>
              <a:rPr lang="en-US" i="0" dirty="0">
                <a:solidFill>
                  <a:srgbClr val="0000FF"/>
                </a:solidFill>
              </a:rPr>
              <a:t>10%</a:t>
            </a:r>
            <a:r>
              <a:rPr lang="en-US" i="0" dirty="0">
                <a:solidFill>
                  <a:schemeClr val="tx1"/>
                </a:solidFill>
              </a:rPr>
              <a:t> salt solution and a </a:t>
            </a:r>
            <a:r>
              <a:rPr lang="en-US" i="0" dirty="0">
                <a:solidFill>
                  <a:srgbClr val="0000FF"/>
                </a:solidFill>
              </a:rPr>
              <a:t>15%</a:t>
            </a:r>
            <a:r>
              <a:rPr lang="en-US" i="0" dirty="0">
                <a:solidFill>
                  <a:schemeClr val="tx1"/>
                </a:solidFill>
              </a:rPr>
              <a:t> salt solution must be used to produce 50 ounces of a </a:t>
            </a:r>
            <a:r>
              <a:rPr lang="en-US" i="0" dirty="0">
                <a:solidFill>
                  <a:srgbClr val="0000FF"/>
                </a:solidFill>
              </a:rPr>
              <a:t>12%</a:t>
            </a:r>
            <a:r>
              <a:rPr lang="en-US" i="0" dirty="0">
                <a:solidFill>
                  <a:schemeClr val="tx1"/>
                </a:solidFill>
              </a:rPr>
              <a:t> salt solution?</a:t>
            </a:r>
          </a:p>
          <a:p>
            <a:pPr marL="0" indent="0">
              <a:spcBef>
                <a:spcPts val="6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ts val="6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= amount of 10% solution </a:t>
            </a:r>
          </a:p>
          <a:p>
            <a:pPr marL="0" indent="0">
              <a:spcBef>
                <a:spcPts val="6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= amount of 15% solution.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457200" y="200216"/>
            <a:ext cx="8229600" cy="87972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Example 3: </a:t>
            </a:r>
            <a:r>
              <a:rPr lang="en-US" dirty="0"/>
              <a:t>Application: Solving a Mixture Problem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853178" name="Group 18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3987506"/>
              </p:ext>
            </p:extLst>
          </p:nvPr>
        </p:nvGraphicFramePr>
        <p:xfrm>
          <a:off x="1143000" y="1279525"/>
          <a:ext cx="6858000" cy="192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4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12347">
                <a:tc grid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                      Amount        ×	  Percent      =	Amount		                of Solution      	   of Salt 	                  of Salt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263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10% Solution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0.10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0.10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263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15% Solution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0.15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0.15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263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12% Solution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50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0.12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0.12(50)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Rectangle 3"/>
          <p:cNvSpPr txBox="1">
            <a:spLocks/>
          </p:cNvSpPr>
          <p:nvPr/>
        </p:nvSpPr>
        <p:spPr>
          <a:xfrm>
            <a:off x="457200" y="3397885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Then the system of linear equations is as follows.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615950" y="4194175"/>
          <a:ext cx="37338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733800" imgH="1054100" progId="Equation.DSMT4">
                  <p:embed/>
                </p:oleObj>
              </mc:Choice>
              <mc:Fallback>
                <p:oleObj name="Equation" r:id="rId2" imgW="3733800" imgH="1054100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950" y="4194175"/>
                        <a:ext cx="3733800" cy="1054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601534" y="5302478"/>
            <a:ext cx="6332666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sum of the two amounts must be 50 ounces.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597176" y="4217734"/>
            <a:ext cx="39668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sum of the amounts of salt from the two solutions equals the total amount of salt in the final solution.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Example 3: </a:t>
            </a:r>
            <a:r>
              <a:rPr lang="en-US" dirty="0"/>
              <a:t>Application: Solving a Mixture Problem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spcBef>
                <a:spcPct val="0"/>
              </a:spcBef>
            </a:pPr>
            <a:r>
              <a:rPr lang="en-US" dirty="0"/>
              <a:t>Now, </a:t>
            </a:r>
            <a:r>
              <a:rPr lang="en-US" i="0" dirty="0">
                <a:solidFill>
                  <a:schemeClr val="tx1"/>
                </a:solidFill>
              </a:rPr>
              <a:t>multiply the first equation by </a:t>
            </a:r>
            <a:r>
              <a:rPr lang="en-US" i="0" dirty="0">
                <a:solidFill>
                  <a:srgbClr val="7030A0"/>
                </a:solidFill>
              </a:rPr>
              <a:t>−10 </a:t>
            </a:r>
            <a:r>
              <a:rPr lang="en-US" i="0" dirty="0">
                <a:solidFill>
                  <a:schemeClr val="tx1"/>
                </a:solidFill>
              </a:rPr>
              <a:t>and the second by </a:t>
            </a:r>
            <a:r>
              <a:rPr lang="en-US" i="0" dirty="0">
                <a:solidFill>
                  <a:srgbClr val="00B050"/>
                </a:solidFill>
              </a:rPr>
              <a:t>100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/>
              <a:t>to get opposite coefficients for </a:t>
            </a:r>
            <a:r>
              <a:rPr lang="en-US" i="1" dirty="0"/>
              <a:t>x</a:t>
            </a:r>
            <a:r>
              <a:rPr lang="en-US" dirty="0"/>
              <a:t>.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843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1286731"/>
              </p:ext>
            </p:extLst>
          </p:nvPr>
        </p:nvGraphicFramePr>
        <p:xfrm>
          <a:off x="501650" y="2508250"/>
          <a:ext cx="4481513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470120" imgH="1117440" progId="Equation.DSMT4">
                  <p:embed/>
                </p:oleObj>
              </mc:Choice>
              <mc:Fallback>
                <p:oleObj name="Equation" r:id="rId2" imgW="4470120" imgH="1117440" progId="Equation.DSMT4">
                  <p:embed/>
                  <p:pic>
                    <p:nvPicPr>
                      <p:cNvPr id="0" name="Picture 3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50" y="2508250"/>
                        <a:ext cx="4481513" cy="1130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8" name="Line 6"/>
          <p:cNvSpPr>
            <a:spLocks noChangeShapeType="1"/>
          </p:cNvSpPr>
          <p:nvPr/>
        </p:nvSpPr>
        <p:spPr bwMode="auto">
          <a:xfrm>
            <a:off x="5166852" y="3359150"/>
            <a:ext cx="3810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18439" name="Line 7"/>
          <p:cNvSpPr>
            <a:spLocks noChangeShapeType="1"/>
          </p:cNvSpPr>
          <p:nvPr/>
        </p:nvSpPr>
        <p:spPr bwMode="auto">
          <a:xfrm>
            <a:off x="4359132" y="2832100"/>
            <a:ext cx="118872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 dirty="0"/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5662152" y="3667840"/>
          <a:ext cx="2451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51100" imgH="355600" progId="Equation.DSMT4">
                  <p:embed/>
                </p:oleObj>
              </mc:Choice>
              <mc:Fallback>
                <p:oleObj name="Equation" r:id="rId4" imgW="2451100" imgH="355600" progId="Equation.DSMT4">
                  <p:embed/>
                  <p:pic>
                    <p:nvPicPr>
                      <p:cNvPr id="0" name="Picture 3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2152" y="3667840"/>
                        <a:ext cx="2451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8199508"/>
              </p:ext>
            </p:extLst>
          </p:nvPr>
        </p:nvGraphicFramePr>
        <p:xfrm>
          <a:off x="7097713" y="4179888"/>
          <a:ext cx="8382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22600" imgH="329040" progId="Equation.DSMT4">
                  <p:embed/>
                </p:oleObj>
              </mc:Choice>
              <mc:Fallback>
                <p:oleObj name="Equation" r:id="rId6" imgW="822600" imgH="329040" progId="Equation.DSMT4">
                  <p:embed/>
                  <p:pic>
                    <p:nvPicPr>
                      <p:cNvPr id="0" name="Picture 3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7713" y="4179888"/>
                        <a:ext cx="8382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7010400" y="4572000"/>
            <a:ext cx="18014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Amount of 15%</a:t>
            </a:r>
          </a:p>
        </p:txBody>
      </p:sp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5715000" y="2654300"/>
          <a:ext cx="2628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628900" imgH="355600" progId="Equation.DSMT4">
                  <p:embed/>
                </p:oleObj>
              </mc:Choice>
              <mc:Fallback>
                <p:oleObj name="Equation" r:id="rId8" imgW="2628900" imgH="355600" progId="Equation.DSMT4">
                  <p:embed/>
                  <p:pic>
                    <p:nvPicPr>
                      <p:cNvPr id="0" name="Picture 3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2654300"/>
                        <a:ext cx="2628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5930900" y="3124200"/>
          <a:ext cx="2197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197100" imgH="469900" progId="Equation.DSMT4">
                  <p:embed/>
                </p:oleObj>
              </mc:Choice>
              <mc:Fallback>
                <p:oleObj name="Equation" r:id="rId10" imgW="2197100" imgH="469900" progId="Equation.DSMT4">
                  <p:embed/>
                  <p:pic>
                    <p:nvPicPr>
                      <p:cNvPr id="0" name="Picture 3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0900" y="3124200"/>
                        <a:ext cx="2197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8" grpId="0" animBg="1"/>
      <p:bldP spid="18439" grpId="0" animBg="1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Example 3: </a:t>
            </a:r>
            <a:r>
              <a:rPr lang="en-US" dirty="0"/>
              <a:t>Application: Solving a Mixture Problem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Substitute </a:t>
            </a:r>
            <a:r>
              <a:rPr lang="en-US" i="1" dirty="0">
                <a:solidFill>
                  <a:srgbClr val="000099"/>
                </a:solidFill>
              </a:rPr>
              <a:t>y</a:t>
            </a:r>
            <a:r>
              <a:rPr lang="en-US" i="0" dirty="0">
                <a:solidFill>
                  <a:srgbClr val="000099"/>
                </a:solidFill>
              </a:rPr>
              <a:t> = </a:t>
            </a:r>
            <a:r>
              <a:rPr lang="en-US" i="0" dirty="0">
                <a:solidFill>
                  <a:srgbClr val="FF0000"/>
                </a:solidFill>
              </a:rPr>
              <a:t>20</a:t>
            </a:r>
            <a:r>
              <a:rPr lang="en-US" i="0" dirty="0">
                <a:solidFill>
                  <a:schemeClr val="tx1"/>
                </a:solidFill>
              </a:rPr>
              <a:t> into one of the original equations.</a:t>
            </a:r>
          </a:p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Use </a:t>
            </a:r>
            <a:r>
              <a:rPr lang="en-US" i="0" dirty="0">
                <a:solidFill>
                  <a:srgbClr val="FF0008"/>
                </a:solidFill>
              </a:rPr>
              <a:t>30</a:t>
            </a:r>
            <a:r>
              <a:rPr lang="en-US" i="0" dirty="0">
                <a:solidFill>
                  <a:schemeClr val="tx1"/>
                </a:solidFill>
              </a:rPr>
              <a:t> ounces of the </a:t>
            </a:r>
            <a:r>
              <a:rPr lang="en-US" i="0" dirty="0">
                <a:solidFill>
                  <a:srgbClr val="0000FF"/>
                </a:solidFill>
              </a:rPr>
              <a:t>10%</a:t>
            </a:r>
            <a:r>
              <a:rPr lang="en-US" i="0" dirty="0">
                <a:solidFill>
                  <a:schemeClr val="tx1"/>
                </a:solidFill>
              </a:rPr>
              <a:t> solution and </a:t>
            </a:r>
            <a:r>
              <a:rPr lang="en-US" i="0" dirty="0">
                <a:solidFill>
                  <a:srgbClr val="FF0008"/>
                </a:solidFill>
              </a:rPr>
              <a:t>20</a:t>
            </a:r>
            <a:r>
              <a:rPr lang="en-US" i="0" dirty="0">
                <a:solidFill>
                  <a:schemeClr val="tx1"/>
                </a:solidFill>
              </a:rPr>
              <a:t> ounces of the </a:t>
            </a:r>
            <a:r>
              <a:rPr lang="en-US" i="0" dirty="0">
                <a:solidFill>
                  <a:srgbClr val="0000FF"/>
                </a:solidFill>
              </a:rPr>
              <a:t>15%</a:t>
            </a:r>
            <a:r>
              <a:rPr lang="en-US" i="0" dirty="0">
                <a:solidFill>
                  <a:schemeClr val="tx1"/>
                </a:solidFill>
              </a:rPr>
              <a:t> solution.</a:t>
            </a:r>
          </a:p>
        </p:txBody>
      </p:sp>
      <p:sp>
        <p:nvSpPr>
          <p:cNvPr id="5" name="Rectangle 4"/>
          <p:cNvSpPr/>
          <p:nvPr/>
        </p:nvSpPr>
        <p:spPr>
          <a:xfrm>
            <a:off x="4847066" y="2662234"/>
            <a:ext cx="18014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Amount of 10%</a:t>
            </a:r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7286685"/>
              </p:ext>
            </p:extLst>
          </p:nvPr>
        </p:nvGraphicFramePr>
        <p:xfrm>
          <a:off x="2934952" y="2052634"/>
          <a:ext cx="1765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55360" imgH="585000" progId="Equation.DSMT4">
                  <p:embed/>
                </p:oleObj>
              </mc:Choice>
              <mc:Fallback>
                <p:oleObj name="Equation" r:id="rId2" imgW="1755360" imgH="585000" progId="Equation.DSMT4">
                  <p:embed/>
                  <p:pic>
                    <p:nvPicPr>
                      <p:cNvPr id="0" name="Picture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4952" y="2052634"/>
                        <a:ext cx="17653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7757053"/>
              </p:ext>
            </p:extLst>
          </p:nvPr>
        </p:nvGraphicFramePr>
        <p:xfrm>
          <a:off x="3803702" y="2738434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01309" imgH="291973" progId="Equation.DSMT4">
                  <p:embed/>
                </p:oleObj>
              </mc:Choice>
              <mc:Fallback>
                <p:oleObj name="Equation" r:id="rId4" imgW="901309" imgH="291973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3702" y="2738434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xfrm>
            <a:off x="457200" y="200216"/>
            <a:ext cx="8229600" cy="87972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Application: Solving a Mixture Problem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How many gallons of a </a:t>
            </a:r>
            <a:r>
              <a:rPr lang="en-US" i="0" dirty="0">
                <a:solidFill>
                  <a:srgbClr val="0000FF"/>
                </a:solidFill>
              </a:rPr>
              <a:t>20%</a:t>
            </a:r>
            <a:r>
              <a:rPr lang="en-US" i="0" dirty="0">
                <a:solidFill>
                  <a:schemeClr val="tx1"/>
                </a:solidFill>
              </a:rPr>
              <a:t> acid solution should be mixed with a </a:t>
            </a:r>
            <a:r>
              <a:rPr lang="en-US" i="0" dirty="0">
                <a:solidFill>
                  <a:srgbClr val="0000FF"/>
                </a:solidFill>
              </a:rPr>
              <a:t>30%</a:t>
            </a:r>
            <a:r>
              <a:rPr lang="en-US" i="0" dirty="0">
                <a:solidFill>
                  <a:schemeClr val="tx1"/>
                </a:solidFill>
              </a:rPr>
              <a:t> acid solution to produce </a:t>
            </a:r>
            <a:r>
              <a:rPr lang="en-US" i="0" dirty="0">
                <a:solidFill>
                  <a:srgbClr val="0000FF"/>
                </a:solidFill>
              </a:rPr>
              <a:t>100 gallons </a:t>
            </a:r>
            <a:r>
              <a:rPr lang="en-US" i="0" dirty="0">
                <a:solidFill>
                  <a:schemeClr val="tx1"/>
                </a:solidFill>
              </a:rPr>
              <a:t>of a </a:t>
            </a:r>
            <a:r>
              <a:rPr lang="en-US" i="0" dirty="0">
                <a:solidFill>
                  <a:srgbClr val="0000FF"/>
                </a:solidFill>
              </a:rPr>
              <a:t>23%</a:t>
            </a:r>
            <a:r>
              <a:rPr lang="en-US" i="0" dirty="0">
                <a:solidFill>
                  <a:schemeClr val="tx1"/>
                </a:solidFill>
              </a:rPr>
              <a:t> solution?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693738" algn="l"/>
              </a:tabLst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= amount of 20% solution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693738" algn="l"/>
              </a:tabLst>
            </a:pP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= amount of 30% solution.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A8F19F2-B482-696D-D7A6-011AFB11C6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0" y="2286000"/>
            <a:ext cx="3982006" cy="17242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xfrm>
            <a:off x="457200" y="200216"/>
            <a:ext cx="8229600" cy="87972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Application: Solving a Mixture Problem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860167" name="Group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2931589"/>
              </p:ext>
            </p:extLst>
          </p:nvPr>
        </p:nvGraphicFramePr>
        <p:xfrm>
          <a:off x="914400" y="1279525"/>
          <a:ext cx="7315200" cy="188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78426">
                <a:tc grid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                          Amount	       Percent 	     Amount		   of Solution                 </a:t>
                      </a:r>
                      <a:r>
                        <a:rPr kumimoji="0" lang="en-US" sz="20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of </a:t>
                      </a:r>
                      <a:r>
                        <a:rPr kumimoji="0" lang="en-US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Acid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    of Acid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345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20% Solution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0.20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0.20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345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30% Solution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0.30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0.30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345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23% Solution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100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0.23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0.23(100)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Rectangle 3"/>
          <p:cNvSpPr txBox="1">
            <a:spLocks/>
          </p:cNvSpPr>
          <p:nvPr/>
        </p:nvSpPr>
        <p:spPr>
          <a:xfrm>
            <a:off x="457200" y="333756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0" algn="just">
              <a:spcBef>
                <a:spcPct val="0"/>
              </a:spcBef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Then the system of linear equations is </a:t>
            </a:r>
            <a:r>
              <a:rPr lang="en-US" sz="2800" dirty="0"/>
              <a:t>as follows.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685800" y="4191000"/>
          <a:ext cx="39116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911600" imgH="1092200" progId="Equation.DSMT4">
                  <p:embed/>
                </p:oleObj>
              </mc:Choice>
              <mc:Fallback>
                <p:oleObj name="Equation" r:id="rId2" imgW="3911600" imgH="1092200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191000"/>
                        <a:ext cx="3911600" cy="1092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4648200" y="4200525"/>
            <a:ext cx="4038600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sum of the two amounts must be 100 gallons.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33400" y="5311914"/>
            <a:ext cx="7772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sum of the amounts of acid from the two solutions equals the total amount of acid in the final solution.</a:t>
            </a:r>
            <a:endParaRPr lang="en-US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27B13EA-EC87-D7B1-9B7E-372274A068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80430" y="1453611"/>
            <a:ext cx="247685" cy="22863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FE10149-E276-A160-ABB7-3C1C3AA58CB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05536" y="1508468"/>
            <a:ext cx="190527" cy="1619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Application: Solving a Mixture Problem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3820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US" i="0" dirty="0">
                <a:solidFill>
                  <a:schemeClr val="tx1"/>
                </a:solidFill>
              </a:rPr>
              <a:t>Multiply the first equation by </a:t>
            </a:r>
            <a:r>
              <a:rPr lang="en-US" i="0" dirty="0">
                <a:solidFill>
                  <a:srgbClr val="9900FF"/>
                </a:solidFill>
              </a:rPr>
              <a:t>−20 </a:t>
            </a:r>
            <a:r>
              <a:rPr lang="en-US" i="0" dirty="0">
                <a:solidFill>
                  <a:schemeClr val="tx1"/>
                </a:solidFill>
              </a:rPr>
              <a:t>and the second by </a:t>
            </a:r>
            <a:r>
              <a:rPr lang="en-US" i="0" dirty="0">
                <a:solidFill>
                  <a:srgbClr val="00B050"/>
                </a:solidFill>
              </a:rPr>
              <a:t>100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/>
              <a:t>to get opposite coefficients for </a:t>
            </a:r>
            <a:r>
              <a:rPr lang="en-US" i="1" dirty="0"/>
              <a:t>x</a:t>
            </a:r>
            <a:r>
              <a:rPr lang="en-US" dirty="0"/>
              <a:t>.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2355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4392488"/>
              </p:ext>
            </p:extLst>
          </p:nvPr>
        </p:nvGraphicFramePr>
        <p:xfrm>
          <a:off x="438150" y="2389188"/>
          <a:ext cx="4699000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690080" imgH="1243080" progId="Equation.DSMT4">
                  <p:embed/>
                </p:oleObj>
              </mc:Choice>
              <mc:Fallback>
                <p:oleObj name="Equation" r:id="rId2" imgW="4690080" imgH="1243080" progId="Equation.DSMT4">
                  <p:embed/>
                  <p:pic>
                    <p:nvPicPr>
                      <p:cNvPr id="0" name="Picture 3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150" y="2389188"/>
                        <a:ext cx="4699000" cy="1257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8" name="Line 8"/>
          <p:cNvSpPr>
            <a:spLocks noChangeShapeType="1"/>
          </p:cNvSpPr>
          <p:nvPr/>
        </p:nvSpPr>
        <p:spPr bwMode="auto">
          <a:xfrm>
            <a:off x="5181600" y="3282950"/>
            <a:ext cx="4572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23559" name="Line 9"/>
          <p:cNvSpPr>
            <a:spLocks noChangeShapeType="1"/>
          </p:cNvSpPr>
          <p:nvPr/>
        </p:nvSpPr>
        <p:spPr bwMode="auto">
          <a:xfrm>
            <a:off x="5181600" y="2768600"/>
            <a:ext cx="4572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 dirty="0"/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6794500" y="3608388"/>
          <a:ext cx="1384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83699" imgH="355446" progId="Equation.DSMT4">
                  <p:embed/>
                </p:oleObj>
              </mc:Choice>
              <mc:Fallback>
                <p:oleObj name="Equation" r:id="rId4" imgW="1383699" imgH="355446" progId="Equation.DSMT4">
                  <p:embed/>
                  <p:pic>
                    <p:nvPicPr>
                      <p:cNvPr id="0" name="Picture 3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4500" y="3608388"/>
                        <a:ext cx="1384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7152148" y="4066048"/>
          <a:ext cx="863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63225" imgH="355446" progId="Equation.DSMT4">
                  <p:embed/>
                </p:oleObj>
              </mc:Choice>
              <mc:Fallback>
                <p:oleObj name="Equation" r:id="rId6" imgW="863225" imgH="355446" progId="Equation.DSMT4">
                  <p:embed/>
                  <p:pic>
                    <p:nvPicPr>
                      <p:cNvPr id="0" name="Picture 3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2148" y="4066048"/>
                        <a:ext cx="863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7162800" y="4419600"/>
            <a:ext cx="18014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Amount of 30%</a:t>
            </a:r>
          </a:p>
        </p:txBody>
      </p:sp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5702300" y="2603500"/>
          <a:ext cx="2832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832100" imgH="355600" progId="Equation.DSMT4">
                  <p:embed/>
                </p:oleObj>
              </mc:Choice>
              <mc:Fallback>
                <p:oleObj name="Equation" r:id="rId8" imgW="2832100" imgH="355600" progId="Equation.DSMT4">
                  <p:embed/>
                  <p:pic>
                    <p:nvPicPr>
                      <p:cNvPr id="0" name="Picture 3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2300" y="2603500"/>
                        <a:ext cx="2832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5956300" y="3060700"/>
          <a:ext cx="2387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387600" imgH="469900" progId="Equation.DSMT4">
                  <p:embed/>
                </p:oleObj>
              </mc:Choice>
              <mc:Fallback>
                <p:oleObj name="Equation" r:id="rId10" imgW="2387600" imgH="469900" progId="Equation.DSMT4">
                  <p:embed/>
                  <p:pic>
                    <p:nvPicPr>
                      <p:cNvPr id="0" name="Picture 3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6300" y="3060700"/>
                        <a:ext cx="2387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8" grpId="0" animBg="1"/>
      <p:bldP spid="23559" grpId="0" animBg="1"/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Application: Solving a Mixture Problem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457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0120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dirty="0"/>
              <a:t>Back substitute </a:t>
            </a:r>
            <a:r>
              <a:rPr lang="en-US" i="1" dirty="0">
                <a:solidFill>
                  <a:srgbClr val="000099"/>
                </a:solidFill>
              </a:rPr>
              <a:t>y</a:t>
            </a:r>
            <a:r>
              <a:rPr lang="en-US" i="0" dirty="0">
                <a:solidFill>
                  <a:srgbClr val="000099"/>
                </a:solidFill>
              </a:rPr>
              <a:t> = </a:t>
            </a:r>
            <a:r>
              <a:rPr lang="en-US" i="0" dirty="0">
                <a:solidFill>
                  <a:srgbClr val="FF0000"/>
                </a:solidFill>
              </a:rPr>
              <a:t>30 </a:t>
            </a:r>
            <a:r>
              <a:rPr lang="en-US" i="0" dirty="0">
                <a:solidFill>
                  <a:schemeClr val="tx1"/>
                </a:solidFill>
              </a:rPr>
              <a:t>into one of the original equations.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FF0008"/>
                </a:solidFill>
              </a:rPr>
              <a:t>70 gallons</a:t>
            </a:r>
            <a:r>
              <a:rPr lang="en-US" i="0" dirty="0">
                <a:solidFill>
                  <a:schemeClr val="tx1"/>
                </a:solidFill>
              </a:rPr>
              <a:t> of the </a:t>
            </a:r>
            <a:r>
              <a:rPr lang="en-US" i="0" dirty="0">
                <a:solidFill>
                  <a:srgbClr val="0000FF"/>
                </a:solidFill>
              </a:rPr>
              <a:t>20%</a:t>
            </a:r>
            <a:r>
              <a:rPr lang="en-US" i="0" dirty="0">
                <a:solidFill>
                  <a:schemeClr val="tx1"/>
                </a:solidFill>
              </a:rPr>
              <a:t> solution should be added to </a:t>
            </a:r>
            <a:r>
              <a:rPr lang="en-US" i="0" dirty="0">
                <a:solidFill>
                  <a:srgbClr val="FF0008"/>
                </a:solidFill>
              </a:rPr>
              <a:t>30 gallons</a:t>
            </a:r>
            <a:r>
              <a:rPr lang="en-US" i="0" dirty="0">
                <a:solidFill>
                  <a:schemeClr val="tx1"/>
                </a:solidFill>
              </a:rPr>
              <a:t> of the </a:t>
            </a:r>
            <a:r>
              <a:rPr lang="en-US" i="0" dirty="0">
                <a:solidFill>
                  <a:srgbClr val="0000FF"/>
                </a:solidFill>
              </a:rPr>
              <a:t>30% </a:t>
            </a:r>
            <a:r>
              <a:rPr lang="en-US" i="0" dirty="0">
                <a:solidFill>
                  <a:schemeClr val="tx1"/>
                </a:solidFill>
              </a:rPr>
              <a:t>solution. This will produce </a:t>
            </a:r>
            <a:r>
              <a:rPr lang="en-US" i="0" dirty="0">
                <a:solidFill>
                  <a:srgbClr val="FF0008"/>
                </a:solidFill>
              </a:rPr>
              <a:t>100 gallons</a:t>
            </a:r>
            <a:r>
              <a:rPr lang="en-US" i="0" dirty="0">
                <a:solidFill>
                  <a:schemeClr val="tx1"/>
                </a:solidFill>
              </a:rPr>
              <a:t> of a </a:t>
            </a:r>
            <a:r>
              <a:rPr lang="en-US" i="0" dirty="0">
                <a:solidFill>
                  <a:srgbClr val="0000FF"/>
                </a:solidFill>
              </a:rPr>
              <a:t>23%</a:t>
            </a:r>
            <a:r>
              <a:rPr lang="en-US" i="0" dirty="0">
                <a:solidFill>
                  <a:schemeClr val="tx1"/>
                </a:solidFill>
              </a:rPr>
              <a:t> solution.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704678" y="2868422"/>
            <a:ext cx="18014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Amount of 20%</a:t>
            </a:r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4351490"/>
              </p:ext>
            </p:extLst>
          </p:nvPr>
        </p:nvGraphicFramePr>
        <p:xfrm>
          <a:off x="2850478" y="2258822"/>
          <a:ext cx="1943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28880" imgH="585000" progId="Equation.DSMT4">
                  <p:embed/>
                </p:oleObj>
              </mc:Choice>
              <mc:Fallback>
                <p:oleObj name="Equation" r:id="rId2" imgW="1928880" imgH="585000" progId="Equation.DSMT4">
                  <p:embed/>
                  <p:pic>
                    <p:nvPicPr>
                      <p:cNvPr id="0" name="Picture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0478" y="2258822"/>
                        <a:ext cx="19431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2496990"/>
              </p:ext>
            </p:extLst>
          </p:nvPr>
        </p:nvGraphicFramePr>
        <p:xfrm>
          <a:off x="3726778" y="2944622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01309" imgH="291973" progId="Equation.DSMT4">
                  <p:embed/>
                </p:oleObj>
              </mc:Choice>
              <mc:Fallback>
                <p:oleObj name="Equation" r:id="rId4" imgW="901309" imgH="291973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6778" y="2944622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1: </a:t>
            </a:r>
            <a:r>
              <a:rPr lang="en-US" dirty="0"/>
              <a:t>Application: Calculating Interest and Balances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4591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James has two investment accounts, one pays </a:t>
            </a:r>
            <a:r>
              <a:rPr lang="en-US" i="0" dirty="0">
                <a:solidFill>
                  <a:srgbClr val="0000FF"/>
                </a:solidFill>
              </a:rPr>
              <a:t>6%</a:t>
            </a:r>
            <a:r>
              <a:rPr lang="en-US" i="0" dirty="0">
                <a:solidFill>
                  <a:schemeClr val="tx1"/>
                </a:solidFill>
              </a:rPr>
              <a:t> interest and the other pays </a:t>
            </a:r>
            <a:r>
              <a:rPr lang="en-US" i="0" dirty="0">
                <a:solidFill>
                  <a:srgbClr val="0000FF"/>
                </a:solidFill>
              </a:rPr>
              <a:t>10%</a:t>
            </a:r>
            <a:r>
              <a:rPr lang="en-US" i="0" dirty="0">
                <a:solidFill>
                  <a:schemeClr val="tx1"/>
                </a:solidFill>
              </a:rPr>
              <a:t> interest. He has </a:t>
            </a:r>
            <a:r>
              <a:rPr lang="en-US" i="0" dirty="0">
                <a:solidFill>
                  <a:srgbClr val="0000FF"/>
                </a:solidFill>
              </a:rPr>
              <a:t>$1000 </a:t>
            </a:r>
            <a:r>
              <a:rPr lang="en-US" i="0" dirty="0">
                <a:solidFill>
                  <a:schemeClr val="tx1"/>
                </a:solidFill>
              </a:rPr>
              <a:t>more in the </a:t>
            </a:r>
            <a:r>
              <a:rPr lang="en-US" i="0" dirty="0">
                <a:solidFill>
                  <a:srgbClr val="0000FF"/>
                </a:solidFill>
              </a:rPr>
              <a:t>10%</a:t>
            </a:r>
            <a:r>
              <a:rPr lang="en-US" i="0" dirty="0">
                <a:solidFill>
                  <a:schemeClr val="tx1"/>
                </a:solidFill>
              </a:rPr>
              <a:t> account than he has in the </a:t>
            </a:r>
            <a:r>
              <a:rPr lang="en-US" i="0" dirty="0">
                <a:solidFill>
                  <a:srgbClr val="0000FF"/>
                </a:solidFill>
              </a:rPr>
              <a:t>6%</a:t>
            </a:r>
            <a:r>
              <a:rPr lang="en-US" i="0" dirty="0">
                <a:solidFill>
                  <a:schemeClr val="tx1"/>
                </a:solidFill>
              </a:rPr>
              <a:t> account. In one year, the interest from the </a:t>
            </a:r>
            <a:r>
              <a:rPr lang="en-US" i="0" dirty="0">
                <a:solidFill>
                  <a:srgbClr val="0000FF"/>
                </a:solidFill>
              </a:rPr>
              <a:t>10%</a:t>
            </a:r>
            <a:r>
              <a:rPr lang="en-US" i="0" dirty="0">
                <a:solidFill>
                  <a:schemeClr val="tx1"/>
                </a:solidFill>
              </a:rPr>
              <a:t> account is </a:t>
            </a:r>
            <a:r>
              <a:rPr lang="en-US" i="0" dirty="0">
                <a:solidFill>
                  <a:srgbClr val="0000FF"/>
                </a:solidFill>
              </a:rPr>
              <a:t>$260 </a:t>
            </a:r>
            <a:r>
              <a:rPr lang="en-US" i="0" dirty="0">
                <a:solidFill>
                  <a:schemeClr val="tx1"/>
                </a:solidFill>
              </a:rPr>
              <a:t>more than the interest from the </a:t>
            </a:r>
            <a:r>
              <a:rPr lang="en-US" i="0" dirty="0">
                <a:solidFill>
                  <a:srgbClr val="0000FF"/>
                </a:solidFill>
              </a:rPr>
              <a:t>6% </a:t>
            </a:r>
            <a:r>
              <a:rPr lang="en-US" i="0" dirty="0">
                <a:solidFill>
                  <a:schemeClr val="tx1"/>
                </a:solidFill>
              </a:rPr>
              <a:t>account. How much does he have in each account?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Careful reading indicates two types of information: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1.</a:t>
            </a:r>
            <a:r>
              <a:rPr lang="en-US" i="0" dirty="0">
                <a:solidFill>
                  <a:schemeClr val="tx1"/>
                </a:solidFill>
              </a:rPr>
              <a:t>	He has two accounts.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2.</a:t>
            </a:r>
            <a:r>
              <a:rPr lang="en-US" i="0" dirty="0">
                <a:solidFill>
                  <a:schemeClr val="tx1"/>
                </a:solidFill>
              </a:rPr>
              <a:t>	He earns two amounts of interest.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1: </a:t>
            </a:r>
            <a:r>
              <a:rPr lang="en-US" dirty="0"/>
              <a:t>Application: Calculating Interest and Balances (cont.)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6237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6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= amount (principal) invested at 6%</a:t>
            </a:r>
          </a:p>
          <a:p>
            <a:pPr>
              <a:spcBef>
                <a:spcPts val="6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= amount (principal) invested at 10%.</a:t>
            </a:r>
          </a:p>
          <a:p>
            <a:pPr>
              <a:spcBef>
                <a:spcPts val="6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Then,</a:t>
            </a:r>
          </a:p>
          <a:p>
            <a:pPr>
              <a:spcBef>
                <a:spcPts val="600"/>
              </a:spcBef>
            </a:pPr>
            <a:r>
              <a:rPr lang="en-US" i="0" dirty="0">
                <a:solidFill>
                  <a:schemeClr val="tx1"/>
                </a:solidFill>
              </a:rPr>
              <a:t>	0.06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= interest earned on first account, </a:t>
            </a:r>
            <a:r>
              <a:rPr lang="en-US" dirty="0"/>
              <a:t>and</a:t>
            </a: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0.10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= interest earned on second account.</a:t>
            </a: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chemeClr val="tx1"/>
                </a:solidFill>
              </a:rPr>
              <a:t>Now set up two equations.</a:t>
            </a:r>
          </a:p>
        </p:txBody>
      </p:sp>
      <p:graphicFrame>
        <p:nvGraphicFramePr>
          <p:cNvPr id="2457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9815587"/>
              </p:ext>
            </p:extLst>
          </p:nvPr>
        </p:nvGraphicFramePr>
        <p:xfrm>
          <a:off x="1371600" y="4368800"/>
          <a:ext cx="38989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898900" imgH="1016000" progId="Equation.DSMT4">
                  <p:embed/>
                </p:oleObj>
              </mc:Choice>
              <mc:Fallback>
                <p:oleObj name="Equation" r:id="rId2" imgW="3898900" imgH="1016000" progId="Equation.DSMT4">
                  <p:embed/>
                  <p:pic>
                    <p:nvPicPr>
                      <p:cNvPr id="0" name="Picture 1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368800"/>
                        <a:ext cx="3898900" cy="101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8180834"/>
              </p:ext>
            </p:extLst>
          </p:nvPr>
        </p:nvGraphicFramePr>
        <p:xfrm>
          <a:off x="5327500" y="4314471"/>
          <a:ext cx="3621088" cy="550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06480" imgH="533160" progId="Equation.DSMT4">
                  <p:embed/>
                </p:oleObj>
              </mc:Choice>
              <mc:Fallback>
                <p:oleObj name="Equation" r:id="rId4" imgW="3606480" imgH="533160" progId="Equation.DSMT4">
                  <p:embed/>
                  <p:pic>
                    <p:nvPicPr>
                      <p:cNvPr id="0" name="Picture 1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7500" y="4314471"/>
                        <a:ext cx="3621088" cy="5508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2012723"/>
              </p:ext>
            </p:extLst>
          </p:nvPr>
        </p:nvGraphicFramePr>
        <p:xfrm>
          <a:off x="5327500" y="4908550"/>
          <a:ext cx="30988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90240" imgH="941400" progId="Equation.DSMT4">
                  <p:embed/>
                </p:oleObj>
              </mc:Choice>
              <mc:Fallback>
                <p:oleObj name="Equation" r:id="rId6" imgW="3090240" imgH="941400" progId="Equation.DSMT4">
                  <p:embed/>
                  <p:pic>
                    <p:nvPicPr>
                      <p:cNvPr id="0" name="Picture 1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7500" y="4908550"/>
                        <a:ext cx="3098800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1: </a:t>
            </a:r>
            <a:r>
              <a:rPr lang="en-US" dirty="0"/>
              <a:t>Application: Calculating Interest and Balances (cont.)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Because the first equation is already solved 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, we use the substitution method and substitute 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in the second equation.</a:t>
            </a:r>
          </a:p>
        </p:txBody>
      </p:sp>
      <p:sp>
        <p:nvSpPr>
          <p:cNvPr id="5" name="Rectangle 4"/>
          <p:cNvSpPr/>
          <p:nvPr/>
        </p:nvSpPr>
        <p:spPr>
          <a:xfrm>
            <a:off x="6001871" y="3416776"/>
            <a:ext cx="2743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Multiply by </a:t>
            </a:r>
            <a:r>
              <a:rPr lang="en-US" sz="2000" dirty="0">
                <a:solidFill>
                  <a:srgbClr val="FF0000"/>
                </a:solidFill>
              </a:rPr>
              <a:t>100 </a:t>
            </a:r>
            <a:r>
              <a:rPr lang="en-US" sz="2000" dirty="0">
                <a:solidFill>
                  <a:srgbClr val="008080"/>
                </a:solidFill>
              </a:rPr>
              <a:t>to get integer coefficients and constants. </a:t>
            </a:r>
          </a:p>
        </p:txBody>
      </p:sp>
      <p:sp>
        <p:nvSpPr>
          <p:cNvPr id="6" name="Rectangle 5"/>
          <p:cNvSpPr/>
          <p:nvPr/>
        </p:nvSpPr>
        <p:spPr>
          <a:xfrm>
            <a:off x="6012629" y="5486116"/>
            <a:ext cx="16666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Amount at 6%</a:t>
            </a: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5736180"/>
              </p:ext>
            </p:extLst>
          </p:nvPr>
        </p:nvGraphicFramePr>
        <p:xfrm>
          <a:off x="1137770" y="2728722"/>
          <a:ext cx="4038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022640" imgH="585000" progId="Equation.DSMT4">
                  <p:embed/>
                </p:oleObj>
              </mc:Choice>
              <mc:Fallback>
                <p:oleObj name="Equation" r:id="rId2" imgW="4022640" imgH="585000" progId="Equation.DSMT4">
                  <p:embed/>
                  <p:pic>
                    <p:nvPicPr>
                      <p:cNvPr id="0" name="Picture 3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7770" y="2728722"/>
                        <a:ext cx="40386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8669628"/>
              </p:ext>
            </p:extLst>
          </p:nvPr>
        </p:nvGraphicFramePr>
        <p:xfrm>
          <a:off x="1823570" y="3401822"/>
          <a:ext cx="3860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60800" imgH="469900" progId="Equation.DSMT4">
                  <p:embed/>
                </p:oleObj>
              </mc:Choice>
              <mc:Fallback>
                <p:oleObj name="Equation" r:id="rId4" imgW="3860800" imgH="469900" progId="Equation.DSMT4">
                  <p:embed/>
                  <p:pic>
                    <p:nvPicPr>
                      <p:cNvPr id="0" name="Picture 3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3570" y="3401822"/>
                        <a:ext cx="3860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6215449"/>
              </p:ext>
            </p:extLst>
          </p:nvPr>
        </p:nvGraphicFramePr>
        <p:xfrm>
          <a:off x="1796229" y="4495516"/>
          <a:ext cx="3898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898900" imgH="330200" progId="Equation.DSMT4">
                  <p:embed/>
                </p:oleObj>
              </mc:Choice>
              <mc:Fallback>
                <p:oleObj name="Equation" r:id="rId6" imgW="3898900" imgH="330200" progId="Equation.DSMT4">
                  <p:embed/>
                  <p:pic>
                    <p:nvPicPr>
                      <p:cNvPr id="0" name="Picture 3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6229" y="4495516"/>
                        <a:ext cx="38989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1310921"/>
              </p:ext>
            </p:extLst>
          </p:nvPr>
        </p:nvGraphicFramePr>
        <p:xfrm>
          <a:off x="3955229" y="5060666"/>
          <a:ext cx="1739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39900" imgH="330200" progId="Equation.DSMT4">
                  <p:embed/>
                </p:oleObj>
              </mc:Choice>
              <mc:Fallback>
                <p:oleObj name="Equation" r:id="rId8" imgW="1739900" imgH="330200" progId="Equation.DSMT4">
                  <p:embed/>
                  <p:pic>
                    <p:nvPicPr>
                      <p:cNvPr id="0" name="Picture 3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229" y="5060666"/>
                        <a:ext cx="17399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6697167"/>
              </p:ext>
            </p:extLst>
          </p:nvPr>
        </p:nvGraphicFramePr>
        <p:xfrm>
          <a:off x="4158429" y="5562316"/>
          <a:ext cx="1270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69449" imgH="291973" progId="Equation.DSMT4">
                  <p:embed/>
                </p:oleObj>
              </mc:Choice>
              <mc:Fallback>
                <p:oleObj name="Equation" r:id="rId10" imgW="1269449" imgH="291973" progId="Equation.DSMT4">
                  <p:embed/>
                  <p:pic>
                    <p:nvPicPr>
                      <p:cNvPr id="0" name="Picture 3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8429" y="5562316"/>
                        <a:ext cx="1270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1: </a:t>
            </a:r>
            <a:r>
              <a:rPr lang="en-US" dirty="0"/>
              <a:t>Application: Calculating Interest and Balances (cont.)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4676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Back substitute </a:t>
            </a:r>
            <a:r>
              <a:rPr lang="en-US" i="1" dirty="0">
                <a:solidFill>
                  <a:srgbClr val="002060"/>
                </a:solidFill>
              </a:rPr>
              <a:t>x</a:t>
            </a:r>
            <a:r>
              <a:rPr lang="en-US" i="0" dirty="0">
                <a:solidFill>
                  <a:srgbClr val="002060"/>
                </a:solidFill>
              </a:rPr>
              <a:t> =</a:t>
            </a:r>
            <a:r>
              <a:rPr lang="en-US" i="0" dirty="0">
                <a:solidFill>
                  <a:srgbClr val="FF0008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4000 </a:t>
            </a:r>
            <a:r>
              <a:rPr lang="en-US" i="0" dirty="0">
                <a:solidFill>
                  <a:schemeClr val="tx1"/>
                </a:solidFill>
              </a:rPr>
              <a:t>into one of the original equations to find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024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9902290"/>
              </p:ext>
            </p:extLst>
          </p:nvPr>
        </p:nvGraphicFramePr>
        <p:xfrm>
          <a:off x="1143000" y="2397125"/>
          <a:ext cx="4991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982760" imgH="585000" progId="Equation.DSMT4">
                  <p:embed/>
                </p:oleObj>
              </mc:Choice>
              <mc:Fallback>
                <p:oleObj name="Equation" r:id="rId2" imgW="4982760" imgH="585000" progId="Equation.DSMT4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397125"/>
                        <a:ext cx="49911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457200" y="3187005"/>
            <a:ext cx="82296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Bef>
                <a:spcPct val="0"/>
              </a:spcBef>
            </a:pPr>
            <a:r>
              <a:rPr lang="en-US" sz="2800" dirty="0"/>
              <a:t>James has </a:t>
            </a:r>
            <a:r>
              <a:rPr lang="en-US" sz="2800" dirty="0">
                <a:solidFill>
                  <a:srgbClr val="FF0008"/>
                </a:solidFill>
              </a:rPr>
              <a:t>$4000</a:t>
            </a:r>
            <a:r>
              <a:rPr lang="en-US" sz="2800" dirty="0"/>
              <a:t> invested at </a:t>
            </a:r>
            <a:r>
              <a:rPr lang="en-US" sz="2800" dirty="0">
                <a:solidFill>
                  <a:srgbClr val="0000FF"/>
                </a:solidFill>
              </a:rPr>
              <a:t>6%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FF0008"/>
                </a:solidFill>
              </a:rPr>
              <a:t>$5000</a:t>
            </a:r>
            <a:r>
              <a:rPr lang="en-US" sz="2800" dirty="0"/>
              <a:t> invested at </a:t>
            </a:r>
            <a:r>
              <a:rPr lang="en-US" sz="2800" dirty="0">
                <a:solidFill>
                  <a:srgbClr val="0000FF"/>
                </a:solidFill>
              </a:rPr>
              <a:t>10%</a:t>
            </a:r>
            <a:r>
              <a:rPr lang="en-US" sz="2800" dirty="0"/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6432756" y="2495490"/>
            <a:ext cx="17966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Amount at 10%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Application: Calculating Interest and Investments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3819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i="0" dirty="0">
                <a:solidFill>
                  <a:schemeClr val="tx1"/>
                </a:solidFill>
              </a:rPr>
              <a:t>Lila has </a:t>
            </a:r>
            <a:r>
              <a:rPr lang="en-US" i="0" dirty="0">
                <a:solidFill>
                  <a:srgbClr val="0000FF"/>
                </a:solidFill>
              </a:rPr>
              <a:t>$7000 </a:t>
            </a:r>
            <a:r>
              <a:rPr lang="en-US" i="0" dirty="0">
                <a:solidFill>
                  <a:schemeClr val="tx1"/>
                </a:solidFill>
              </a:rPr>
              <a:t>to invest. She decides to separate her funds into two accounts. One yields interest at the rate of </a:t>
            </a:r>
            <a:r>
              <a:rPr lang="en-US" i="0" dirty="0">
                <a:solidFill>
                  <a:srgbClr val="0000FF"/>
                </a:solidFill>
              </a:rPr>
              <a:t>2% </a:t>
            </a:r>
            <a:r>
              <a:rPr lang="en-US" i="0" dirty="0">
                <a:solidFill>
                  <a:schemeClr val="tx1"/>
                </a:solidFill>
              </a:rPr>
              <a:t>and the other at </a:t>
            </a:r>
            <a:r>
              <a:rPr lang="en-US" i="0" dirty="0">
                <a:solidFill>
                  <a:srgbClr val="0000FF"/>
                </a:solidFill>
              </a:rPr>
              <a:t>5%</a:t>
            </a:r>
            <a:r>
              <a:rPr lang="en-US" i="0" dirty="0">
                <a:solidFill>
                  <a:schemeClr val="tx1"/>
                </a:solidFill>
              </a:rPr>
              <a:t>. </a:t>
            </a:r>
            <a:r>
              <a:rPr lang="en-US" dirty="0"/>
              <a:t>(The higher interest account is considered more risky. Otherwise, she would put the entire $7000 into that account.) </a:t>
            </a:r>
            <a:r>
              <a:rPr lang="en-US" i="0" dirty="0">
                <a:solidFill>
                  <a:schemeClr val="tx1"/>
                </a:solidFill>
              </a:rPr>
              <a:t>If she wants a total annual income from both accounts to be </a:t>
            </a:r>
            <a:r>
              <a:rPr lang="en-US" i="0" dirty="0">
                <a:solidFill>
                  <a:srgbClr val="0000FF"/>
                </a:solidFill>
              </a:rPr>
              <a:t>$260</a:t>
            </a:r>
            <a:r>
              <a:rPr lang="en-US" i="0" dirty="0">
                <a:solidFill>
                  <a:schemeClr val="tx1"/>
                </a:solidFill>
              </a:rPr>
              <a:t>, how should she split the money? </a:t>
            </a:r>
          </a:p>
          <a:p>
            <a:pPr marL="0" indent="0">
              <a:spcBef>
                <a:spcPct val="35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Again, careful reading indicates two types of information: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Application: Calculating Interest and Investments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0873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ts val="300"/>
              </a:spcBef>
            </a:pPr>
            <a:r>
              <a:rPr lang="en-US" b="1" dirty="0">
                <a:solidFill>
                  <a:schemeClr val="tx1"/>
                </a:solidFill>
              </a:rPr>
              <a:t>1.</a:t>
            </a:r>
            <a:r>
              <a:rPr lang="en-US" dirty="0">
                <a:solidFill>
                  <a:schemeClr val="tx1"/>
                </a:solidFill>
              </a:rPr>
              <a:t>  She has two accounts.</a:t>
            </a:r>
          </a:p>
          <a:p>
            <a:pPr>
              <a:spcBef>
                <a:spcPts val="300"/>
              </a:spcBef>
            </a:pPr>
            <a:r>
              <a:rPr lang="en-US" b="1" dirty="0">
                <a:solidFill>
                  <a:schemeClr val="tx1"/>
                </a:solidFill>
              </a:rPr>
              <a:t>2.</a:t>
            </a:r>
            <a:r>
              <a:rPr lang="en-US" dirty="0">
                <a:solidFill>
                  <a:schemeClr val="tx1"/>
                </a:solidFill>
              </a:rPr>
              <a:t>  She earns two amounts of interest.</a:t>
            </a:r>
          </a:p>
          <a:p>
            <a:pPr marL="0" indent="0">
              <a:spcBef>
                <a:spcPts val="3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= amount (principal) invested at 2%</a:t>
            </a:r>
          </a:p>
          <a:p>
            <a:pPr marL="0" indent="0">
              <a:spcBef>
                <a:spcPts val="3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= amount (principal) invested at 5%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ts val="3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Then, </a:t>
            </a:r>
          </a:p>
          <a:p>
            <a:pPr marL="0" indent="0">
              <a:lnSpc>
                <a:spcPts val="2500"/>
              </a:lnSpc>
              <a:spcBef>
                <a:spcPts val="3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0.02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= interest earned on first account</a:t>
            </a:r>
          </a:p>
          <a:p>
            <a:pPr marL="0" indent="0">
              <a:spcBef>
                <a:spcPts val="3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0.05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= interest earned on second account.</a:t>
            </a:r>
          </a:p>
          <a:p>
            <a:pPr>
              <a:spcBef>
                <a:spcPts val="300"/>
              </a:spcBef>
            </a:pPr>
            <a:r>
              <a:rPr lang="en-US" dirty="0">
                <a:solidFill>
                  <a:schemeClr val="tx1"/>
                </a:solidFill>
              </a:rPr>
              <a:t>Now set up two equations.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5149137"/>
              </p:ext>
            </p:extLst>
          </p:nvPr>
        </p:nvGraphicFramePr>
        <p:xfrm>
          <a:off x="742950" y="4927600"/>
          <a:ext cx="32131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99680" imgH="1069560" progId="Equation.DSMT4">
                  <p:embed/>
                </p:oleObj>
              </mc:Choice>
              <mc:Fallback>
                <p:oleObj name="Equation" r:id="rId2" imgW="3199680" imgH="1069560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2950" y="4927600"/>
                        <a:ext cx="3213100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4038600" y="4972462"/>
            <a:ext cx="391209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total amount invested is $7000.</a:t>
            </a:r>
          </a:p>
        </p:txBody>
      </p:sp>
      <p:sp>
        <p:nvSpPr>
          <p:cNvPr id="6" name="Rectangle 5"/>
          <p:cNvSpPr/>
          <p:nvPr/>
        </p:nvSpPr>
        <p:spPr>
          <a:xfrm>
            <a:off x="4038600" y="5532898"/>
            <a:ext cx="508021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total interest from both accounts is $260.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Application: Calculating Interest and Investments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dirty="0"/>
              <a:t>Both equations are in standard form. Solve by addition.  Multiply the first equation by </a:t>
            </a:r>
            <a:r>
              <a:rPr lang="en-US" dirty="0">
                <a:solidFill>
                  <a:srgbClr val="9900FF"/>
                </a:solidFill>
              </a:rPr>
              <a:t>−2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/>
              <a:t>and the second by </a:t>
            </a:r>
            <a:r>
              <a:rPr lang="en-US" dirty="0">
                <a:solidFill>
                  <a:srgbClr val="00B050"/>
                </a:solidFill>
              </a:rPr>
              <a:t>100</a:t>
            </a:r>
            <a:r>
              <a:rPr lang="en-US" dirty="0"/>
              <a:t> to get opposite coefficients for </a:t>
            </a:r>
            <a:r>
              <a:rPr lang="en-US" i="1" dirty="0"/>
              <a:t>x</a:t>
            </a:r>
            <a:r>
              <a:rPr lang="en-US" dirty="0"/>
              <a:t> as follows.</a:t>
            </a:r>
          </a:p>
        </p:txBody>
      </p:sp>
      <p:graphicFrame>
        <p:nvGraphicFramePr>
          <p:cNvPr id="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0050710"/>
              </p:ext>
            </p:extLst>
          </p:nvPr>
        </p:nvGraphicFramePr>
        <p:xfrm>
          <a:off x="554038" y="2949575"/>
          <a:ext cx="3843337" cy="1131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835080" imgH="1117440" progId="Equation.DSMT4">
                  <p:embed/>
                </p:oleObj>
              </mc:Choice>
              <mc:Fallback>
                <p:oleObj name="Equation" r:id="rId2" imgW="3835080" imgH="1117440" progId="Equation.DSMT4">
                  <p:embed/>
                  <p:pic>
                    <p:nvPicPr>
                      <p:cNvPr id="0" name="Picture 3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038" y="2949575"/>
                        <a:ext cx="3843337" cy="1131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Line 8"/>
          <p:cNvSpPr>
            <a:spLocks noChangeShapeType="1"/>
          </p:cNvSpPr>
          <p:nvPr/>
        </p:nvSpPr>
        <p:spPr bwMode="auto">
          <a:xfrm>
            <a:off x="4572000" y="3249152"/>
            <a:ext cx="4572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13" name="Line 9"/>
          <p:cNvSpPr>
            <a:spLocks noChangeShapeType="1"/>
          </p:cNvSpPr>
          <p:nvPr/>
        </p:nvSpPr>
        <p:spPr bwMode="auto">
          <a:xfrm>
            <a:off x="4572000" y="3795252"/>
            <a:ext cx="4572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 dirty="0"/>
          </a:p>
        </p:txBody>
      </p:sp>
      <p:graphicFrame>
        <p:nvGraphicFramePr>
          <p:cNvPr id="1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1401233"/>
              </p:ext>
            </p:extLst>
          </p:nvPr>
        </p:nvGraphicFramePr>
        <p:xfrm>
          <a:off x="5051238" y="4135438"/>
          <a:ext cx="2578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68960" imgH="329040" progId="Equation.DSMT4">
                  <p:embed/>
                </p:oleObj>
              </mc:Choice>
              <mc:Fallback>
                <p:oleObj name="Equation" r:id="rId4" imgW="2568960" imgH="329040" progId="Equation.DSMT4">
                  <p:embed/>
                  <p:pic>
                    <p:nvPicPr>
                      <p:cNvPr id="0" name="Picture 3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1238" y="4135438"/>
                        <a:ext cx="2578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5505427"/>
              </p:ext>
            </p:extLst>
          </p:nvPr>
        </p:nvGraphicFramePr>
        <p:xfrm>
          <a:off x="5060048" y="4572000"/>
          <a:ext cx="2324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24100" imgH="381000" progId="Equation.DSMT4">
                  <p:embed/>
                </p:oleObj>
              </mc:Choice>
              <mc:Fallback>
                <p:oleObj name="Equation" r:id="rId6" imgW="2324100" imgH="381000" progId="Equation.DSMT4">
                  <p:embed/>
                  <p:pic>
                    <p:nvPicPr>
                      <p:cNvPr id="0" name="Picture 3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0048" y="4572000"/>
                        <a:ext cx="2324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7405040" y="4487503"/>
            <a:ext cx="16666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Amount at 5%</a:t>
            </a:r>
          </a:p>
        </p:txBody>
      </p:sp>
      <p:graphicFrame>
        <p:nvGraphicFramePr>
          <p:cNvPr id="1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526003"/>
              </p:ext>
            </p:extLst>
          </p:nvPr>
        </p:nvGraphicFramePr>
        <p:xfrm>
          <a:off x="5111750" y="3103563"/>
          <a:ext cx="2679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669400" imgH="329040" progId="Equation.DSMT4">
                  <p:embed/>
                </p:oleObj>
              </mc:Choice>
              <mc:Fallback>
                <p:oleObj name="Equation" r:id="rId8" imgW="2669400" imgH="329040" progId="Equation.DSMT4">
                  <p:embed/>
                  <p:pic>
                    <p:nvPicPr>
                      <p:cNvPr id="0" name="Picture 3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1750" y="3103563"/>
                        <a:ext cx="26797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1785980"/>
              </p:ext>
            </p:extLst>
          </p:nvPr>
        </p:nvGraphicFramePr>
        <p:xfrm>
          <a:off x="5355142" y="3592513"/>
          <a:ext cx="22733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258280" imgH="511920" progId="Equation.DSMT4">
                  <p:embed/>
                </p:oleObj>
              </mc:Choice>
              <mc:Fallback>
                <p:oleObj name="Equation" r:id="rId10" imgW="2258280" imgH="511920" progId="Equation.DSMT4">
                  <p:embed/>
                  <p:pic>
                    <p:nvPicPr>
                      <p:cNvPr id="0" name="Picture 3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5142" y="3592513"/>
                        <a:ext cx="22733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Application: Calculating Interest and Investments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spcBef>
                <a:spcPct val="0"/>
              </a:spcBef>
            </a:pPr>
            <a:r>
              <a:rPr lang="en-US" dirty="0"/>
              <a:t>Substitute </a:t>
            </a:r>
            <a:r>
              <a:rPr lang="en-US" i="1" dirty="0">
                <a:solidFill>
                  <a:srgbClr val="002060"/>
                </a:solidFill>
              </a:rPr>
              <a:t>y</a:t>
            </a:r>
            <a:r>
              <a:rPr lang="en-US" dirty="0">
                <a:solidFill>
                  <a:srgbClr val="002060"/>
                </a:solidFill>
              </a:rPr>
              <a:t> =</a:t>
            </a:r>
            <a:r>
              <a:rPr lang="en-US" dirty="0">
                <a:solidFill>
                  <a:srgbClr val="FF0008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4000 </a:t>
            </a:r>
            <a:r>
              <a:rPr lang="en-US" dirty="0"/>
              <a:t>into one of the original equations.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57200" y="336298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Bef>
                <a:spcPct val="0"/>
              </a:spcBef>
              <a:buFont typeface="Courier New" pitchFamily="49" charset="0"/>
              <a:buNone/>
            </a:pPr>
            <a:r>
              <a:rPr lang="en-US" sz="2800" dirty="0"/>
              <a:t>She should invest </a:t>
            </a:r>
            <a:r>
              <a:rPr lang="en-US" sz="2800" dirty="0">
                <a:solidFill>
                  <a:srgbClr val="FF0008"/>
                </a:solidFill>
              </a:rPr>
              <a:t>$3000</a:t>
            </a:r>
            <a:r>
              <a:rPr lang="en-US" sz="2800" dirty="0"/>
              <a:t> at </a:t>
            </a:r>
            <a:r>
              <a:rPr lang="en-US" sz="2800" dirty="0">
                <a:solidFill>
                  <a:srgbClr val="0000FF"/>
                </a:solidFill>
              </a:rPr>
              <a:t>2%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FF0008"/>
                </a:solidFill>
              </a:rPr>
              <a:t>$4000</a:t>
            </a:r>
            <a:r>
              <a:rPr lang="en-US" sz="2800" dirty="0"/>
              <a:t> at </a:t>
            </a:r>
            <a:r>
              <a:rPr lang="en-US" sz="2800" dirty="0">
                <a:solidFill>
                  <a:srgbClr val="0000FF"/>
                </a:solidFill>
              </a:rPr>
              <a:t>5%</a:t>
            </a:r>
            <a:r>
              <a:rPr lang="en-US" sz="2800" dirty="0"/>
              <a:t>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789842" y="2660440"/>
            <a:ext cx="16666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Amount at 2%</a:t>
            </a:r>
          </a:p>
        </p:txBody>
      </p:sp>
      <p:graphicFrame>
        <p:nvGraphicFramePr>
          <p:cNvPr id="615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3919141"/>
              </p:ext>
            </p:extLst>
          </p:nvPr>
        </p:nvGraphicFramePr>
        <p:xfrm>
          <a:off x="2167292" y="2004136"/>
          <a:ext cx="25019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86520" imgH="585000" progId="Equation.DSMT4">
                  <p:embed/>
                </p:oleObj>
              </mc:Choice>
              <mc:Fallback>
                <p:oleObj name="Equation" r:id="rId2" imgW="2486520" imgH="585000" progId="Equation.DSMT4">
                  <p:embed/>
                  <p:pic>
                    <p:nvPicPr>
                      <p:cNvPr id="0" name="Picture 1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7292" y="2004136"/>
                        <a:ext cx="25019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4772718"/>
              </p:ext>
            </p:extLst>
          </p:nvPr>
        </p:nvGraphicFramePr>
        <p:xfrm>
          <a:off x="3412209" y="2689936"/>
          <a:ext cx="1257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57300" imgH="292100" progId="Equation.DSMT4">
                  <p:embed/>
                </p:oleObj>
              </mc:Choice>
              <mc:Fallback>
                <p:oleObj name="Equation" r:id="rId4" imgW="1257300" imgH="292100" progId="Equation.DSMT4">
                  <p:embed/>
                  <p:pic>
                    <p:nvPicPr>
                      <p:cNvPr id="0" name="Picture 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2209" y="2689936"/>
                        <a:ext cx="1257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563</TotalTime>
  <Words>1024</Words>
  <Application>Microsoft Office PowerPoint</Application>
  <PresentationFormat>On-screen Show (4:3)</PresentationFormat>
  <Paragraphs>113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Courier New</vt:lpstr>
      <vt:lpstr>Office Theme</vt:lpstr>
      <vt:lpstr>Equation</vt:lpstr>
      <vt:lpstr>Section 9.5</vt:lpstr>
      <vt:lpstr>Example 1: Application: Calculating Interest and Balances</vt:lpstr>
      <vt:lpstr>Example 1: Application: Calculating Interest and Balances (cont.)</vt:lpstr>
      <vt:lpstr>Example 1: Application: Calculating Interest and Balances (cont.)</vt:lpstr>
      <vt:lpstr>Example 1: Application: Calculating Interest and Balances (cont.)</vt:lpstr>
      <vt:lpstr>Example 2: Application: Calculating Interest and Investments</vt:lpstr>
      <vt:lpstr>Example 2: Application: Calculating Interest and Investments (cont.)</vt:lpstr>
      <vt:lpstr>Example 2: Application: Calculating Interest and Investments (cont.)</vt:lpstr>
      <vt:lpstr>Example 2: Application: Calculating Interest and Investments (cont.)</vt:lpstr>
      <vt:lpstr>Example 3: Application: Solving a Mixture Problem</vt:lpstr>
      <vt:lpstr>Example 3: Application: Solving a Mixture Problem (cont.)</vt:lpstr>
      <vt:lpstr>Example 3: Application: Solving a Mixture Problem (cont.)</vt:lpstr>
      <vt:lpstr>Example 3: Application: Solving a Mixture Problem (cont.)</vt:lpstr>
      <vt:lpstr>Example 4: Application: Solving a Mixture Problem</vt:lpstr>
      <vt:lpstr>Example 4: Application: Solving a Mixture Problem (cont.)</vt:lpstr>
      <vt:lpstr>Example 4: Application: Solving a Mixture Problem (cont.)</vt:lpstr>
      <vt:lpstr>Example 4: Application: Solving a Mixture Problem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Jolie Even</cp:lastModifiedBy>
  <cp:revision>107</cp:revision>
  <dcterms:created xsi:type="dcterms:W3CDTF">2013-04-26T14:43:13Z</dcterms:created>
  <dcterms:modified xsi:type="dcterms:W3CDTF">2023-06-26T18:49:48Z</dcterms:modified>
</cp:coreProperties>
</file>