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86" r:id="rId3"/>
    <p:sldId id="261" r:id="rId4"/>
    <p:sldId id="262" r:id="rId5"/>
    <p:sldId id="263" r:id="rId6"/>
    <p:sldId id="264" r:id="rId7"/>
    <p:sldId id="265" r:id="rId8"/>
    <p:sldId id="293" r:id="rId9"/>
    <p:sldId id="292" r:id="rId10"/>
    <p:sldId id="288" r:id="rId11"/>
    <p:sldId id="296" r:id="rId12"/>
    <p:sldId id="269" r:id="rId13"/>
    <p:sldId id="294" r:id="rId14"/>
    <p:sldId id="295" r:id="rId15"/>
    <p:sldId id="271" r:id="rId16"/>
    <p:sldId id="272" r:id="rId17"/>
    <p:sldId id="297" r:id="rId18"/>
    <p:sldId id="298" r:id="rId19"/>
    <p:sldId id="289" r:id="rId20"/>
    <p:sldId id="275" r:id="rId21"/>
    <p:sldId id="276" r:id="rId22"/>
    <p:sldId id="299" r:id="rId23"/>
    <p:sldId id="279" r:id="rId24"/>
    <p:sldId id="30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28" autoAdjust="0"/>
    <p:restoredTop sz="94660"/>
  </p:normalViewPr>
  <p:slideViewPr>
    <p:cSldViewPr>
      <p:cViewPr varScale="1">
        <p:scale>
          <a:sx n="111" d="100"/>
          <a:sy n="111" d="100"/>
        </p:scale>
        <p:origin x="1752" y="96"/>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6/26/2023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dirty="0"/>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8.emf"/><Relationship Id="rId5" Type="http://schemas.openxmlformats.org/officeDocument/2006/relationships/image" Target="../media/image15.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8.bin"/><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9.bin"/><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4.emf"/><Relationship Id="rId7" Type="http://schemas.openxmlformats.org/officeDocument/2006/relationships/image" Target="../media/image26.e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5.emf"/><Relationship Id="rId4" Type="http://schemas.openxmlformats.org/officeDocument/2006/relationships/oleObject" Target="../embeddings/oleObject21.bin"/><Relationship Id="rId9" Type="http://schemas.openxmlformats.org/officeDocument/2006/relationships/image" Target="../media/image2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5.emf"/><Relationship Id="rId5" Type="http://schemas.openxmlformats.org/officeDocument/2006/relationships/image" Target="../media/image32.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4.emf"/></Relationships>
</file>

<file path=ppt/slides/_rels/slide2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oleObject" Target="../embeddings/oleObject31.bin"/><Relationship Id="rId1" Type="http://schemas.openxmlformats.org/officeDocument/2006/relationships/slideLayout" Target="../slideLayouts/slideLayout2.xml"/><Relationship Id="rId5" Type="http://schemas.openxmlformats.org/officeDocument/2006/relationships/image" Target="../media/image37.emf"/><Relationship Id="rId4" Type="http://schemas.openxmlformats.org/officeDocument/2006/relationships/oleObject" Target="../embeddings/oleObject32.bin"/></Relationships>
</file>

<file path=ppt/slides/_rels/slide23.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43.png"/><Relationship Id="rId4" Type="http://schemas.openxmlformats.org/officeDocument/2006/relationships/image" Target="../media/image42.png"/></Relationships>
</file>

<file path=ppt/slides/_rels/slide2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9.e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11.bin"/><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name="Equation" r:id="rId2" imgW="1325520" imgH="329040" progId="Equation.DSMT4">
                  <p:embed/>
                </p:oleObj>
              </mc:Choice>
              <mc:Fallback>
                <p:oleObj name="Equation" r:id="rId2" imgW="1325520" imgH="329040" progId="Equation.DSMT4">
                  <p:embed/>
                  <p:pic>
                    <p:nvPicPr>
                      <p:cNvPr id="0" name="Picture 7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610372932"/>
              </p:ext>
            </p:extLst>
          </p:nvPr>
        </p:nvGraphicFramePr>
        <p:xfrm>
          <a:off x="1700213" y="2959100"/>
          <a:ext cx="1919287" cy="825500"/>
        </p:xfrm>
        <a:graphic>
          <a:graphicData uri="http://schemas.openxmlformats.org/presentationml/2006/ole">
            <mc:AlternateContent xmlns:mc="http://schemas.openxmlformats.org/markup-compatibility/2006">
              <mc:Choice xmlns:v="urn:schemas-microsoft-com:vml" Requires="v">
                <p:oleObj name="Equation" r:id="rId4" imgW="1904760" imgH="812520" progId="Equation.DSMT4">
                  <p:embed/>
                </p:oleObj>
              </mc:Choice>
              <mc:Fallback>
                <p:oleObj name="Equation" r:id="rId4" imgW="1904760" imgH="812520" progId="Equation.DSMT4">
                  <p:embed/>
                  <p:pic>
                    <p:nvPicPr>
                      <p:cNvPr id="0" name="Picture 762"/>
                      <p:cNvPicPr>
                        <a:picLocks noChangeAspect="1" noChangeArrowheads="1"/>
                      </p:cNvPicPr>
                      <p:nvPr/>
                    </p:nvPicPr>
                    <p:blipFill>
                      <a:blip r:embed="rId5"/>
                      <a:srcRect/>
                      <a:stretch>
                        <a:fillRect/>
                      </a:stretch>
                    </p:blipFill>
                    <p:spPr bwMode="auto">
                      <a:xfrm>
                        <a:off x="1700213" y="2959100"/>
                        <a:ext cx="19192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name="Equation" r:id="rId6" imgW="676440" imgH="264960" progId="Equation.DSMT4">
                  <p:embed/>
                </p:oleObj>
              </mc:Choice>
              <mc:Fallback>
                <p:oleObj name="Equation" r:id="rId6" imgW="676440" imgH="264960" progId="Equation.DSMT4">
                  <p:embed/>
                  <p:pic>
                    <p:nvPicPr>
                      <p:cNvPr id="0" name="Picture 76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name="Equation" r:id="rId8" imgW="1398600" imgH="329040" progId="Equation.DSMT4">
                  <p:embed/>
                </p:oleObj>
              </mc:Choice>
              <mc:Fallback>
                <p:oleObj name="Equation" r:id="rId8" imgW="1398600" imgH="329040" progId="Equation.DSMT4">
                  <p:embed/>
                  <p:pic>
                    <p:nvPicPr>
                      <p:cNvPr id="0" name="Picture 7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name="Equation" r:id="rId10" imgW="1983960" imgH="987120" progId="Equation.DSMT4">
                  <p:embed/>
                </p:oleObj>
              </mc:Choice>
              <mc:Fallback>
                <p:oleObj name="Equation" r:id="rId10" imgW="1983960" imgH="987120" progId="Equation.DSMT4">
                  <p:embed/>
                  <p:pic>
                    <p:nvPicPr>
                      <p:cNvPr id="0" name="Picture 76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name="Equation" r:id="rId12" imgW="676440" imgH="264960" progId="Equation.DSMT4">
                  <p:embed/>
                </p:oleObj>
              </mc:Choice>
              <mc:Fallback>
                <p:oleObj name="Equation" r:id="rId12" imgW="676440" imgH="264960" progId="Equation.DSMT4">
                  <p:embed/>
                  <p:pic>
                    <p:nvPicPr>
                      <p:cNvPr id="0" name="Picture 76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8.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Note</a:t>
            </a:r>
          </a:p>
        </p:txBody>
      </p:sp>
    </p:spTree>
    <p:extLst>
      <p:ext uri="{BB962C8B-B14F-4D97-AF65-F5344CB8AC3E}">
        <p14:creationId xmlns:p14="http://schemas.microsoft.com/office/powerpoint/2010/main" val="95383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name="Equation" r:id="rId2" imgW="2898000" imgH="1234080" progId="Equation.DSMT4">
                  <p:embed/>
                </p:oleObj>
              </mc:Choice>
              <mc:Fallback>
                <p:oleObj name="Equation" r:id="rId2" imgW="2898000" imgH="1234080" progId="Equation.DSMT4">
                  <p:embed/>
                  <p:pic>
                    <p:nvPicPr>
                      <p:cNvPr id="0" name="Picture 64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dirty="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a:t>
            </a:r>
          </a:p>
        </p:txBody>
      </p:sp>
      <p:pic>
        <p:nvPicPr>
          <p:cNvPr id="7815" name="Picture 647"/>
          <p:cNvPicPr>
            <a:picLocks noChangeAspect="1" noChangeArrowheads="1"/>
          </p:cNvPicPr>
          <p:nvPr/>
        </p:nvPicPr>
        <p:blipFill>
          <a:blip r:embed="rId4"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 (cont.)</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dirty="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fontScale="92500"/>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Definition: Dependent and Independent Systems of</a:t>
            </a:r>
          </a:p>
          <a:p>
            <a:pPr marL="15875" indent="-15875">
              <a:tabLst>
                <a:tab pos="342900" algn="l"/>
                <a:tab pos="800100" algn="l"/>
                <a:tab pos="7150100" algn="l"/>
              </a:tabLst>
            </a:pPr>
            <a:r>
              <a:rPr lang="en-US" dirty="0"/>
              <a:t>Linear Equations</a:t>
            </a:r>
          </a:p>
        </p:txBody>
      </p:sp>
      <p:sp>
        <p:nvSpPr>
          <p:cNvPr id="9" name="TextBox 3"/>
          <p:cNvSpPr txBox="1">
            <a:spLocks noChangeArrowheads="1"/>
          </p:cNvSpPr>
          <p:nvPr/>
        </p:nvSpPr>
        <p:spPr>
          <a:xfrm>
            <a:off x="457200" y="128016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name="Equation" r:id="rId2" imgW="3364560" imgH="1234080" progId="Equation.DSMT4">
                  <p:embed/>
                </p:oleObj>
              </mc:Choice>
              <mc:Fallback>
                <p:oleObj name="Equation" r:id="rId2" imgW="3364560" imgH="123408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4"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name="Equation" r:id="rId2" imgW="1508400" imgH="329040" progId="Equation.DSMT4">
                  <p:embed/>
                </p:oleObj>
              </mc:Choice>
              <mc:Fallback>
                <p:oleObj name="Equation" r:id="rId2" imgW="1508400" imgH="329040" progId="Equation.DSMT4">
                  <p:embed/>
                  <p:pic>
                    <p:nvPicPr>
                      <p:cNvPr id="0" name="Picture 5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name="Equation" r:id="rId4" imgW="1883160" imgH="329040" progId="Equation.DSMT4">
                  <p:embed/>
                </p:oleObj>
              </mc:Choice>
              <mc:Fallback>
                <p:oleObj name="Equation" r:id="rId4" imgW="1883160" imgH="329040" progId="Equation.DSMT4">
                  <p:embed/>
                  <p:pic>
                    <p:nvPicPr>
                      <p:cNvPr id="0" name="Picture 50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name="Equation" r:id="rId6" imgW="2047680" imgH="886680" progId="Equation.DSMT4">
                  <p:embed/>
                </p:oleObj>
              </mc:Choice>
              <mc:Fallback>
                <p:oleObj name="Equation" r:id="rId6" imgW="2047680" imgH="886680" progId="Equation.DSMT4">
                  <p:embed/>
                  <p:pic>
                    <p:nvPicPr>
                      <p:cNvPr id="0" name="Picture 5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name="Equation" r:id="rId8" imgW="1535760" imgH="329040" progId="Equation.DSMT4">
                  <p:embed/>
                </p:oleObj>
              </mc:Choice>
              <mc:Fallback>
                <p:oleObj name="Equation" r:id="rId8" imgW="1535760" imgH="329040" progId="Equation.DSMT4">
                  <p:embed/>
                  <p:pic>
                    <p:nvPicPr>
                      <p:cNvPr id="0" name="Picture 5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When using the graphing method, be sure to</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 and</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check your solution by substituting it back into both of the original equations. (Of course, 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Attention!</a:t>
            </a:r>
          </a:p>
        </p:txBody>
      </p:sp>
    </p:spTree>
    <p:extLst>
      <p:ext uri="{BB962C8B-B14F-4D97-AF65-F5344CB8AC3E}">
        <p14:creationId xmlns:p14="http://schemas.microsoft.com/office/powerpoint/2010/main" val="329760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name="Equation" r:id="rId4" imgW="1152000" imgH="1032840" progId="Equation.DSMT4">
                  <p:embed/>
                </p:oleObj>
              </mc:Choice>
              <mc:Fallback>
                <p:oleObj name="Equation" r:id="rId4" imgW="1152000" imgH="1032840" progId="Equation.DSMT4">
                  <p:embed/>
                  <p:pic>
                    <p:nvPicPr>
                      <p:cNvPr id="0" name="Picture 2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8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name="Equation" r:id="rId4" imgW="1855800" imgH="987120" progId="Equation.DSMT4">
                  <p:embed/>
                </p:oleObj>
              </mc:Choice>
              <mc:Fallback>
                <p:oleObj name="Equation" r:id="rId4" imgW="1855800" imgH="987120" progId="Equation.DSMT4">
                  <p:embed/>
                  <p:pic>
                    <p:nvPicPr>
                      <p:cNvPr id="0" name="Picture 8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name="Equation" r:id="rId6" imgW="1215720" imgH="356400" progId="Equation.DSMT4">
                  <p:embed/>
                </p:oleObj>
              </mc:Choice>
              <mc:Fallback>
                <p:oleObj name="Equation" r:id="rId6" imgW="1215720" imgH="356400" progId="Equation.DSMT4">
                  <p:embed/>
                  <p:pic>
                    <p:nvPicPr>
                      <p:cNvPr id="0" name="Picture 8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name="Equation" r:id="rId2" imgW="1051200" imgH="886680" progId="Equation.DSMT4">
                  <p:embed/>
                </p:oleObj>
              </mc:Choice>
              <mc:Fallback>
                <p:oleObj name="Equation" r:id="rId2" imgW="1051200" imgH="886680" progId="Equation.DSMT4">
                  <p:embed/>
                  <p:pic>
                    <p:nvPicPr>
                      <p:cNvPr id="0" name="Picture 12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276341" y="349759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483208031"/>
              </p:ext>
            </p:extLst>
          </p:nvPr>
        </p:nvGraphicFramePr>
        <p:xfrm>
          <a:off x="1489075" y="2622550"/>
          <a:ext cx="2216150" cy="1052513"/>
        </p:xfrm>
        <a:graphic>
          <a:graphicData uri="http://schemas.openxmlformats.org/presentationml/2006/ole">
            <mc:AlternateContent xmlns:mc="http://schemas.openxmlformats.org/markup-compatibility/2006">
              <mc:Choice xmlns:v="urn:schemas-microsoft-com:vml" Requires="v">
                <p:oleObj name="Equation" r:id="rId4" imgW="2197080" imgH="1041120" progId="Equation.DSMT4">
                  <p:embed/>
                </p:oleObj>
              </mc:Choice>
              <mc:Fallback>
                <p:oleObj name="Equation" r:id="rId4" imgW="2197080" imgH="1041120" progId="Equation.DSMT4">
                  <p:embed/>
                  <p:pic>
                    <p:nvPicPr>
                      <p:cNvPr id="0" name="Picture 125"/>
                      <p:cNvPicPr>
                        <a:picLocks noChangeAspect="1" noChangeArrowheads="1"/>
                      </p:cNvPicPr>
                      <p:nvPr/>
                    </p:nvPicPr>
                    <p:blipFill>
                      <a:blip r:embed="rId5"/>
                      <a:srcRect/>
                      <a:stretch>
                        <a:fillRect/>
                      </a:stretch>
                    </p:blipFill>
                    <p:spPr bwMode="auto">
                      <a:xfrm>
                        <a:off x="1489075" y="2622550"/>
                        <a:ext cx="221615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name="Equation" r:id="rId6" imgW="813600" imgH="886680" progId="Equation.DSMT4">
                  <p:embed/>
                </p:oleObj>
              </mc:Choice>
              <mc:Fallback>
                <p:oleObj name="Equation" r:id="rId6" imgW="813600" imgH="886680" progId="Equation.DSMT4">
                  <p:embed/>
                  <p:pic>
                    <p:nvPicPr>
                      <p:cNvPr id="0" name="Picture 1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name="Equation" r:id="rId8" imgW="2194200" imgH="1206720" progId="Equation.DSMT4">
                  <p:embed/>
                </p:oleObj>
              </mc:Choice>
              <mc:Fallback>
                <p:oleObj name="Equation" r:id="rId8" imgW="2194200" imgH="1206720" progId="Equation.DSMT4">
                  <p:embed/>
                  <p:pic>
                    <p:nvPicPr>
                      <p:cNvPr id="0" name="Picture 1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name="Equation" r:id="rId10" imgW="786240" imgH="886680" progId="Equation.DSMT4">
                  <p:embed/>
                </p:oleObj>
              </mc:Choice>
              <mc:Fallback>
                <p:oleObj name="Equation" r:id="rId10" imgW="786240" imgH="886680" progId="Equation.DSMT4">
                  <p:embed/>
                  <p:pic>
                    <p:nvPicPr>
                      <p:cNvPr id="0" name="Picture 1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name="Equation" r:id="rId2" imgW="1014840" imgH="1032840" progId="Equation.DSMT4">
                  <p:embed/>
                </p:oleObj>
              </mc:Choice>
              <mc:Fallback>
                <p:oleObj name="Equation" r:id="rId2" imgW="1014840" imgH="103284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name="Equation" r:id="rId4" imgW="1343880" imgH="1032840" progId="Equation.DSMT4">
                  <p:embed/>
                </p:oleObj>
              </mc:Choice>
              <mc:Fallback>
                <p:oleObj name="Equation" r:id="rId4" imgW="1343880" imgH="1032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name="Equation" r:id="rId4" imgW="1864800" imgH="1051200" progId="Equation.DSMT4">
                  <p:embed/>
                </p:oleObj>
              </mc:Choice>
              <mc:Fallback>
                <p:oleObj name="Equation" r:id="rId4" imgW="1864800" imgH="1051200" progId="Equation.DSMT4">
                  <p:embed/>
                  <p:pic>
                    <p:nvPicPr>
                      <p:cNvPr id="0" name="Picture 26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sp>
        <p:nvSpPr>
          <p:cNvPr id="3" name="Rectangle 2"/>
          <p:cNvSpPr/>
          <p:nvPr/>
        </p:nvSpPr>
        <p:spPr>
          <a:xfrm>
            <a:off x="457200" y="4600946"/>
            <a:ext cx="8229600" cy="1384995"/>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and their intersection should appear. If not, you may need to adjust the window.)</a:t>
            </a:r>
          </a:p>
        </p:txBody>
      </p:sp>
      <p:pic>
        <p:nvPicPr>
          <p:cNvPr id="107522" name="Picture 2"/>
          <p:cNvPicPr>
            <a:picLocks noChangeAspect="1" noChangeArrowheads="1"/>
          </p:cNvPicPr>
          <p:nvPr/>
        </p:nvPicPr>
        <p:blipFill>
          <a:blip r:embed="rId2" cstate="print"/>
          <a:srcRect/>
          <a:stretch>
            <a:fillRect/>
          </a:stretch>
        </p:blipFill>
        <p:spPr bwMode="auto">
          <a:xfrm>
            <a:off x="3250343" y="2543546"/>
            <a:ext cx="2940404" cy="2057400"/>
          </a:xfrm>
          <a:prstGeom prst="rect">
            <a:avLst/>
          </a:prstGeom>
          <a:noFill/>
          <a:ln w="9525">
            <a:noFill/>
            <a:miter lim="800000"/>
            <a:headEnd/>
            <a:tailEnd/>
          </a:ln>
        </p:spPr>
      </p:pic>
      <p:pic>
        <p:nvPicPr>
          <p:cNvPr id="4" name="Picture 3">
            <a:extLst>
              <a:ext uri="{FF2B5EF4-FFF2-40B4-BE49-F238E27FC236}">
                <a16:creationId xmlns:a16="http://schemas.microsoft.com/office/drawing/2014/main" id="{D8FCD1CA-AA87-560B-EBA1-A0152E4C75C4}"/>
              </a:ext>
            </a:extLst>
          </p:cNvPr>
          <p:cNvPicPr>
            <a:picLocks noChangeAspect="1"/>
          </p:cNvPicPr>
          <p:nvPr/>
        </p:nvPicPr>
        <p:blipFill>
          <a:blip r:embed="rId3"/>
          <a:stretch>
            <a:fillRect/>
          </a:stretch>
        </p:blipFill>
        <p:spPr>
          <a:xfrm>
            <a:off x="2514243" y="1331744"/>
            <a:ext cx="381357" cy="343221"/>
          </a:xfrm>
          <a:prstGeom prst="rect">
            <a:avLst/>
          </a:prstGeom>
        </p:spPr>
      </p:pic>
      <p:pic>
        <p:nvPicPr>
          <p:cNvPr id="6" name="Picture 5">
            <a:extLst>
              <a:ext uri="{FF2B5EF4-FFF2-40B4-BE49-F238E27FC236}">
                <a16:creationId xmlns:a16="http://schemas.microsoft.com/office/drawing/2014/main" id="{79D71CDC-50C4-012C-1136-25F2ECEA8842}"/>
              </a:ext>
            </a:extLst>
          </p:cNvPr>
          <p:cNvPicPr>
            <a:picLocks noChangeAspect="1"/>
          </p:cNvPicPr>
          <p:nvPr/>
        </p:nvPicPr>
        <p:blipFill>
          <a:blip r:embed="rId4"/>
          <a:stretch>
            <a:fillRect/>
          </a:stretch>
        </p:blipFill>
        <p:spPr>
          <a:xfrm>
            <a:off x="5613095" y="1780035"/>
            <a:ext cx="755432" cy="343378"/>
          </a:xfrm>
          <a:prstGeom prst="rect">
            <a:avLst/>
          </a:prstGeom>
        </p:spPr>
      </p:pic>
      <p:pic>
        <p:nvPicPr>
          <p:cNvPr id="9" name="Picture 8">
            <a:extLst>
              <a:ext uri="{FF2B5EF4-FFF2-40B4-BE49-F238E27FC236}">
                <a16:creationId xmlns:a16="http://schemas.microsoft.com/office/drawing/2014/main" id="{1F1141BF-475A-8798-06C0-79090BEF3F7F}"/>
              </a:ext>
            </a:extLst>
          </p:cNvPr>
          <p:cNvPicPr>
            <a:picLocks noChangeAspect="1"/>
          </p:cNvPicPr>
          <p:nvPr/>
        </p:nvPicPr>
        <p:blipFill>
          <a:blip r:embed="rId5"/>
          <a:stretch>
            <a:fillRect/>
          </a:stretch>
        </p:blipFill>
        <p:spPr>
          <a:xfrm>
            <a:off x="2516651" y="4756003"/>
            <a:ext cx="757897" cy="293380"/>
          </a:xfrm>
          <a:prstGeom prst="rect">
            <a:avLst/>
          </a:prstGeom>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a:t>
            </a:r>
            <a:r>
              <a:rPr lang="en-US" dirty="0">
                <a:solidFill>
                  <a:schemeClr val="tx1"/>
                </a:solidFill>
              </a:rPr>
              <a:t>intersect</a:t>
            </a:r>
            <a:r>
              <a:rPr lang="en-US" i="0" dirty="0">
                <a:solidFill>
                  <a:schemeClr val="tx1"/>
                </a:solidFill>
              </a:rPr>
              <a:t>. The cursor will appear on one of the lines. Use the right- or left-arrow keys to get near the point of intersection and press          . Then move the up- or down-arrow keys to get to the other line. Now, use the right- or left-arrow keys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3" name="Picture 2">
            <a:extLst>
              <a:ext uri="{FF2B5EF4-FFF2-40B4-BE49-F238E27FC236}">
                <a16:creationId xmlns:a16="http://schemas.microsoft.com/office/drawing/2014/main" id="{5E206BAC-9A2A-E807-076B-BADDA47FEC2B}"/>
              </a:ext>
            </a:extLst>
          </p:cNvPr>
          <p:cNvPicPr>
            <a:picLocks noChangeAspect="1"/>
          </p:cNvPicPr>
          <p:nvPr/>
        </p:nvPicPr>
        <p:blipFill>
          <a:blip r:embed="rId2"/>
          <a:stretch>
            <a:fillRect/>
          </a:stretch>
        </p:blipFill>
        <p:spPr>
          <a:xfrm>
            <a:off x="2557436" y="1346034"/>
            <a:ext cx="487316" cy="299887"/>
          </a:xfrm>
          <a:prstGeom prst="rect">
            <a:avLst/>
          </a:prstGeom>
        </p:spPr>
      </p:pic>
      <p:pic>
        <p:nvPicPr>
          <p:cNvPr id="5" name="Picture 4">
            <a:extLst>
              <a:ext uri="{FF2B5EF4-FFF2-40B4-BE49-F238E27FC236}">
                <a16:creationId xmlns:a16="http://schemas.microsoft.com/office/drawing/2014/main" id="{F15ECAC1-6DAF-3846-9031-030263B59CD5}"/>
              </a:ext>
            </a:extLst>
          </p:cNvPr>
          <p:cNvPicPr>
            <a:picLocks noChangeAspect="1"/>
          </p:cNvPicPr>
          <p:nvPr/>
        </p:nvPicPr>
        <p:blipFill>
          <a:blip r:embed="rId3"/>
          <a:stretch>
            <a:fillRect/>
          </a:stretch>
        </p:blipFill>
        <p:spPr>
          <a:xfrm>
            <a:off x="4953000" y="2487331"/>
            <a:ext cx="757055" cy="346449"/>
          </a:xfrm>
          <a:prstGeom prst="rect">
            <a:avLst/>
          </a:prstGeom>
        </p:spPr>
      </p:pic>
      <p:pic>
        <p:nvPicPr>
          <p:cNvPr id="6" name="Picture 5">
            <a:extLst>
              <a:ext uri="{FF2B5EF4-FFF2-40B4-BE49-F238E27FC236}">
                <a16:creationId xmlns:a16="http://schemas.microsoft.com/office/drawing/2014/main" id="{E52D95BD-1657-A491-9D5E-0E9F2B54D049}"/>
              </a:ext>
            </a:extLst>
          </p:cNvPr>
          <p:cNvPicPr>
            <a:picLocks noChangeAspect="1"/>
          </p:cNvPicPr>
          <p:nvPr/>
        </p:nvPicPr>
        <p:blipFill>
          <a:blip r:embed="rId3"/>
          <a:stretch>
            <a:fillRect/>
          </a:stretch>
        </p:blipFill>
        <p:spPr>
          <a:xfrm>
            <a:off x="3138544" y="4020876"/>
            <a:ext cx="757055" cy="346449"/>
          </a:xfrm>
          <a:prstGeom prst="rect">
            <a:avLst/>
          </a:prstGeom>
        </p:spPr>
      </p:pic>
      <p:pic>
        <p:nvPicPr>
          <p:cNvPr id="7" name="Picture 6">
            <a:extLst>
              <a:ext uri="{FF2B5EF4-FFF2-40B4-BE49-F238E27FC236}">
                <a16:creationId xmlns:a16="http://schemas.microsoft.com/office/drawing/2014/main" id="{8D29B040-6864-5F4E-0A2C-ED6FA171DF33}"/>
              </a:ext>
            </a:extLst>
          </p:cNvPr>
          <p:cNvPicPr>
            <a:picLocks noChangeAspect="1"/>
          </p:cNvPicPr>
          <p:nvPr/>
        </p:nvPicPr>
        <p:blipFill>
          <a:blip r:embed="rId3"/>
          <a:stretch>
            <a:fillRect/>
          </a:stretch>
        </p:blipFill>
        <p:spPr>
          <a:xfrm>
            <a:off x="5412890" y="4779084"/>
            <a:ext cx="757055" cy="34644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give it a try.  It is accurate and can be fun!</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name="Equation" r:id="rId2" imgW="1180618" imgH="380862" progId="Equation.DSMT4">
                  <p:embed/>
                </p:oleObj>
              </mc:Choice>
              <mc:Fallback>
                <p:oleObj name="Equation" r:id="rId2" imgW="1180618" imgH="380862"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name="Equation" r:id="rId4" imgW="1883160" imgH="987120" progId="Equation.DSMT4">
                  <p:embed/>
                </p:oleObj>
              </mc:Choice>
              <mc:Fallback>
                <p:oleObj name="Equation" r:id="rId4" imgW="1883160" imgH="987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name="Equation" r:id="rId2" imgW="1627200" imgH="1051200" progId="Equation.DSMT4">
                  <p:embed/>
                </p:oleObj>
              </mc:Choice>
              <mc:Fallback>
                <p:oleObj name="Equation" r:id="rId2" imgW="1627200" imgH="1051200" progId="Equation.DSMT4">
                  <p:embed/>
                  <p:pic>
                    <p:nvPicPr>
                      <p:cNvPr id="0" name="Picture 89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name="Equation" r:id="rId4" imgW="1231135" imgH="291947" progId="Equation.DSMT4">
                  <p:embed/>
                </p:oleObj>
              </mc:Choice>
              <mc:Fallback>
                <p:oleObj name="Equation" r:id="rId4" imgW="1231135" imgH="291947" progId="Equation.DSMT4">
                  <p:embed/>
                  <p:pic>
                    <p:nvPicPr>
                      <p:cNvPr id="0" name="Picture 8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name="Equation" r:id="rId6" imgW="1919880" imgH="978120" progId="Equation.DSMT4">
                  <p:embed/>
                </p:oleObj>
              </mc:Choice>
              <mc:Fallback>
                <p:oleObj name="Equation" r:id="rId6" imgW="1919880" imgH="978120" progId="Equation.DSMT4">
                  <p:embed/>
                  <p:pic>
                    <p:nvPicPr>
                      <p:cNvPr id="0" name="Picture 90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name="Equation" r:id="rId2" imgW="1142640" imgH="264960" progId="Equation.DSMT4">
                  <p:embed/>
                </p:oleObj>
              </mc:Choice>
              <mc:Fallback>
                <p:oleObj name="Equation" r:id="rId2" imgW="1142640" imgH="264960"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a:t>
            </a:r>
            <a:r>
              <a:rPr lang="en-US" sz="2800" b="1" i="1" dirty="0">
                <a:solidFill>
                  <a:srgbClr val="366092"/>
                </a:solidFill>
              </a:rPr>
              <a:t>not </a:t>
            </a:r>
            <a:r>
              <a:rPr lang="en-US" sz="2800" b="1" dirty="0">
                <a:solidFill>
                  <a:srgbClr val="366092"/>
                </a:solidFill>
              </a:rPr>
              <a:t>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name="Equation" r:id="rId4" imgW="1828440" imgH="978120" progId="Equation.DSMT4">
                  <p:embed/>
                </p:oleObj>
              </mc:Choice>
              <mc:Fallback>
                <p:oleObj name="Equation" r:id="rId4" imgW="1828440" imgH="978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Procedure: Solving a System of Linear Equations by Graphing</a:t>
            </a:r>
          </a:p>
        </p:txBody>
      </p:sp>
      <p:sp>
        <p:nvSpPr>
          <p:cNvPr id="10243" name="TextBox 3"/>
          <p:cNvSpPr>
            <a:spLocks noGrp="1" noChangeArrowheads="1"/>
          </p:cNvSpPr>
          <p:nvPr>
            <p:ph idx="1"/>
          </p:nvPr>
        </p:nvSpPr>
        <p:spPr>
          <a:xfrm>
            <a:off x="457200" y="1143000"/>
            <a:ext cx="8229600" cy="4228850"/>
          </a:xfrm>
          <a:prstGeom prst="rect">
            <a:avLst/>
          </a:prstGeom>
          <a:solidFill>
            <a:srgbClr val="FFFFCC"/>
          </a:solidFill>
          <a:ln w="28575">
            <a:solidFill>
              <a:srgbClr val="000000"/>
            </a:solidFill>
          </a:ln>
        </p:spPr>
        <p:txBody>
          <a:bodyPr>
            <a:spAutoFit/>
          </a:bodyPr>
          <a:lstStyle/>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at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Procedure: Solving a System of Linear Equations by Graphing (cont.)</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246769"/>
          </a:xfrm>
          <a:prstGeom prst="rect">
            <a:avLst/>
          </a:prstGeom>
          <a:solidFill>
            <a:srgbClr val="FFFFCC"/>
          </a:solidFill>
          <a:ln w="28575">
            <a:solidFill>
              <a:srgbClr val="000000"/>
            </a:solidFill>
          </a:ln>
        </p:spPr>
        <p:txBody>
          <a:bodyPr>
            <a:spAutoFit/>
          </a:bodyPr>
          <a:lstStyle/>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form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fontScale="90000"/>
          </a:bodyPr>
          <a:lstStyle/>
          <a:p>
            <a:pPr marL="15875" indent="-15875">
              <a:tabLst>
                <a:tab pos="342900" algn="l"/>
                <a:tab pos="800100" algn="l"/>
                <a:tab pos="7150100" algn="l"/>
              </a:tabLst>
            </a:pPr>
            <a:r>
              <a:rPr lang="en-US" dirty="0"/>
              <a:t>Definition: Consistent and Inconsistent Systems of</a:t>
            </a:r>
            <a:br>
              <a:rPr lang="en-US" dirty="0"/>
            </a:br>
            <a:r>
              <a:rPr lang="en-US" dirty="0"/>
              <a:t>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name="Equation" r:id="rId2" imgW="1691280" imgH="1051200" progId="Equation.DSMT4">
                  <p:embed/>
                </p:oleObj>
              </mc:Choice>
              <mc:Fallback>
                <p:oleObj name="Equation" r:id="rId2" imgW="1691280" imgH="1051200" progId="Equation.DSMT4">
                  <p:embed/>
                  <p:pic>
                    <p:nvPicPr>
                      <p:cNvPr id="0" name="Picture 6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4"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850</TotalTime>
  <Words>1413</Words>
  <Application>Microsoft Office PowerPoint</Application>
  <PresentationFormat>On-screen Show (4:3)</PresentationFormat>
  <Paragraphs>111</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9.1</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Procedure: Solving a System of Linear Equations by Graphing</vt:lpstr>
      <vt:lpstr>Procedure: Solving a System of Linear Equations by Graphing (cont.)</vt:lpstr>
      <vt:lpstr>Definition: 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 (cont.)</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308</cp:revision>
  <dcterms:created xsi:type="dcterms:W3CDTF">2013-04-26T14:43:13Z</dcterms:created>
  <dcterms:modified xsi:type="dcterms:W3CDTF">2023-06-26T18:21:03Z</dcterms:modified>
</cp:coreProperties>
</file>