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4" r:id="rId3"/>
    <p:sldId id="265" r:id="rId4"/>
    <p:sldId id="266" r:id="rId5"/>
    <p:sldId id="267" r:id="rId6"/>
    <p:sldId id="268" r:id="rId7"/>
    <p:sldId id="303" r:id="rId8"/>
    <p:sldId id="304" r:id="rId9"/>
    <p:sldId id="269" r:id="rId10"/>
    <p:sldId id="270" r:id="rId11"/>
    <p:sldId id="300" r:id="rId12"/>
    <p:sldId id="305" r:id="rId13"/>
    <p:sldId id="306" r:id="rId14"/>
    <p:sldId id="271" r:id="rId15"/>
    <p:sldId id="307" r:id="rId16"/>
    <p:sldId id="275" r:id="rId17"/>
    <p:sldId id="276" r:id="rId18"/>
    <p:sldId id="302" r:id="rId19"/>
    <p:sldId id="277" r:id="rId20"/>
    <p:sldId id="278" r:id="rId21"/>
    <p:sldId id="301" r:id="rId22"/>
    <p:sldId id="279" r:id="rId23"/>
    <p:sldId id="280" r:id="rId24"/>
    <p:sldId id="282" r:id="rId25"/>
    <p:sldId id="283" r:id="rId26"/>
    <p:sldId id="284" r:id="rId27"/>
    <p:sldId id="285" r:id="rId28"/>
    <p:sldId id="286"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FF0BFF"/>
    <a:srgbClr val="008080"/>
    <a:srgbClr val="0000FF"/>
    <a:srgbClr val="FF00FF"/>
    <a:srgbClr val="FF33CC"/>
    <a:srgbClr val="CC00CC"/>
    <a:srgbClr val="000000"/>
    <a:srgbClr val="FF0000"/>
    <a:srgbClr val="008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111" d="100"/>
          <a:sy n="111" d="100"/>
        </p:scale>
        <p:origin x="181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6/27/2023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dirty="0"/>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3.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2.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6.bin"/><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2.wmf"/><Relationship Id="rId18" Type="http://schemas.openxmlformats.org/officeDocument/2006/relationships/oleObject" Target="../embeddings/oleObject25.bin"/><Relationship Id="rId3" Type="http://schemas.openxmlformats.org/officeDocument/2006/relationships/image" Target="../media/image27.emf"/><Relationship Id="rId21" Type="http://schemas.openxmlformats.org/officeDocument/2006/relationships/image" Target="../media/image36.wmf"/><Relationship Id="rId7" Type="http://schemas.openxmlformats.org/officeDocument/2006/relationships/image" Target="../media/image29.emf"/><Relationship Id="rId12" Type="http://schemas.openxmlformats.org/officeDocument/2006/relationships/oleObject" Target="../embeddings/oleObject22.bin"/><Relationship Id="rId17" Type="http://schemas.openxmlformats.org/officeDocument/2006/relationships/image" Target="../media/image34.wmf"/><Relationship Id="rId2" Type="http://schemas.openxmlformats.org/officeDocument/2006/relationships/oleObject" Target="../embeddings/oleObject17.bin"/><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oleObject" Target="../embeddings/oleObject21.bin"/><Relationship Id="rId19" Type="http://schemas.openxmlformats.org/officeDocument/2006/relationships/image" Target="../media/image35.emf"/><Relationship Id="rId4" Type="http://schemas.openxmlformats.org/officeDocument/2006/relationships/oleObject" Target="../embeddings/oleObject18.bin"/><Relationship Id="rId9" Type="http://schemas.openxmlformats.org/officeDocument/2006/relationships/image" Target="../media/image30.emf"/><Relationship Id="rId1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7.bin"/><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6.wmf"/><Relationship Id="rId18" Type="http://schemas.openxmlformats.org/officeDocument/2006/relationships/oleObject" Target="../embeddings/oleObject38.bin"/><Relationship Id="rId3" Type="http://schemas.openxmlformats.org/officeDocument/2006/relationships/image" Target="../media/image41.emf"/><Relationship Id="rId21" Type="http://schemas.openxmlformats.org/officeDocument/2006/relationships/image" Target="../media/image50.emf"/><Relationship Id="rId7" Type="http://schemas.openxmlformats.org/officeDocument/2006/relationships/image" Target="../media/image43.emf"/><Relationship Id="rId12" Type="http://schemas.openxmlformats.org/officeDocument/2006/relationships/oleObject" Target="../embeddings/oleObject35.bin"/><Relationship Id="rId17" Type="http://schemas.openxmlformats.org/officeDocument/2006/relationships/image" Target="../media/image48.wmf"/><Relationship Id="rId2" Type="http://schemas.openxmlformats.org/officeDocument/2006/relationships/oleObject" Target="../embeddings/oleObject30.bin"/><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45.emf"/><Relationship Id="rId24" Type="http://schemas.openxmlformats.org/officeDocument/2006/relationships/image" Target="../media/image55.png"/><Relationship Id="rId5" Type="http://schemas.openxmlformats.org/officeDocument/2006/relationships/image" Target="../media/image42.emf"/><Relationship Id="rId15" Type="http://schemas.openxmlformats.org/officeDocument/2006/relationships/image" Target="../media/image47.emf"/><Relationship Id="rId23" Type="http://schemas.openxmlformats.org/officeDocument/2006/relationships/image" Target="../media/image51.wmf"/><Relationship Id="rId10" Type="http://schemas.openxmlformats.org/officeDocument/2006/relationships/oleObject" Target="../embeddings/oleObject34.bin"/><Relationship Id="rId19" Type="http://schemas.openxmlformats.org/officeDocument/2006/relationships/image" Target="../media/image49.wmf"/><Relationship Id="rId4" Type="http://schemas.openxmlformats.org/officeDocument/2006/relationships/oleObject" Target="../embeddings/oleObject31.bin"/><Relationship Id="rId9" Type="http://schemas.openxmlformats.org/officeDocument/2006/relationships/image" Target="../media/image44.emf"/><Relationship Id="rId14" Type="http://schemas.openxmlformats.org/officeDocument/2006/relationships/oleObject" Target="../embeddings/oleObject36.bin"/><Relationship Id="rId22"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2.emf"/><Relationship Id="rId7" Type="http://schemas.openxmlformats.org/officeDocument/2006/relationships/image" Target="../media/image54.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53.emf"/><Relationship Id="rId4" Type="http://schemas.openxmlformats.org/officeDocument/2006/relationships/oleObject" Target="../embeddings/oleObject42.bin"/><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2.wmf"/><Relationship Id="rId18" Type="http://schemas.openxmlformats.org/officeDocument/2006/relationships/oleObject" Target="../embeddings/oleObject52.bin"/><Relationship Id="rId3" Type="http://schemas.openxmlformats.org/officeDocument/2006/relationships/image" Target="../media/image57.emf"/><Relationship Id="rId21" Type="http://schemas.openxmlformats.org/officeDocument/2006/relationships/image" Target="../media/image65.emf"/><Relationship Id="rId7" Type="http://schemas.openxmlformats.org/officeDocument/2006/relationships/image" Target="../media/image59.emf"/><Relationship Id="rId12" Type="http://schemas.openxmlformats.org/officeDocument/2006/relationships/oleObject" Target="../embeddings/oleObject49.bin"/><Relationship Id="rId17" Type="http://schemas.openxmlformats.org/officeDocument/2006/relationships/image" Target="../media/image64.wmf"/><Relationship Id="rId2" Type="http://schemas.openxmlformats.org/officeDocument/2006/relationships/oleObject" Target="../embeddings/oleObject44.bin"/><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61.emf"/><Relationship Id="rId5" Type="http://schemas.openxmlformats.org/officeDocument/2006/relationships/image" Target="../media/image58.emf"/><Relationship Id="rId15" Type="http://schemas.openxmlformats.org/officeDocument/2006/relationships/image" Target="../media/image63.wmf"/><Relationship Id="rId10" Type="http://schemas.openxmlformats.org/officeDocument/2006/relationships/oleObject" Target="../embeddings/oleObject48.bin"/><Relationship Id="rId19" Type="http://schemas.openxmlformats.org/officeDocument/2006/relationships/image" Target="../media/image47.emf"/><Relationship Id="rId4" Type="http://schemas.openxmlformats.org/officeDocument/2006/relationships/oleObject" Target="../embeddings/oleObject45.bin"/><Relationship Id="rId9" Type="http://schemas.openxmlformats.org/officeDocument/2006/relationships/image" Target="../media/image60.emf"/><Relationship Id="rId1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66.emf"/><Relationship Id="rId7" Type="http://schemas.openxmlformats.org/officeDocument/2006/relationships/image" Target="../media/image68.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70.png"/><Relationship Id="rId5" Type="http://schemas.openxmlformats.org/officeDocument/2006/relationships/image" Target="../media/image67.wmf"/><Relationship Id="rId10" Type="http://schemas.openxmlformats.org/officeDocument/2006/relationships/image" Target="../media/image74.png"/><Relationship Id="rId4" Type="http://schemas.openxmlformats.org/officeDocument/2006/relationships/oleObject" Target="../embeddings/oleObject55.bin"/><Relationship Id="rId9" Type="http://schemas.openxmlformats.org/officeDocument/2006/relationships/image" Target="../media/image6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1.wmf"/><Relationship Id="rId7" Type="http://schemas.openxmlformats.org/officeDocument/2006/relationships/image" Target="../media/image73.e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75.emf"/><Relationship Id="rId5" Type="http://schemas.openxmlformats.org/officeDocument/2006/relationships/image" Target="../media/image72.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4.emf"/></Relationships>
</file>

<file path=ppt/slides/_rels/slide2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oleObject" Target="../embeddings/oleObject64.bin"/><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4.wmf"/><Relationship Id="rId18" Type="http://schemas.openxmlformats.org/officeDocument/2006/relationships/oleObject" Target="../embeddings/oleObject73.bin"/><Relationship Id="rId3" Type="http://schemas.openxmlformats.org/officeDocument/2006/relationships/image" Target="../media/image79.wmf"/><Relationship Id="rId21" Type="http://schemas.openxmlformats.org/officeDocument/2006/relationships/image" Target="../media/image88.emf"/><Relationship Id="rId7" Type="http://schemas.openxmlformats.org/officeDocument/2006/relationships/image" Target="../media/image81.emf"/><Relationship Id="rId12" Type="http://schemas.openxmlformats.org/officeDocument/2006/relationships/oleObject" Target="../embeddings/oleObject70.bin"/><Relationship Id="rId17" Type="http://schemas.openxmlformats.org/officeDocument/2006/relationships/image" Target="../media/image86.wmf"/><Relationship Id="rId2" Type="http://schemas.openxmlformats.org/officeDocument/2006/relationships/oleObject" Target="../embeddings/oleObject65.bin"/><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83.emf"/><Relationship Id="rId5" Type="http://schemas.openxmlformats.org/officeDocument/2006/relationships/image" Target="../media/image80.wmf"/><Relationship Id="rId15" Type="http://schemas.openxmlformats.org/officeDocument/2006/relationships/image" Target="../media/image85.wmf"/><Relationship Id="rId10" Type="http://schemas.openxmlformats.org/officeDocument/2006/relationships/oleObject" Target="../embeddings/oleObject69.bin"/><Relationship Id="rId19" Type="http://schemas.openxmlformats.org/officeDocument/2006/relationships/image" Target="../media/image87.wmf"/><Relationship Id="rId4" Type="http://schemas.openxmlformats.org/officeDocument/2006/relationships/oleObject" Target="../embeddings/oleObject66.bin"/><Relationship Id="rId9" Type="http://schemas.openxmlformats.org/officeDocument/2006/relationships/image" Target="../media/image82.wmf"/><Relationship Id="rId14" Type="http://schemas.openxmlformats.org/officeDocument/2006/relationships/oleObject" Target="../embeddings/oleObject7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7.8</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34084225"/>
              </p:ext>
            </p:extLst>
          </p:nvPr>
        </p:nvGraphicFramePr>
        <p:xfrm>
          <a:off x="3505200" y="1064167"/>
          <a:ext cx="1320800" cy="901700"/>
        </p:xfrm>
        <a:graphic>
          <a:graphicData uri="http://schemas.openxmlformats.org/presentationml/2006/ole">
            <mc:AlternateContent xmlns:mc="http://schemas.openxmlformats.org/markup-compatibility/2006">
              <mc:Choice xmlns:v="urn:schemas-microsoft-com:vml" Requires="v">
                <p:oleObj name="Equation" r:id="rId2" imgW="1307160" imgH="886680" progId="Equation.DSMT4">
                  <p:embed/>
                </p:oleObj>
              </mc:Choice>
              <mc:Fallback>
                <p:oleObj name="Equation" r:id="rId2" imgW="1307160" imgH="886680" progId="Equation.DSMT4">
                  <p:embed/>
                  <p:pic>
                    <p:nvPicPr>
                      <p:cNvPr id="0" name="Picture 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4167"/>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name="Equation" r:id="rId4" imgW="1307160" imgH="886680" progId="Equation.DSMT4">
                  <p:embed/>
                </p:oleObj>
              </mc:Choice>
              <mc:Fallback>
                <p:oleObj name="Equation" r:id="rId4" imgW="1307160" imgH="886680" progId="Equation.DSMT4">
                  <p:embed/>
                  <p:pic>
                    <p:nvPicPr>
                      <p:cNvPr id="0" name="Picture 5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74541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name="Equation" r:id="rId6" imgW="2501640" imgH="838080" progId="Equation.DSMT4">
                  <p:embed/>
                </p:oleObj>
              </mc:Choice>
              <mc:Fallback>
                <p:oleObj name="Equation" r:id="rId6" imgW="2501640" imgH="838080" progId="Equation.DSMT4">
                  <p:embed/>
                  <p:pic>
                    <p:nvPicPr>
                      <p:cNvPr id="0" name="Picture 534"/>
                      <p:cNvPicPr>
                        <a:picLocks noChangeAspect="1" noChangeArrowheads="1"/>
                      </p:cNvPicPr>
                      <p:nvPr/>
                    </p:nvPicPr>
                    <p:blipFill>
                      <a:blip r:embed="rId7"/>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name="Equation" r:id="rId8" imgW="978120" imgH="886680" progId="Equation.DSMT4">
                  <p:embed/>
                </p:oleObj>
              </mc:Choice>
              <mc:Fallback>
                <p:oleObj name="Equation" r:id="rId8" imgW="978120" imgH="886680" progId="Equation.DSMT4">
                  <p:embed/>
                  <p:pic>
                    <p:nvPicPr>
                      <p:cNvPr id="0" name="Picture 5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name="Equation" r:id="rId10" imgW="2247840" imgH="609480" progId="Equation.DSMT4">
                  <p:embed/>
                </p:oleObj>
              </mc:Choice>
              <mc:Fallback>
                <p:oleObj name="Equation" r:id="rId10" imgW="2247840" imgH="609480" progId="Equation.DSMT4">
                  <p:embed/>
                  <p:pic>
                    <p:nvPicPr>
                      <p:cNvPr id="0" name="Picture 536"/>
                      <p:cNvPicPr>
                        <a:picLocks noChangeAspect="1" noChangeArrowheads="1"/>
                      </p:cNvPicPr>
                      <p:nvPr/>
                    </p:nvPicPr>
                    <p:blipFill>
                      <a:blip r:embed="rId11"/>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name="Equation" r:id="rId12" imgW="886680" imgH="264960" progId="Equation.DSMT4">
                  <p:embed/>
                </p:oleObj>
              </mc:Choice>
              <mc:Fallback>
                <p:oleObj name="Equation" r:id="rId12" imgW="886680" imgH="264960" progId="Equation.DSMT4">
                  <p:embed/>
                  <p:pic>
                    <p:nvPicPr>
                      <p:cNvPr id="0" name="Picture 5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pic>
        <p:nvPicPr>
          <p:cNvPr id="3" name="Picture 2">
            <a:extLst>
              <a:ext uri="{FF2B5EF4-FFF2-40B4-BE49-F238E27FC236}">
                <a16:creationId xmlns:a16="http://schemas.microsoft.com/office/drawing/2014/main" id="{A72481C2-A408-BEE1-2255-CB60E922FF94}"/>
              </a:ext>
            </a:extLst>
          </p:cNvPr>
          <p:cNvPicPr>
            <a:picLocks noChangeAspect="1"/>
          </p:cNvPicPr>
          <p:nvPr/>
        </p:nvPicPr>
        <p:blipFill>
          <a:blip r:embed="rId2"/>
          <a:stretch>
            <a:fillRect/>
          </a:stretch>
        </p:blipFill>
        <p:spPr>
          <a:xfrm>
            <a:off x="2630487" y="1551076"/>
            <a:ext cx="3553321" cy="1000265"/>
          </a:xfrm>
          <a:prstGeom prst="rect">
            <a:avLst/>
          </a:prstGeom>
        </p:spPr>
      </p:pic>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CD071A6-E052-6835-347A-A4C2A6B1DBDB}"/>
                  </a:ext>
                </a:extLst>
              </p:cNvPr>
              <p:cNvSpPr>
                <a:spLocks noGrp="1"/>
              </p:cNvSpPr>
              <p:nvPr>
                <p:ph idx="1"/>
              </p:nvPr>
            </p:nvSpPr>
            <p:spPr>
              <a:xfrm>
                <a:off x="914400" y="2895600"/>
                <a:ext cx="2889325" cy="866135"/>
              </a:xfrm>
              <a:prstGeom prst="rect">
                <a:avLst/>
              </a:prstGeom>
            </p:spPr>
            <p:txBody>
              <a:bodyPr wrap="square">
                <a:spAutoFit/>
              </a:bodyPr>
              <a:lstStyle/>
              <a:p>
                <a:pPr>
                  <a:lnSpc>
                    <a:spcPct val="120000"/>
                  </a:lnSpc>
                </a:pPr>
                <a:r>
                  <a:rPr lang="en-US" i="1" dirty="0">
                    <a:solidFill>
                      <a:schemeClr val="tx1"/>
                    </a:solidFill>
                  </a:rPr>
                  <a:t>t</a:t>
                </a:r>
                <a:r>
                  <a:rPr lang="en-US" dirty="0">
                    <a:solidFill>
                      <a:schemeClr val="tx1"/>
                    </a:solidFill>
                  </a:rPr>
                  <a:t> is in </a:t>
                </a:r>
                <a14:m>
                  <m:oMath xmlns:m="http://schemas.openxmlformats.org/officeDocument/2006/math">
                    <m:d>
                      <m:dPr>
                        <m:endChr m:val="]"/>
                        <m:ctrlPr>
                          <a:rPr lang="en-US" i="1" dirty="0" smtClean="0">
                            <a:solidFill>
                              <a:schemeClr val="tx1"/>
                            </a:solidFill>
                            <a:latin typeface="Cambria Math" panose="02040503050406030204" pitchFamily="18" charset="0"/>
                          </a:rPr>
                        </m:ctrlPr>
                      </m:dPr>
                      <m:e>
                        <m:r>
                          <a:rPr lang="en-US" dirty="0">
                            <a:solidFill>
                              <a:schemeClr val="tx1"/>
                            </a:solidFill>
                            <a:latin typeface="Cambria Math" panose="02040503050406030204" pitchFamily="18" charset="0"/>
                          </a:rPr>
                          <m:t>−</m:t>
                        </m:r>
                        <m:r>
                          <a:rPr lang="en-US" i="0" dirty="0">
                            <a:solidFill>
                              <a:schemeClr val="tx1"/>
                            </a:solidFill>
                            <a:latin typeface="Cambria Math" panose="02040503050406030204" pitchFamily="18" charset="0"/>
                          </a:rPr>
                          <m:t>∞,−</m:t>
                        </m:r>
                        <m:f>
                          <m:fPr>
                            <m:ctrlPr>
                              <a:rPr lang="en-US" i="1" dirty="0">
                                <a:solidFill>
                                  <a:schemeClr val="tx1"/>
                                </a:solidFill>
                                <a:latin typeface="Cambria Math" panose="02040503050406030204" pitchFamily="18" charset="0"/>
                              </a:rPr>
                            </m:ctrlPr>
                          </m:fPr>
                          <m:num>
                            <m:r>
                              <a:rPr lang="en-US" i="0" dirty="0">
                                <a:solidFill>
                                  <a:schemeClr val="tx1"/>
                                </a:solidFill>
                                <a:latin typeface="Cambria Math" panose="02040503050406030204" pitchFamily="18" charset="0"/>
                              </a:rPr>
                              <m:t>3</m:t>
                            </m:r>
                          </m:num>
                          <m:den>
                            <m:r>
                              <a:rPr lang="en-US" i="0" dirty="0">
                                <a:solidFill>
                                  <a:schemeClr val="tx1"/>
                                </a:solidFill>
                                <a:latin typeface="Cambria Math" panose="02040503050406030204" pitchFamily="18" charset="0"/>
                              </a:rPr>
                              <m:t>5</m:t>
                            </m:r>
                          </m:den>
                        </m:f>
                      </m:e>
                    </m:d>
                    <m:r>
                      <a:rPr lang="en-US" b="0" i="1" dirty="0" smtClean="0">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6" name="Rectangle 3">
                <a:extLst>
                  <a:ext uri="{FF2B5EF4-FFF2-40B4-BE49-F238E27FC236}">
                    <a16:creationId xmlns:a16="http://schemas.microsoft.com/office/drawing/2014/main" id="{ECD071A6-E052-6835-347A-A4C2A6B1DBDB}"/>
                  </a:ext>
                </a:extLst>
              </p:cNvPr>
              <p:cNvSpPr>
                <a:spLocks noGrp="1" noRot="1" noChangeAspect="1" noMove="1" noResize="1" noEditPoints="1" noAdjustHandles="1" noChangeArrowheads="1" noChangeShapeType="1" noTextEdit="1"/>
              </p:cNvSpPr>
              <p:nvPr>
                <p:ph idx="1"/>
              </p:nvPr>
            </p:nvSpPr>
            <p:spPr>
              <a:xfrm>
                <a:off x="914400" y="2895600"/>
                <a:ext cx="2889325" cy="866135"/>
              </a:xfrm>
              <a:prstGeom prst="rect">
                <a:avLst/>
              </a:prstGeom>
              <a:blipFill>
                <a:blip r:embed="rId3"/>
                <a:stretch>
                  <a:fillRect l="-4219" b="-7746"/>
                </a:stretch>
              </a:blipFill>
            </p:spPr>
            <p:txBody>
              <a:bodyPr/>
              <a:lstStyle/>
              <a:p>
                <a:r>
                  <a:rPr lang="en-IN">
                    <a:noFill/>
                  </a:rPr>
                  <a:t> </a:t>
                </a:r>
              </a:p>
            </p:txBody>
          </p:sp>
        </mc:Fallback>
      </mc:AlternateContent>
      <p:sp>
        <p:nvSpPr>
          <p:cNvPr id="7" name="Rectangle 2">
            <a:extLst>
              <a:ext uri="{FF2B5EF4-FFF2-40B4-BE49-F238E27FC236}">
                <a16:creationId xmlns:a16="http://schemas.microsoft.com/office/drawing/2014/main" id="{77492913-692D-1DC9-3B24-1FD9CCB5D621}"/>
              </a:ext>
            </a:extLst>
          </p:cNvPr>
          <p:cNvSpPr txBox="1">
            <a:spLocks/>
          </p:cNvSpPr>
          <p:nvPr/>
        </p:nvSpPr>
        <p:spPr>
          <a:xfrm>
            <a:off x="3657600" y="3218283"/>
            <a:ext cx="48641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p:spTree>
    <p:extLst>
      <p:ext uri="{BB962C8B-B14F-4D97-AF65-F5344CB8AC3E}">
        <p14:creationId xmlns:p14="http://schemas.microsoft.com/office/powerpoint/2010/main" val="161412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Properties: 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Multiplication Principle for Solving Linear Inequalities (cont.)</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C21A2-0BDF-4B59-9288-A140CDB78356}"/>
              </a:ext>
            </a:extLst>
          </p:cNvPr>
          <p:cNvPicPr>
            <a:picLocks noChangeAspect="1"/>
          </p:cNvPicPr>
          <p:nvPr/>
        </p:nvPicPr>
        <p:blipFill>
          <a:blip r:embed="rId2"/>
          <a:stretch>
            <a:fillRect/>
          </a:stretch>
        </p:blipFill>
        <p:spPr>
          <a:xfrm>
            <a:off x="1069155" y="4648200"/>
            <a:ext cx="3219624" cy="804906"/>
          </a:xfrm>
          <a:prstGeom prst="rect">
            <a:avLst/>
          </a:prstGeom>
        </p:spPr>
      </p:pic>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 name="Rectangle 2">
            <a:extLst>
              <a:ext uri="{FF2B5EF4-FFF2-40B4-BE49-F238E27FC236}">
                <a16:creationId xmlns:a16="http://schemas.microsoft.com/office/drawing/2014/main" id="{D6A4F31D-E9BD-81FB-57B7-DF4F001EA76D}"/>
              </a:ext>
            </a:extLst>
          </p:cNvPr>
          <p:cNvSpPr txBox="1">
            <a:spLocks/>
          </p:cNvSpPr>
          <p:nvPr/>
        </p:nvSpPr>
        <p:spPr>
          <a:xfrm>
            <a:off x="3810000" y="5215143"/>
            <a:ext cx="46355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an open interval.</a:t>
            </a:r>
          </a:p>
        </p:txBody>
      </p:sp>
      <p:sp>
        <p:nvSpPr>
          <p:cNvPr id="8" name="Rectangle 2">
            <a:extLst>
              <a:ext uri="{FF2B5EF4-FFF2-40B4-BE49-F238E27FC236}">
                <a16:creationId xmlns:a16="http://schemas.microsoft.com/office/drawing/2014/main" id="{62203B7F-0A22-1E5A-D108-1F69C1B6649E}"/>
              </a:ext>
            </a:extLst>
          </p:cNvPr>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Solving an Inequality and Graphing the Solution Set</a:t>
            </a:r>
            <a:endParaRPr lang="en-US"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1280160"/>
                <a:ext cx="8229600" cy="3358933"/>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 </a:t>
                </a:r>
                <a:endParaRPr lang="en-US" i="1" dirty="0">
                  <a:solidFill>
                    <a:schemeClr val="tx1"/>
                  </a:solidFill>
                </a:endParaRPr>
              </a:p>
              <a:p>
                <a:pPr>
                  <a:defRPr/>
                </a:pPr>
                <a:r>
                  <a:rPr lang="en-US" b="1" dirty="0">
                    <a:solidFill>
                      <a:schemeClr val="tx1"/>
                    </a:solidFill>
                  </a:rPr>
                  <a:t>Solution </a:t>
                </a:r>
              </a:p>
              <a:p>
                <a:pPr>
                  <a:defRPr/>
                </a:pPr>
                <a:r>
                  <a:rPr lang="en-US" b="1" i="1" dirty="0">
                    <a:solidFill>
                      <a:schemeClr val="tx1"/>
                    </a:solidFill>
                    <a:latin typeface="Cambria Math" panose="02040503050406030204" pitchFamily="18" charset="0"/>
                  </a:rPr>
                  <a:t> </a:t>
                </a:r>
              </a:p>
              <a:p>
                <a:pPr>
                  <a:defRPr/>
                </a:pPr>
                <a:r>
                  <a:rPr lang="en-US" b="1" dirty="0">
                    <a:solidFill>
                      <a:schemeClr val="tx1"/>
                    </a:solidFill>
                  </a:rPr>
                  <a:t>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−3</m:t>
                        </m:r>
                        <m:r>
                          <a:rPr lang="en-US" sz="3200" b="0" i="1" smtClean="0">
                            <a:solidFill>
                              <a:schemeClr val="tx1"/>
                            </a:solidFill>
                            <a:latin typeface="Cambria Math" panose="02040503050406030204" pitchFamily="18" charset="0"/>
                          </a:rPr>
                          <m:t>𝑥</m:t>
                        </m:r>
                      </m:num>
                      <m:den>
                        <m:r>
                          <a:rPr lang="en-US" sz="3200" b="0" i="1" smtClean="0">
                            <a:solidFill>
                              <a:srgbClr val="FF0000"/>
                            </a:solidFill>
                            <a:latin typeface="Cambria Math" panose="02040503050406030204" pitchFamily="18" charset="0"/>
                          </a:rPr>
                          <m:t>−3</m:t>
                        </m:r>
                      </m:den>
                    </m:f>
                    <m:r>
                      <a:rPr lang="en-US" sz="3200" b="0" i="1" smtClean="0">
                        <a:solidFill>
                          <a:schemeClr val="tx1"/>
                        </a:solidFill>
                        <a:latin typeface="Cambria Math" panose="02040503050406030204" pitchFamily="18" charset="0"/>
                      </a:rPr>
                      <m:t>≥</m:t>
                    </m:r>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12.3</m:t>
                        </m:r>
                      </m:num>
                      <m:den>
                        <m:r>
                          <a:rPr lang="en-US" sz="3200" b="0" i="1" smtClean="0">
                            <a:solidFill>
                              <a:srgbClr val="FF0000"/>
                            </a:solidFill>
                            <a:latin typeface="Cambria Math" panose="02040503050406030204" pitchFamily="18" charset="0"/>
                          </a:rPr>
                          <m:t>−3</m:t>
                        </m:r>
                      </m:den>
                    </m:f>
                  </m:oMath>
                </a14:m>
                <a:endParaRPr lang="en-US" sz="3200" dirty="0">
                  <a:solidFill>
                    <a:schemeClr val="tx1"/>
                  </a:solidFill>
                </a:endParaRPr>
              </a:p>
              <a:p>
                <a:pPr>
                  <a:defRPr/>
                </a:pPr>
                <a:endParaRPr lang="en-US" b="1" dirty="0">
                  <a:solidFill>
                    <a:schemeClr val="tx1"/>
                  </a:solidFill>
                </a:endParaRP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1280160"/>
                <a:ext cx="8229600" cy="3358933"/>
              </a:xfrm>
              <a:blipFill>
                <a:blip r:embed="rId2"/>
                <a:stretch>
                  <a:fillRect l="-1481" t="-2178"/>
                </a:stretch>
              </a:blipFill>
            </p:spPr>
            <p:txBody>
              <a:bodyPr/>
              <a:lstStyle/>
              <a:p>
                <a:r>
                  <a:rPr lang="en-US">
                    <a:noFill/>
                  </a:rPr>
                  <a:t> </a:t>
                </a:r>
              </a:p>
            </p:txBody>
          </p:sp>
        </mc:Fallback>
      </mc:AlternateContent>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3" name="Object 11"/>
          <p:cNvGraphicFramePr>
            <a:graphicFrameLocks noChangeAspect="1"/>
          </p:cNvGraphicFramePr>
          <p:nvPr/>
        </p:nvGraphicFramePr>
        <p:xfrm>
          <a:off x="3276600" y="4282793"/>
          <a:ext cx="952500" cy="279400"/>
        </p:xfrm>
        <a:graphic>
          <a:graphicData uri="http://schemas.openxmlformats.org/presentationml/2006/ole">
            <mc:AlternateContent xmlns:mc="http://schemas.openxmlformats.org/markup-compatibility/2006">
              <mc:Choice xmlns:v="urn:schemas-microsoft-com:vml" Requires="v">
                <p:oleObj name="Equation" r:id="rId3" imgW="941400" imgH="264960" progId="Equation.DSMT4">
                  <p:embed/>
                </p:oleObj>
              </mc:Choice>
              <mc:Fallback>
                <p:oleObj name="Equation" r:id="rId3" imgW="941400" imgH="264960" progId="Equation.DSMT4">
                  <p:embed/>
                  <p:pic>
                    <p:nvPicPr>
                      <p:cNvPr id="1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82793"/>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5" cstate="print"/>
          <a:srcRect/>
          <a:stretch>
            <a:fillRect/>
          </a:stretch>
        </p:blipFill>
        <p:spPr bwMode="auto">
          <a:xfrm>
            <a:off x="685800" y="4648200"/>
            <a:ext cx="3600450" cy="7524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10B075-FC7C-0F47-719F-670C2FE465A7}"/>
                  </a:ext>
                </a:extLst>
              </p:cNvPr>
              <p:cNvSpPr txBox="1">
                <a:spLocks/>
              </p:cNvSpPr>
              <p:nvPr/>
            </p:nvSpPr>
            <p:spPr>
              <a:xfrm>
                <a:off x="3119437" y="3421372"/>
                <a:ext cx="5567363"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Divide both sides by </a:t>
                </a:r>
                <a14:m>
                  <m:oMath xmlns:m="http://schemas.openxmlformats.org/officeDocument/2006/math">
                    <m:r>
                      <a:rPr lang="en-US" sz="2000" i="1" dirty="0" smtClean="0">
                        <a:solidFill>
                          <a:srgbClr val="FF0000"/>
                        </a:solidFill>
                        <a:latin typeface="Cambria Math" panose="02040503050406030204" pitchFamily="18" charset="0"/>
                      </a:rPr>
                      <m:t>−3</m:t>
                    </m:r>
                  </m:oMath>
                </a14:m>
                <a:r>
                  <a:rPr lang="en-US" sz="2000" dirty="0">
                    <a:solidFill>
                      <a:srgbClr val="FF0000"/>
                    </a:solidFill>
                  </a:rPr>
                  <a:t> </a:t>
                </a:r>
                <a:r>
                  <a:rPr lang="en-US" sz="2000" dirty="0">
                    <a:solidFill>
                      <a:srgbClr val="008080"/>
                    </a:solidFill>
                  </a:rPr>
                  <a:t>and reverse the inequality.</a:t>
                </a:r>
              </a:p>
            </p:txBody>
          </p:sp>
        </mc:Choice>
        <mc:Fallback xmlns="">
          <p:sp>
            <p:nvSpPr>
              <p:cNvPr id="3" name="Rectangle 2">
                <a:extLst>
                  <a:ext uri="{FF2B5EF4-FFF2-40B4-BE49-F238E27FC236}">
                    <a16:creationId xmlns:a16="http://schemas.microsoft.com/office/drawing/2014/main" id="{7C10B075-FC7C-0F47-719F-670C2FE465A7}"/>
                  </a:ext>
                </a:extLst>
              </p:cNvPr>
              <p:cNvSpPr txBox="1">
                <a:spLocks noRot="1" noChangeAspect="1" noMove="1" noResize="1" noEditPoints="1" noAdjustHandles="1" noChangeArrowheads="1" noChangeShapeType="1" noTextEdit="1"/>
              </p:cNvSpPr>
              <p:nvPr/>
            </p:nvSpPr>
            <p:spPr>
              <a:xfrm>
                <a:off x="3119437" y="3421372"/>
                <a:ext cx="5567363" cy="421434"/>
              </a:xfrm>
              <a:prstGeom prst="rect">
                <a:avLst/>
              </a:prstGeom>
              <a:blipFill>
                <a:blip r:embed="rId6"/>
                <a:stretch>
                  <a:fillRect l="-219" b="-28986"/>
                </a:stretch>
              </a:blipFill>
            </p:spPr>
            <p:txBody>
              <a:bodyPr/>
              <a:lstStyle/>
              <a:p>
                <a:r>
                  <a:rPr lang="en-US">
                    <a:noFill/>
                  </a:rPr>
                  <a:t> </a:t>
                </a:r>
              </a:p>
            </p:txBody>
          </p:sp>
        </mc:Fallback>
      </mc:AlternateContent>
      <p:sp>
        <p:nvSpPr>
          <p:cNvPr id="10" name="Rectangle 2">
            <a:extLst>
              <a:ext uri="{FF2B5EF4-FFF2-40B4-BE49-F238E27FC236}">
                <a16:creationId xmlns:a16="http://schemas.microsoft.com/office/drawing/2014/main" id="{30A711CE-CCD0-B713-5077-0EF63049D78C}"/>
              </a:ext>
            </a:extLst>
          </p:cNvPr>
          <p:cNvSpPr txBox="1">
            <a:spLocks/>
          </p:cNvSpPr>
          <p:nvPr/>
        </p:nvSpPr>
        <p:spPr>
          <a:xfrm>
            <a:off x="3381223" y="5461093"/>
            <a:ext cx="5153177"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4DACE1-1C45-94D5-F458-DE95BE282061}"/>
                  </a:ext>
                </a:extLst>
              </p:cNvPr>
              <p:cNvSpPr txBox="1"/>
              <p:nvPr/>
            </p:nvSpPr>
            <p:spPr>
              <a:xfrm>
                <a:off x="958309" y="2819400"/>
                <a:ext cx="214727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 ≤12.3</m:t>
                      </m:r>
                    </m:oMath>
                  </m:oMathPara>
                </a14:m>
                <a:endParaRPr lang="en-US" sz="2800" dirty="0"/>
              </a:p>
            </p:txBody>
          </p:sp>
        </mc:Choice>
        <mc:Fallback xmlns="">
          <p:sp>
            <p:nvSpPr>
              <p:cNvPr id="4" name="TextBox 3">
                <a:extLst>
                  <a:ext uri="{FF2B5EF4-FFF2-40B4-BE49-F238E27FC236}">
                    <a16:creationId xmlns:a16="http://schemas.microsoft.com/office/drawing/2014/main" id="{874DACE1-1C45-94D5-F458-DE95BE282061}"/>
                  </a:ext>
                </a:extLst>
              </p:cNvPr>
              <p:cNvSpPr txBox="1">
                <a:spLocks noRot="1" noChangeAspect="1" noMove="1" noResize="1" noEditPoints="1" noAdjustHandles="1" noChangeArrowheads="1" noChangeShapeType="1" noTextEdit="1"/>
              </p:cNvSpPr>
              <p:nvPr/>
            </p:nvSpPr>
            <p:spPr>
              <a:xfrm>
                <a:off x="958309" y="2819400"/>
                <a:ext cx="2147273"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D9088A-F89B-820F-D608-FFFE00C4A16E}"/>
                  </a:ext>
                </a:extLst>
              </p:cNvPr>
              <p:cNvSpPr txBox="1"/>
              <p:nvPr/>
            </p:nvSpPr>
            <p:spPr>
              <a:xfrm>
                <a:off x="1129327" y="4156895"/>
                <a:ext cx="214727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 ≥−4.1</m:t>
                      </m:r>
                    </m:oMath>
                  </m:oMathPara>
                </a14:m>
                <a:endParaRPr lang="en-US" sz="2800" dirty="0"/>
              </a:p>
            </p:txBody>
          </p:sp>
        </mc:Choice>
        <mc:Fallback xmlns="">
          <p:sp>
            <p:nvSpPr>
              <p:cNvPr id="5" name="TextBox 4">
                <a:extLst>
                  <a:ext uri="{FF2B5EF4-FFF2-40B4-BE49-F238E27FC236}">
                    <a16:creationId xmlns:a16="http://schemas.microsoft.com/office/drawing/2014/main" id="{CFD9088A-F89B-820F-D608-FFFE00C4A16E}"/>
                  </a:ext>
                </a:extLst>
              </p:cNvPr>
              <p:cNvSpPr txBox="1">
                <a:spLocks noRot="1" noChangeAspect="1" noMove="1" noResize="1" noEditPoints="1" noAdjustHandles="1" noChangeArrowheads="1" noChangeShapeType="1" noTextEdit="1"/>
              </p:cNvSpPr>
              <p:nvPr/>
            </p:nvSpPr>
            <p:spPr>
              <a:xfrm>
                <a:off x="1129327" y="4156895"/>
                <a:ext cx="2147273" cy="43088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88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Procedure: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075765"/>
            <a:ext cx="8229600" cy="2734235"/>
          </a:xfrm>
          <a:prstGeom prst="rect">
            <a:avLst/>
          </a:prstGeom>
          <a:solidFill>
            <a:schemeClr val="accent3"/>
          </a:solidFill>
          <a:ln w="28575">
            <a:solidFill>
              <a:srgbClr val="000000"/>
            </a:solidFill>
          </a:ln>
        </p:spPr>
        <p:txBody>
          <a:bodyPr>
            <a:noAutofit/>
          </a:bodyPr>
          <a:lstStyle/>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endParaRPr lang="en-US" i="0" dirty="0">
              <a:solidFill>
                <a:srgbClr val="000000"/>
              </a:solidFill>
            </a:endParaRP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Procedure: Solving Linear Inequalities (cont.)</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596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 both sides by the reciprocal of the coefficient of the variable (or divide both sides by the coefficient itself). The coefficient of the variable will become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Solving Linear Inequalities (cont.)</a:t>
            </a:r>
          </a:p>
        </p:txBody>
      </p:sp>
      <p:sp>
        <p:nvSpPr>
          <p:cNvPr id="4" name="TextBox 3"/>
          <p:cNvSpPr>
            <a:spLocks noGrp="1" noChangeArrowheads="1"/>
          </p:cNvSpPr>
          <p:nvPr>
            <p:ph idx="1"/>
          </p:nvPr>
        </p:nvSpPr>
        <p:spPr>
          <a:xfrm>
            <a:off x="457200" y="1280160"/>
            <a:ext cx="8229600" cy="2453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name="Equation" r:id="rId2" imgW="1663920" imgH="347400" progId="Equation.DSMT4">
                  <p:embed/>
                </p:oleObj>
              </mc:Choice>
              <mc:Fallback>
                <p:oleObj name="Equation" r:id="rId2" imgW="166392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name="Equation" r:id="rId4" imgW="2633040" imgH="347400" progId="Equation.DSMT4">
                  <p:embed/>
                </p:oleObj>
              </mc:Choice>
              <mc:Fallback>
                <p:oleObj name="Equation" r:id="rId4" imgW="2633040" imgH="347400" progId="Equation.DSMT4">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name="Equation" r:id="rId6" imgW="1170000" imgH="347400" progId="Equation.DSMT4">
                  <p:embed/>
                </p:oleObj>
              </mc:Choice>
              <mc:Fallback>
                <p:oleObj name="Equation" r:id="rId6" imgW="1170000" imgH="347400" progId="Equation.DSMT4">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name="Equation" r:id="rId8" imgW="1279800" imgH="886680" progId="Equation.DSMT4">
                  <p:embed/>
                </p:oleObj>
              </mc:Choice>
              <mc:Fallback>
                <p:oleObj name="Equation" r:id="rId8" imgW="1279800" imgH="886680" progId="Equation.DSMT4">
                  <p:embed/>
                  <p:pic>
                    <p:nvPicPr>
                      <p:cNvPr id="0" name="Pictur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name="Equation" r:id="rId10" imgW="978120" imgH="347400" progId="Equation.DSMT4">
                  <p:embed/>
                </p:oleObj>
              </mc:Choice>
              <mc:Fallback>
                <p:oleObj name="Equation" r:id="rId10" imgW="978120" imgH="347400" progId="Equation.DSMT4">
                  <p:embed/>
                  <p:pic>
                    <p:nvPicPr>
                      <p:cNvPr id="0" name="Picture 1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extLst>
              <p:ext uri="{D42A27DB-BD31-4B8C-83A1-F6EECF244321}">
                <p14:modId xmlns:p14="http://schemas.microsoft.com/office/powerpoint/2010/main" val="3899215737"/>
              </p:ext>
            </p:extLst>
          </p:nvPr>
        </p:nvGraphicFramePr>
        <p:xfrm>
          <a:off x="4597101" y="2884547"/>
          <a:ext cx="2120900" cy="279400"/>
        </p:xfrm>
        <a:graphic>
          <a:graphicData uri="http://schemas.openxmlformats.org/presentationml/2006/ole">
            <mc:AlternateContent xmlns:mc="http://schemas.openxmlformats.org/markup-compatibility/2006">
              <mc:Choice xmlns:v="urn:schemas-microsoft-com:vml" Requires="v">
                <p:oleObj name="Equation" r:id="rId12" imgW="2120372" imgH="279446" progId="Equation.DSMT4">
                  <p:embed/>
                </p:oleObj>
              </mc:Choice>
              <mc:Fallback>
                <p:oleObj name="Equation" r:id="rId12" imgW="2120372" imgH="279446" progId="Equation.DSMT4">
                  <p:embed/>
                  <p:pic>
                    <p:nvPicPr>
                      <p:cNvPr id="0"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7101" y="2884547"/>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name="Equation" r:id="rId14" imgW="2148480" imgH="283320" progId="Equation.DSMT4">
                  <p:embed/>
                </p:oleObj>
              </mc:Choice>
              <mc:Fallback>
                <p:oleObj name="Equation" r:id="rId14" imgW="2148480" imgH="283320" progId="Equation.DSMT4">
                  <p:embed/>
                  <p:pic>
                    <p:nvPicPr>
                      <p:cNvPr id="0" name="Picture 1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1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name="Equation" r:id="rId18" imgW="2175840" imgH="264960" progId="Equation.DSMT4">
                  <p:embed/>
                </p:oleObj>
              </mc:Choice>
              <mc:Fallback>
                <p:oleObj name="Equation" r:id="rId18" imgW="2175840" imgH="264960" progId="Equation.DSMT4">
                  <p:embed/>
                  <p:pic>
                    <p:nvPicPr>
                      <p:cNvPr id="0" name="Picture 1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name="Equation" r:id="rId20" imgW="927077" imgH="279446" progId="Equation.DSMT4">
                  <p:embed/>
                </p:oleObj>
              </mc:Choice>
              <mc:Fallback>
                <p:oleObj name="Equation" r:id="rId20" imgW="927077" imgH="279446" progId="Equation.DSMT4">
                  <p:embed/>
                  <p:pic>
                    <p:nvPicPr>
                      <p:cNvPr id="0" name="Picture 1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a:extLst>
              <a:ext uri="{FF2B5EF4-FFF2-40B4-BE49-F238E27FC236}">
                <a16:creationId xmlns:a16="http://schemas.microsoft.com/office/drawing/2014/main" id="{2DD64F95-55C2-B9E0-5A7F-C2CD9A3A482A}"/>
              </a:ext>
            </a:extLst>
          </p:cNvPr>
          <p:cNvGraphicFramePr>
            <a:graphicFrameLocks noChangeAspect="1"/>
          </p:cNvGraphicFramePr>
          <p:nvPr>
            <p:extLst>
              <p:ext uri="{D42A27DB-BD31-4B8C-83A1-F6EECF244321}">
                <p14:modId xmlns:p14="http://schemas.microsoft.com/office/powerpoint/2010/main" val="3617855374"/>
              </p:ext>
            </p:extLst>
          </p:nvPr>
        </p:nvGraphicFramePr>
        <p:xfrm>
          <a:off x="2133600" y="2848035"/>
          <a:ext cx="1655762" cy="352425"/>
        </p:xfrm>
        <a:graphic>
          <a:graphicData uri="http://schemas.openxmlformats.org/presentationml/2006/ole">
            <mc:AlternateContent xmlns:mc="http://schemas.openxmlformats.org/markup-compatibility/2006">
              <mc:Choice xmlns:v="urn:schemas-microsoft-com:vml" Requires="v">
                <p:oleObj name="Equation" r:id="rId2" imgW="1663920" imgH="347400" progId="Equation.DSMT4">
                  <p:embed/>
                </p:oleObj>
              </mc:Choice>
              <mc:Fallback>
                <p:oleObj name="Equation" r:id="rId2" imgW="1663920" imgH="347400" progId="Equation.DSMT4">
                  <p:embed/>
                  <p:pic>
                    <p:nvPicPr>
                      <p:cNvPr id="122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48035"/>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Note</a:t>
            </a:r>
          </a:p>
        </p:txBody>
      </p:sp>
      <p:sp>
        <p:nvSpPr>
          <p:cNvPr id="10" name="Content Placeholder 9"/>
          <p:cNvSpPr>
            <a:spLocks noGrp="1"/>
          </p:cNvSpPr>
          <p:nvPr>
            <p:ph idx="1"/>
          </p:nvPr>
        </p:nvSpPr>
        <p:spPr>
          <a:xfrm>
            <a:off x="457200" y="1280160"/>
            <a:ext cx="8229600" cy="2453640"/>
          </a:xfrm>
          <a:noFill/>
          <a:ln w="28575">
            <a:solidFill>
              <a:srgbClr val="FF0000"/>
            </a:solidFill>
          </a:ln>
        </p:spPr>
        <p:txBody>
          <a:bodyPr>
            <a:normAutofit/>
          </a:bodyPr>
          <a:lstStyle/>
          <a:p>
            <a:pPr marL="15875" lvl="0" indent="-15875">
              <a:tabLst>
                <a:tab pos="520700" algn="l"/>
                <a:tab pos="977900" algn="l"/>
              </a:tabLst>
              <a:defRPr/>
            </a:pPr>
            <a:r>
              <a:rPr lang="en-US" dirty="0">
                <a:solidFill>
                  <a:srgbClr val="000000"/>
                </a:solidFill>
              </a:rPr>
              <a:t>The symbol for infinity       (or        ) does not represent a number. The symbol is used to indicate that the interval is to include all real numbers from some point on (either in the positive direction or the negative direction) without end.</a:t>
            </a:r>
          </a:p>
          <a:p>
            <a:pPr marL="15875" lvl="0" indent="-15875">
              <a:tabLst>
                <a:tab pos="520700" algn="l"/>
                <a:tab pos="977900" algn="l"/>
              </a:tabLst>
              <a:defRPr/>
            </a:pP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4258137179"/>
              </p:ext>
            </p:extLst>
          </p:nvPr>
        </p:nvGraphicFramePr>
        <p:xfrm>
          <a:off x="3892550" y="1460500"/>
          <a:ext cx="368300" cy="215900"/>
        </p:xfrm>
        <a:graphic>
          <a:graphicData uri="http://schemas.openxmlformats.org/presentationml/2006/ole">
            <mc:AlternateContent xmlns:mc="http://schemas.openxmlformats.org/markup-compatibility/2006">
              <mc:Choice xmlns:v="urn:schemas-microsoft-com:vml" Requires="v">
                <p:oleObj name="Equation" r:id="rId2" imgW="356400" imgH="200880" progId="Equation.DSMT4">
                  <p:embed/>
                </p:oleObj>
              </mc:Choice>
              <mc:Fallback>
                <p:oleObj name="Equation" r:id="rId2" imgW="356400" imgH="200880" progId="Equation.DSMT4">
                  <p:embed/>
                  <p:pic>
                    <p:nvPicPr>
                      <p:cNvPr id="0" name="Picture 5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50" y="146050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94531637"/>
              </p:ext>
            </p:extLst>
          </p:nvPr>
        </p:nvGraphicFramePr>
        <p:xfrm>
          <a:off x="4767044" y="1460500"/>
          <a:ext cx="635000" cy="215900"/>
        </p:xfrm>
        <a:graphic>
          <a:graphicData uri="http://schemas.openxmlformats.org/presentationml/2006/ole">
            <mc:AlternateContent xmlns:mc="http://schemas.openxmlformats.org/markup-compatibility/2006">
              <mc:Choice xmlns:v="urn:schemas-microsoft-com:vml" Requires="v">
                <p:oleObj name="Equation" r:id="rId4" imgW="621360" imgH="200880" progId="Equation.DSMT4">
                  <p:embed/>
                </p:oleObj>
              </mc:Choice>
              <mc:Fallback>
                <p:oleObj name="Equation" r:id="rId4" imgW="621360" imgH="200880" progId="Equation.DSMT4">
                  <p:embed/>
                  <p:pic>
                    <p:nvPicPr>
                      <p:cNvPr id="0" name="Picture 5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044" y="146050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p>
        </p:txBody>
      </p:sp>
      <p:graphicFrame>
        <p:nvGraphicFramePr>
          <p:cNvPr id="9" name="Object 6"/>
          <p:cNvGraphicFramePr>
            <a:graphicFrameLocks noChangeAspect="1"/>
          </p:cNvGraphicFramePr>
          <p:nvPr>
            <p:extLst>
              <p:ext uri="{D42A27DB-BD31-4B8C-83A1-F6EECF244321}">
                <p14:modId xmlns:p14="http://schemas.microsoft.com/office/powerpoint/2010/main" val="4100856771"/>
              </p:ext>
            </p:extLst>
          </p:nvPr>
        </p:nvGraphicFramePr>
        <p:xfrm>
          <a:off x="522288" y="5056783"/>
          <a:ext cx="2068512" cy="608013"/>
        </p:xfrm>
        <a:graphic>
          <a:graphicData uri="http://schemas.openxmlformats.org/presentationml/2006/ole">
            <mc:AlternateContent xmlns:mc="http://schemas.openxmlformats.org/markup-compatibility/2006">
              <mc:Choice xmlns:v="urn:schemas-microsoft-com:vml" Requires="v">
                <p:oleObj name="Equation" r:id="rId2" imgW="2057400" imgH="596880" progId="Equation.DSMT4">
                  <p:embed/>
                </p:oleObj>
              </mc:Choice>
              <mc:Fallback>
                <p:oleObj name="Equation" r:id="rId2" imgW="2057400" imgH="596880" progId="Equation.DSMT4">
                  <p:embed/>
                  <p:pic>
                    <p:nvPicPr>
                      <p:cNvPr id="0" name="Picture 293"/>
                      <p:cNvPicPr>
                        <a:picLocks noChangeAspect="1" noChangeArrowheads="1"/>
                      </p:cNvPicPr>
                      <p:nvPr/>
                    </p:nvPicPr>
                    <p:blipFill>
                      <a:blip r:embed="rId3"/>
                      <a:srcRect/>
                      <a:stretch>
                        <a:fillRect/>
                      </a:stretch>
                    </p:blipFill>
                    <p:spPr bwMode="auto">
                      <a:xfrm>
                        <a:off x="522288" y="5056783"/>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4D9E3897-5DDD-F833-EBF1-0AFACF85042B}"/>
              </a:ext>
            </a:extLst>
          </p:cNvPr>
          <p:cNvPicPr>
            <a:picLocks noChangeAspect="1"/>
          </p:cNvPicPr>
          <p:nvPr/>
        </p:nvPicPr>
        <p:blipFill>
          <a:blip r:embed="rId4"/>
          <a:stretch>
            <a:fillRect/>
          </a:stretch>
        </p:blipFill>
        <p:spPr>
          <a:xfrm>
            <a:off x="457200" y="1301654"/>
            <a:ext cx="3200847" cy="100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815882"/>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a:t>
            </a:r>
            <a:r>
              <a:rPr lang="en-US" dirty="0"/>
              <a:t>it is not possible to check every number in an interval with infinitely many solutions. But a true result, as shown here, gives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name="Equation" r:id="rId2" imgW="1828440" imgH="685440" progId="Equation.DSMT4">
                  <p:embed/>
                </p:oleObj>
              </mc:Choice>
              <mc:Fallback>
                <p:oleObj name="Equation" r:id="rId2" imgW="1828440" imgH="685440" progId="Equation.DSMT4">
                  <p:embed/>
                  <p:pic>
                    <p:nvPicPr>
                      <p:cNvPr id="0" name="Picture 3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name="Equation" r:id="rId4" imgW="1398600" imgH="347400" progId="Equation.DSMT4">
                  <p:embed/>
                </p:oleObj>
              </mc:Choice>
              <mc:Fallback>
                <p:oleObj name="Equation" r:id="rId4" imgW="1398600" imgH="347400" progId="Equation.DSMT4">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Rectangle 2">
            <a:extLst>
              <a:ext uri="{FF2B5EF4-FFF2-40B4-BE49-F238E27FC236}">
                <a16:creationId xmlns:a16="http://schemas.microsoft.com/office/drawing/2014/main" id="{EC078E7E-1F5E-12B4-3F6A-1748E1CB908A}"/>
              </a:ext>
            </a:extLst>
          </p:cNvPr>
          <p:cNvSpPr txBox="1">
            <a:spLocks/>
          </p:cNvSpPr>
          <p:nvPr/>
        </p:nvSpPr>
        <p:spPr>
          <a:xfrm>
            <a:off x="2667001" y="2021374"/>
            <a:ext cx="28193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True statement</a:t>
            </a:r>
          </a:p>
        </p:txBody>
      </p:sp>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name="Equation" r:id="rId2" imgW="1928880" imgH="301680" progId="Equation.DSMT4">
                  <p:embed/>
                </p:oleObj>
              </mc:Choice>
              <mc:Fallback>
                <p:oleObj name="Equation" r:id="rId2" imgW="1928880" imgH="301680" progId="Equation.DSMT4">
                  <p:embed/>
                  <p:pic>
                    <p:nvPicPr>
                      <p:cNvPr id="0" name="Picture 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name="Equation" r:id="rId4" imgW="2943720" imgH="301680" progId="Equation.DSMT4">
                  <p:embed/>
                </p:oleObj>
              </mc:Choice>
              <mc:Fallback>
                <p:oleObj name="Equation" r:id="rId4" imgW="2943720" imgH="301680" progId="Equation.DSMT4">
                  <p:embed/>
                  <p:pic>
                    <p:nvPicPr>
                      <p:cNvPr id="0" name="Picture 7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name="Equation" r:id="rId6" imgW="1672920" imgH="301680" progId="Equation.DSMT4">
                  <p:embed/>
                </p:oleObj>
              </mc:Choice>
              <mc:Fallback>
                <p:oleObj name="Equation" r:id="rId6" imgW="1672920" imgH="301680" progId="Equation.DSMT4">
                  <p:embed/>
                  <p:pic>
                    <p:nvPicPr>
                      <p:cNvPr id="0" name="Picture 7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name="Equation" r:id="rId8" imgW="2697120" imgH="301680" progId="Equation.DSMT4">
                  <p:embed/>
                </p:oleObj>
              </mc:Choice>
              <mc:Fallback>
                <p:oleObj name="Equation" r:id="rId8" imgW="2697120" imgH="301680" progId="Equation.DSMT4">
                  <p:embed/>
                  <p:pic>
                    <p:nvPicPr>
                      <p:cNvPr id="0" name="Picture 7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name="Equation" r:id="rId10" imgW="1152000" imgH="292320" progId="Equation.DSMT4">
                  <p:embed/>
                </p:oleObj>
              </mc:Choice>
              <mc:Fallback>
                <p:oleObj name="Equation" r:id="rId10" imgW="1152000" imgH="292320" progId="Equation.DSMT4">
                  <p:embed/>
                  <p:pic>
                    <p:nvPicPr>
                      <p:cNvPr id="0" name="Picture 7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2550560232"/>
              </p:ext>
            </p:extLst>
          </p:nvPr>
        </p:nvGraphicFramePr>
        <p:xfrm>
          <a:off x="5194300" y="2776320"/>
          <a:ext cx="2120900" cy="279400"/>
        </p:xfrm>
        <a:graphic>
          <a:graphicData uri="http://schemas.openxmlformats.org/presentationml/2006/ole">
            <mc:AlternateContent xmlns:mc="http://schemas.openxmlformats.org/markup-compatibility/2006">
              <mc:Choice xmlns:v="urn:schemas-microsoft-com:vml" Requires="v">
                <p:oleObj name="Equation" r:id="rId12" imgW="2120372" imgH="279446" progId="Equation.DSMT4">
                  <p:embed/>
                </p:oleObj>
              </mc:Choice>
              <mc:Fallback>
                <p:oleObj name="Equation" r:id="rId12" imgW="2120372" imgH="279446" progId="Equation.DSMT4">
                  <p:embed/>
                  <p:pic>
                    <p:nvPicPr>
                      <p:cNvPr id="0" name="Picture 7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4300" y="277632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name="Equation" r:id="rId14" imgW="2194200" imgH="283320" progId="Equation.DSMT4">
                  <p:embed/>
                </p:oleObj>
              </mc:Choice>
              <mc:Fallback>
                <p:oleObj name="Equation" r:id="rId14" imgW="2194200" imgH="283320" progId="Equation.DSMT4">
                  <p:embed/>
                  <p:pic>
                    <p:nvPicPr>
                      <p:cNvPr id="0" name="Picture 7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7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7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name="Equation" r:id="rId20" imgW="1270800" imgH="886680" progId="Equation.DSMT4">
                  <p:embed/>
                </p:oleObj>
              </mc:Choice>
              <mc:Fallback>
                <p:oleObj name="Equation" r:id="rId20" imgW="1270800" imgH="886680" progId="Equation.DSMT4">
                  <p:embed/>
                  <p:pic>
                    <p:nvPicPr>
                      <p:cNvPr id="0" name="Picture 7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name="Equation" r:id="rId22" imgW="2349110" imgH="304800" progId="Equation.DSMT4">
                  <p:embed/>
                </p:oleObj>
              </mc:Choice>
              <mc:Fallback>
                <p:oleObj name="Equation" r:id="rId22" imgW="2349110" imgH="304800" progId="Equation.DSMT4">
                  <p:embed/>
                  <p:pic>
                    <p:nvPicPr>
                      <p:cNvPr id="0" name="Picture 7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 name="Object 1">
            <a:extLst>
              <a:ext uri="{FF2B5EF4-FFF2-40B4-BE49-F238E27FC236}">
                <a16:creationId xmlns:a16="http://schemas.microsoft.com/office/drawing/2014/main" id="{A146009B-3EB8-0BDE-3352-F3229414DA60}"/>
              </a:ext>
            </a:extLst>
          </p:cNvPr>
          <p:cNvGraphicFramePr>
            <a:graphicFrameLocks noChangeAspect="1"/>
          </p:cNvGraphicFramePr>
          <p:nvPr>
            <p:extLst>
              <p:ext uri="{D42A27DB-BD31-4B8C-83A1-F6EECF244321}">
                <p14:modId xmlns:p14="http://schemas.microsoft.com/office/powerpoint/2010/main" val="2739284969"/>
              </p:ext>
            </p:extLst>
          </p:nvPr>
        </p:nvGraphicFramePr>
        <p:xfrm>
          <a:off x="2146300" y="2749550"/>
          <a:ext cx="1943100" cy="317500"/>
        </p:xfrm>
        <a:graphic>
          <a:graphicData uri="http://schemas.openxmlformats.org/presentationml/2006/ole">
            <mc:AlternateContent xmlns:mc="http://schemas.openxmlformats.org/markup-compatibility/2006">
              <mc:Choice xmlns:v="urn:schemas-microsoft-com:vml" Requires="v">
                <p:oleObj name="Equation" r:id="rId2" imgW="1928880" imgH="301680" progId="Equation.DSMT4">
                  <p:embed/>
                </p:oleObj>
              </mc:Choice>
              <mc:Fallback>
                <p:oleObj name="Equation" r:id="rId2" imgW="1928880" imgH="301680" progId="Equation.DSMT4">
                  <p:embed/>
                  <p:pic>
                    <p:nvPicPr>
                      <p:cNvPr id="2662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749550"/>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5EFB1132-CC26-6244-D0BD-47AE58DE660B}"/>
                  </a:ext>
                </a:extLst>
              </p:cNvPr>
              <p:cNvSpPr txBox="1">
                <a:spLocks/>
              </p:cNvSpPr>
              <p:nvPr/>
            </p:nvSpPr>
            <p:spPr>
              <a:xfrm>
                <a:off x="5081511" y="4090987"/>
                <a:ext cx="2486177"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Add </a:t>
                </a:r>
                <a14:m>
                  <m:oMath xmlns:m="http://schemas.openxmlformats.org/officeDocument/2006/math">
                    <m:r>
                      <a:rPr lang="en-US" sz="2000" i="1" dirty="0" smtClean="0">
                        <a:solidFill>
                          <a:srgbClr val="FF0BFF"/>
                        </a:solidFill>
                        <a:latin typeface="Cambria Math" panose="02040503050406030204" pitchFamily="18" charset="0"/>
                      </a:rPr>
                      <m:t>−2 </m:t>
                    </m:r>
                  </m:oMath>
                </a14:m>
                <a:r>
                  <a:rPr lang="en-US" sz="2000" dirty="0">
                    <a:solidFill>
                      <a:srgbClr val="008080"/>
                    </a:solidFill>
                  </a:rPr>
                  <a:t>to both sides.</a:t>
                </a:r>
              </a:p>
            </p:txBody>
          </p:sp>
        </mc:Choice>
        <mc:Fallback xmlns="">
          <p:sp>
            <p:nvSpPr>
              <p:cNvPr id="4" name="Rectangle 2">
                <a:extLst>
                  <a:ext uri="{FF2B5EF4-FFF2-40B4-BE49-F238E27FC236}">
                    <a16:creationId xmlns:a16="http://schemas.microsoft.com/office/drawing/2014/main" id="{5EFB1132-CC26-6244-D0BD-47AE58DE660B}"/>
                  </a:ext>
                </a:extLst>
              </p:cNvPr>
              <p:cNvSpPr txBox="1">
                <a:spLocks noRot="1" noChangeAspect="1" noMove="1" noResize="1" noEditPoints="1" noAdjustHandles="1" noChangeArrowheads="1" noChangeShapeType="1" noTextEdit="1"/>
              </p:cNvSpPr>
              <p:nvPr/>
            </p:nvSpPr>
            <p:spPr>
              <a:xfrm>
                <a:off x="5081511" y="4090987"/>
                <a:ext cx="2486177" cy="421434"/>
              </a:xfrm>
              <a:prstGeom prst="rect">
                <a:avLst/>
              </a:prstGeom>
              <a:blipFill>
                <a:blip r:embed="rId24"/>
                <a:stretch>
                  <a:fillRect l="-1966" r="-1720" b="-28986"/>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name="Equation" r:id="rId2" imgW="1627200" imgH="886680" progId="Equation.DSMT4">
                  <p:embed/>
                </p:oleObj>
              </mc:Choice>
              <mc:Fallback>
                <p:oleObj name="Equation" r:id="rId2" imgW="1627200" imgH="88668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name="Equation" r:id="rId4" imgW="2477520" imgH="1032840" progId="Equation.DSMT4">
                  <p:embed/>
                </p:oleObj>
              </mc:Choice>
              <mc:Fallback>
                <p:oleObj name="Equation" r:id="rId4" imgW="2477520" imgH="103284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name="Equation" r:id="rId6" imgW="927077" imgH="279446" progId="Equation.DSMT4">
                  <p:embed/>
                </p:oleObj>
              </mc:Choice>
              <mc:Fallback>
                <p:oleObj name="Equation" r:id="rId6" imgW="927077" imgH="279446"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004AFD0-1973-1C15-D9D7-788E5FF8C6F2}"/>
                  </a:ext>
                </a:extLst>
              </p:cNvPr>
              <p:cNvSpPr txBox="1">
                <a:spLocks/>
              </p:cNvSpPr>
              <p:nvPr/>
            </p:nvSpPr>
            <p:spPr>
              <a:xfrm>
                <a:off x="609600" y="1330485"/>
                <a:ext cx="2486177" cy="914399"/>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400" b="0" i="1" dirty="0" smtClean="0">
                          <a:solidFill>
                            <a:srgbClr val="2D7D9F"/>
                          </a:solidFill>
                          <a:latin typeface="Cambria Math" panose="02040503050406030204" pitchFamily="18" charset="0"/>
                        </a:rPr>
                        <m:t>−</m:t>
                      </m:r>
                      <m:f>
                        <m:fPr>
                          <m:ctrlPr>
                            <a:rPr lang="en-US" sz="2400" b="0" i="1" dirty="0" smtClean="0">
                              <a:solidFill>
                                <a:srgbClr val="2D7D9F"/>
                              </a:solidFill>
                              <a:latin typeface="Cambria Math" panose="02040503050406030204" pitchFamily="18" charset="0"/>
                            </a:rPr>
                          </m:ctrlPr>
                        </m:fPr>
                        <m:num>
                          <m:r>
                            <a:rPr lang="en-US" sz="2400" i="1" dirty="0" smtClean="0">
                              <a:solidFill>
                                <a:srgbClr val="2D7D9F"/>
                              </a:solidFill>
                              <a:latin typeface="Cambria Math" panose="02040503050406030204" pitchFamily="18" charset="0"/>
                            </a:rPr>
                            <m:t>7</m:t>
                          </m:r>
                        </m:num>
                        <m:den>
                          <m:r>
                            <a:rPr lang="en-US" sz="2400" b="0" i="1" dirty="0" smtClean="0">
                              <a:solidFill>
                                <a:srgbClr val="2D7D9F"/>
                              </a:solidFill>
                              <a:latin typeface="Cambria Math" panose="02040503050406030204" pitchFamily="18" charset="0"/>
                            </a:rPr>
                            <m:t>2</m:t>
                          </m:r>
                        </m:den>
                      </m:f>
                      <m:r>
                        <a:rPr lang="en-US" sz="2400" b="0" i="1" dirty="0" smtClean="0">
                          <a:solidFill>
                            <a:srgbClr val="2D7D9F"/>
                          </a:solidFill>
                          <a:latin typeface="Cambria Math" panose="02040503050406030204" pitchFamily="18" charset="0"/>
                        </a:rPr>
                        <m:t>&gt;</m:t>
                      </m:r>
                      <m:r>
                        <a:rPr lang="en-US" sz="2400" b="0" i="1" dirty="0" smtClean="0">
                          <a:solidFill>
                            <a:srgbClr val="2D7D9F"/>
                          </a:solidFill>
                          <a:latin typeface="Cambria Math" panose="02040503050406030204" pitchFamily="18" charset="0"/>
                        </a:rPr>
                        <m:t>𝑥</m:t>
                      </m:r>
                    </m:oMath>
                  </m:oMathPara>
                </a14:m>
                <a:endParaRPr lang="en-US" sz="2400" dirty="0">
                  <a:solidFill>
                    <a:srgbClr val="2D7D9F"/>
                  </a:solidFill>
                </a:endParaRPr>
              </a:p>
            </p:txBody>
          </p:sp>
        </mc:Choice>
        <mc:Fallback xmlns="">
          <p:sp>
            <p:nvSpPr>
              <p:cNvPr id="3" name="Rectangle 2">
                <a:extLst>
                  <a:ext uri="{FF2B5EF4-FFF2-40B4-BE49-F238E27FC236}">
                    <a16:creationId xmlns:a16="http://schemas.microsoft.com/office/drawing/2014/main" id="{E004AFD0-1973-1C15-D9D7-788E5FF8C6F2}"/>
                  </a:ext>
                </a:extLst>
              </p:cNvPr>
              <p:cNvSpPr txBox="1">
                <a:spLocks noRot="1" noChangeAspect="1" noMove="1" noResize="1" noEditPoints="1" noAdjustHandles="1" noChangeArrowheads="1" noChangeShapeType="1" noTextEdit="1"/>
              </p:cNvSpPr>
              <p:nvPr/>
            </p:nvSpPr>
            <p:spPr>
              <a:xfrm>
                <a:off x="609600" y="1330485"/>
                <a:ext cx="2486177" cy="914399"/>
              </a:xfrm>
              <a:prstGeom prst="rect">
                <a:avLst/>
              </a:prstGeom>
              <a:blipFill>
                <a:blip r:embed="rId8"/>
                <a:stretch>
                  <a:fillRect/>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08F3DDE-ECF3-D47B-7ED1-5ECFA31CA338}"/>
              </a:ext>
            </a:extLst>
          </p:cNvPr>
          <p:cNvPicPr>
            <a:picLocks noChangeAspect="1"/>
          </p:cNvPicPr>
          <p:nvPr/>
        </p:nvPicPr>
        <p:blipFill>
          <a:blip r:embed="rId9"/>
          <a:stretch>
            <a:fillRect/>
          </a:stretch>
        </p:blipFill>
        <p:spPr>
          <a:xfrm>
            <a:off x="609600" y="3159284"/>
            <a:ext cx="3019846" cy="990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name="Equation" r:id="rId2" imgW="1919880" imgH="347400" progId="Equation.DSMT4">
                  <p:embed/>
                </p:oleObj>
              </mc:Choice>
              <mc:Fallback>
                <p:oleObj name="Equation" r:id="rId2" imgW="191988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1280671183"/>
              </p:ext>
            </p:extLst>
          </p:nvPr>
        </p:nvGraphicFramePr>
        <p:xfrm>
          <a:off x="1568450" y="3729843"/>
          <a:ext cx="2946400" cy="355600"/>
        </p:xfrm>
        <a:graphic>
          <a:graphicData uri="http://schemas.openxmlformats.org/presentationml/2006/ole">
            <mc:AlternateContent xmlns:mc="http://schemas.openxmlformats.org/markup-compatibility/2006">
              <mc:Choice xmlns:v="urn:schemas-microsoft-com:vml" Requires="v">
                <p:oleObj name="Equation" r:id="rId4" imgW="2934720" imgH="347400" progId="Equation.DSMT4">
                  <p:embed/>
                </p:oleObj>
              </mc:Choice>
              <mc:Fallback>
                <p:oleObj name="Equation" r:id="rId4" imgW="2934720" imgH="347400" progId="Equation.DSMT4">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729843"/>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04045398"/>
              </p:ext>
            </p:extLst>
          </p:nvPr>
        </p:nvGraphicFramePr>
        <p:xfrm>
          <a:off x="2120900" y="4263243"/>
          <a:ext cx="1384300" cy="355600"/>
        </p:xfrm>
        <a:graphic>
          <a:graphicData uri="http://schemas.openxmlformats.org/presentationml/2006/ole">
            <mc:AlternateContent xmlns:mc="http://schemas.openxmlformats.org/markup-compatibility/2006">
              <mc:Choice xmlns:v="urn:schemas-microsoft-com:vml" Requires="v">
                <p:oleObj name="Equation" r:id="rId6" imgW="1371240" imgH="347400" progId="Equation.DSMT4">
                  <p:embed/>
                </p:oleObj>
              </mc:Choice>
              <mc:Fallback>
                <p:oleObj name="Equation" r:id="rId6" imgW="1371240" imgH="347400" progId="Equation.DSMT4">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4263243"/>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1042157094"/>
              </p:ext>
            </p:extLst>
          </p:nvPr>
        </p:nvGraphicFramePr>
        <p:xfrm>
          <a:off x="1612900" y="4809343"/>
          <a:ext cx="2362200" cy="355600"/>
        </p:xfrm>
        <a:graphic>
          <a:graphicData uri="http://schemas.openxmlformats.org/presentationml/2006/ole">
            <mc:AlternateContent xmlns:mc="http://schemas.openxmlformats.org/markup-compatibility/2006">
              <mc:Choice xmlns:v="urn:schemas-microsoft-com:vml" Requires="v">
                <p:oleObj name="Equation" r:id="rId8" imgW="2349360" imgH="347400" progId="Equation.DSMT4">
                  <p:embed/>
                </p:oleObj>
              </mc:Choice>
              <mc:Fallback>
                <p:oleObj name="Equation" r:id="rId8" imgW="2349360" imgH="347400" progId="Equation.DSMT4">
                  <p:embed/>
                  <p:pic>
                    <p:nvPicPr>
                      <p:cNvPr id="0" name="Pictur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2900" y="4809343"/>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3658329559"/>
              </p:ext>
            </p:extLst>
          </p:nvPr>
        </p:nvGraphicFramePr>
        <p:xfrm>
          <a:off x="2343150" y="5342743"/>
          <a:ext cx="1422400" cy="355600"/>
        </p:xfrm>
        <a:graphic>
          <a:graphicData uri="http://schemas.openxmlformats.org/presentationml/2006/ole">
            <mc:AlternateContent xmlns:mc="http://schemas.openxmlformats.org/markup-compatibility/2006">
              <mc:Choice xmlns:v="urn:schemas-microsoft-com:vml" Requires="v">
                <p:oleObj name="Equation" r:id="rId10" imgW="1407960" imgH="347400" progId="Equation.DSMT4">
                  <p:embed/>
                </p:oleObj>
              </mc:Choice>
              <mc:Fallback>
                <p:oleObj name="Equation" r:id="rId10" imgW="1407960" imgH="347400" progId="Equation.DSMT4">
                  <p:embed/>
                  <p:pic>
                    <p:nvPicPr>
                      <p:cNvPr id="0" name="Picture 1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150" y="5342743"/>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3871215349"/>
              </p:ext>
            </p:extLst>
          </p:nvPr>
        </p:nvGraphicFramePr>
        <p:xfrm>
          <a:off x="5118100" y="3267075"/>
          <a:ext cx="2197100" cy="304800"/>
        </p:xfrm>
        <a:graphic>
          <a:graphicData uri="http://schemas.openxmlformats.org/presentationml/2006/ole">
            <mc:AlternateContent xmlns:mc="http://schemas.openxmlformats.org/markup-compatibility/2006">
              <mc:Choice xmlns:v="urn:schemas-microsoft-com:vml" Requires="v">
                <p:oleObj name="Equation" r:id="rId12" imgW="2196434" imgH="304800" progId="Equation.DSMT4">
                  <p:embed/>
                </p:oleObj>
              </mc:Choice>
              <mc:Fallback>
                <p:oleObj name="Equation" r:id="rId12" imgW="2196434" imgH="304800" progId="Equation.DSMT4">
                  <p:embed/>
                  <p:pic>
                    <p:nvPicPr>
                      <p:cNvPr id="0"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8100" y="326707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152511989"/>
              </p:ext>
            </p:extLst>
          </p:nvPr>
        </p:nvGraphicFramePr>
        <p:xfrm>
          <a:off x="5118100" y="4321175"/>
          <a:ext cx="927100" cy="279400"/>
        </p:xfrm>
        <a:graphic>
          <a:graphicData uri="http://schemas.openxmlformats.org/presentationml/2006/ole">
            <mc:AlternateContent xmlns:mc="http://schemas.openxmlformats.org/markup-compatibility/2006">
              <mc:Choice xmlns:v="urn:schemas-microsoft-com:vml" Requires="v">
                <p:oleObj name="Equation" r:id="rId14" imgW="927077" imgH="279446" progId="Equation.DSMT4">
                  <p:embed/>
                </p:oleObj>
              </mc:Choice>
              <mc:Fallback>
                <p:oleObj name="Equation" r:id="rId14" imgW="927077" imgH="279446" progId="Equation.DSMT4">
                  <p:embed/>
                  <p:pic>
                    <p:nvPicPr>
                      <p:cNvPr id="0" name="Picture 1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8100" y="432117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2712171"/>
              </p:ext>
            </p:extLst>
          </p:nvPr>
        </p:nvGraphicFramePr>
        <p:xfrm>
          <a:off x="5118100" y="5400675"/>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1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8100" y="540067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2104914477"/>
              </p:ext>
            </p:extLst>
          </p:nvPr>
        </p:nvGraphicFramePr>
        <p:xfrm>
          <a:off x="5118100" y="3795713"/>
          <a:ext cx="2209800" cy="292100"/>
        </p:xfrm>
        <a:graphic>
          <a:graphicData uri="http://schemas.openxmlformats.org/presentationml/2006/ole">
            <mc:AlternateContent xmlns:mc="http://schemas.openxmlformats.org/markup-compatibility/2006">
              <mc:Choice xmlns:v="urn:schemas-microsoft-com:vml" Requires="v">
                <p:oleObj name="Equation" r:id="rId18" imgW="2194200" imgH="283320" progId="Equation.DSMT4">
                  <p:embed/>
                </p:oleObj>
              </mc:Choice>
              <mc:Fallback>
                <p:oleObj name="Equation" r:id="rId18" imgW="2194200" imgH="283320" progId="Equation.DSMT4">
                  <p:embed/>
                  <p:pic>
                    <p:nvPicPr>
                      <p:cNvPr id="0" name="Picture 1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18100" y="37957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4292931637"/>
              </p:ext>
            </p:extLst>
          </p:nvPr>
        </p:nvGraphicFramePr>
        <p:xfrm>
          <a:off x="5118100" y="4841093"/>
          <a:ext cx="2209800" cy="292100"/>
        </p:xfrm>
        <a:graphic>
          <a:graphicData uri="http://schemas.openxmlformats.org/presentationml/2006/ole">
            <mc:AlternateContent xmlns:mc="http://schemas.openxmlformats.org/markup-compatibility/2006">
              <mc:Choice xmlns:v="urn:schemas-microsoft-com:vml" Requires="v">
                <p:oleObj name="Equation" r:id="rId20" imgW="2194200" imgH="283320" progId="Equation.DSMT4">
                  <p:embed/>
                </p:oleObj>
              </mc:Choice>
              <mc:Fallback>
                <p:oleObj name="Equation" r:id="rId20" imgW="2194200" imgH="283320" progId="Equation.DSMT4">
                  <p:embed/>
                  <p:pic>
                    <p:nvPicPr>
                      <p:cNvPr id="0" name="Picture 1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18100" y="484109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4">
            <a:extLst>
              <a:ext uri="{FF2B5EF4-FFF2-40B4-BE49-F238E27FC236}">
                <a16:creationId xmlns:a16="http://schemas.microsoft.com/office/drawing/2014/main" id="{FE95CAE1-CBE4-6F5E-6086-E3B92F19E555}"/>
              </a:ext>
            </a:extLst>
          </p:cNvPr>
          <p:cNvGraphicFramePr>
            <a:graphicFrameLocks noChangeAspect="1"/>
          </p:cNvGraphicFramePr>
          <p:nvPr>
            <p:extLst>
              <p:ext uri="{D42A27DB-BD31-4B8C-83A1-F6EECF244321}">
                <p14:modId xmlns:p14="http://schemas.microsoft.com/office/powerpoint/2010/main" val="475822519"/>
              </p:ext>
            </p:extLst>
          </p:nvPr>
        </p:nvGraphicFramePr>
        <p:xfrm>
          <a:off x="2089150" y="3227147"/>
          <a:ext cx="1930400" cy="355600"/>
        </p:xfrm>
        <a:graphic>
          <a:graphicData uri="http://schemas.openxmlformats.org/presentationml/2006/ole">
            <mc:AlternateContent xmlns:mc="http://schemas.openxmlformats.org/markup-compatibility/2006">
              <mc:Choice xmlns:v="urn:schemas-microsoft-com:vml" Requires="v">
                <p:oleObj name="Equation" r:id="rId2" imgW="1919880" imgH="347400" progId="Equation.DSMT4">
                  <p:embed/>
                </p:oleObj>
              </mc:Choice>
              <mc:Fallback>
                <p:oleObj name="Equation" r:id="rId2" imgW="1919880" imgH="347400" progId="Equation.DSMT4">
                  <p:embed/>
                  <p:pic>
                    <p:nvPicPr>
                      <p:cNvPr id="174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3227147"/>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name="Equation" r:id="rId2" imgW="1864800" imgH="594000" progId="Equation.DSMT4">
                  <p:embed/>
                </p:oleObj>
              </mc:Choice>
              <mc:Fallback>
                <p:oleObj name="Equation" r:id="rId2" imgW="1864800" imgH="594000" progId="Equation.DSMT4">
                  <p:embed/>
                  <p:pic>
                    <p:nvPicPr>
                      <p:cNvPr id="0" name="Picture 7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448119122"/>
              </p:ext>
            </p:extLst>
          </p:nvPr>
        </p:nvGraphicFramePr>
        <p:xfrm>
          <a:off x="3541614" y="2692400"/>
          <a:ext cx="927100" cy="279400"/>
        </p:xfrm>
        <a:graphic>
          <a:graphicData uri="http://schemas.openxmlformats.org/presentationml/2006/ole">
            <mc:AlternateContent xmlns:mc="http://schemas.openxmlformats.org/markup-compatibility/2006">
              <mc:Choice xmlns:v="urn:schemas-microsoft-com:vml" Requires="v">
                <p:oleObj name="Equation" r:id="rId4" imgW="927077" imgH="279446" progId="Equation.DSMT4">
                  <p:embed/>
                </p:oleObj>
              </mc:Choice>
              <mc:Fallback>
                <p:oleObj name="Equation" r:id="rId4" imgW="927077" imgH="279446" progId="Equation.DSMT4">
                  <p:embed/>
                  <p:pic>
                    <p:nvPicPr>
                      <p:cNvPr id="0" name="Picture 7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614" y="2692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name="Equation" r:id="rId6" imgW="1526760" imgH="886680" progId="Equation.DSMT4">
                  <p:embed/>
                </p:oleObj>
              </mc:Choice>
              <mc:Fallback>
                <p:oleObj name="Equation" r:id="rId6" imgW="1526760" imgH="886680" progId="Equation.DSMT4">
                  <p:embed/>
                  <p:pic>
                    <p:nvPicPr>
                      <p:cNvPr id="0" name="Picture 7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name="Equation" r:id="rId8" imgW="698339" imgH="279446" progId="Equation.DSMT4">
                  <p:embed/>
                </p:oleObj>
              </mc:Choice>
              <mc:Fallback>
                <p:oleObj name="Equation" r:id="rId8" imgW="698339" imgH="279446" progId="Equation.DSMT4">
                  <p:embed/>
                  <p:pic>
                    <p:nvPicPr>
                      <p:cNvPr id="0" name="Picture 7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Rectangle 2">
            <a:extLst>
              <a:ext uri="{FF2B5EF4-FFF2-40B4-BE49-F238E27FC236}">
                <a16:creationId xmlns:a16="http://schemas.microsoft.com/office/drawing/2014/main" id="{64B80D02-7154-DA57-FE85-2D5021871FA3}"/>
              </a:ext>
            </a:extLst>
          </p:cNvPr>
          <p:cNvSpPr txBox="1">
            <a:spLocks/>
          </p:cNvSpPr>
          <p:nvPr/>
        </p:nvSpPr>
        <p:spPr>
          <a:xfrm>
            <a:off x="3467101" y="1720981"/>
            <a:ext cx="52196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sign is reversed because of division by a negative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B013BA5-713A-A13D-E7EE-33F383B545BC}"/>
                  </a:ext>
                </a:extLst>
              </p:cNvPr>
              <p:cNvSpPr txBox="1">
                <a:spLocks/>
              </p:cNvSpPr>
              <p:nvPr/>
            </p:nvSpPr>
            <p:spPr>
              <a:xfrm>
                <a:off x="3422652" y="1455057"/>
                <a:ext cx="52958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Divide both sides by </a:t>
                </a:r>
                <a14:m>
                  <m:oMath xmlns:m="http://schemas.openxmlformats.org/officeDocument/2006/math">
                    <m:r>
                      <a:rPr lang="en-US" sz="2000" i="1" dirty="0" smtClean="0">
                        <a:solidFill>
                          <a:srgbClr val="FF0000"/>
                        </a:solidFill>
                        <a:latin typeface="Cambria Math" panose="02040503050406030204" pitchFamily="18" charset="0"/>
                      </a:rPr>
                      <m:t>−5</m:t>
                    </m:r>
                  </m:oMath>
                </a14:m>
                <a:r>
                  <a:rPr lang="en-US" sz="2000" dirty="0">
                    <a:solidFill>
                      <a:srgbClr val="008080"/>
                    </a:solidFill>
                  </a:rPr>
                  <a:t>. Note that the inequality </a:t>
                </a:r>
              </a:p>
            </p:txBody>
          </p:sp>
        </mc:Choice>
        <mc:Fallback xmlns="">
          <p:sp>
            <p:nvSpPr>
              <p:cNvPr id="3" name="Rectangle 2">
                <a:extLst>
                  <a:ext uri="{FF2B5EF4-FFF2-40B4-BE49-F238E27FC236}">
                    <a16:creationId xmlns:a16="http://schemas.microsoft.com/office/drawing/2014/main" id="{7B013BA5-713A-A13D-E7EE-33F383B545BC}"/>
                  </a:ext>
                </a:extLst>
              </p:cNvPr>
              <p:cNvSpPr txBox="1">
                <a:spLocks noRot="1" noChangeAspect="1" noMove="1" noResize="1" noEditPoints="1" noAdjustHandles="1" noChangeArrowheads="1" noChangeShapeType="1" noTextEdit="1"/>
              </p:cNvSpPr>
              <p:nvPr/>
            </p:nvSpPr>
            <p:spPr>
              <a:xfrm>
                <a:off x="3422652" y="1455057"/>
                <a:ext cx="5295899" cy="421434"/>
              </a:xfrm>
              <a:prstGeom prst="rect">
                <a:avLst/>
              </a:prstGeom>
              <a:blipFill>
                <a:blip r:embed="rId10"/>
                <a:stretch>
                  <a:fillRect l="-690" r="-1611" b="-28986"/>
                </a:stretch>
              </a:blipFill>
            </p:spPr>
            <p:txBody>
              <a:bodyPr/>
              <a:lstStyle/>
              <a:p>
                <a:r>
                  <a:rPr lang="en-IN">
                    <a:noFill/>
                  </a:rPr>
                  <a:t> </a:t>
                </a:r>
              </a:p>
            </p:txBody>
          </p:sp>
        </mc:Fallback>
      </mc:AlternateContent>
      <p:sp>
        <p:nvSpPr>
          <p:cNvPr id="4" name="Rectangle 2">
            <a:extLst>
              <a:ext uri="{FF2B5EF4-FFF2-40B4-BE49-F238E27FC236}">
                <a16:creationId xmlns:a16="http://schemas.microsoft.com/office/drawing/2014/main" id="{B5169B65-0E20-1F30-8D96-A3ADF3A82BEA}"/>
              </a:ext>
            </a:extLst>
          </p:cNvPr>
          <p:cNvSpPr txBox="1">
            <a:spLocks/>
          </p:cNvSpPr>
          <p:nvPr/>
        </p:nvSpPr>
        <p:spPr>
          <a:xfrm>
            <a:off x="3396237" y="1988923"/>
            <a:ext cx="1217854"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number!</a:t>
            </a:r>
          </a:p>
        </p:txBody>
      </p:sp>
      <p:pic>
        <p:nvPicPr>
          <p:cNvPr id="8" name="Picture 7">
            <a:extLst>
              <a:ext uri="{FF2B5EF4-FFF2-40B4-BE49-F238E27FC236}">
                <a16:creationId xmlns:a16="http://schemas.microsoft.com/office/drawing/2014/main" id="{1E67BE18-8C93-749C-6E40-A5F6C9F18341}"/>
              </a:ext>
            </a:extLst>
          </p:cNvPr>
          <p:cNvPicPr>
            <a:picLocks noChangeAspect="1"/>
          </p:cNvPicPr>
          <p:nvPr/>
        </p:nvPicPr>
        <p:blipFill>
          <a:blip r:embed="rId11"/>
          <a:stretch>
            <a:fillRect/>
          </a:stretch>
        </p:blipFill>
        <p:spPr>
          <a:xfrm>
            <a:off x="457200" y="3122849"/>
            <a:ext cx="2924583" cy="1162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name="Equation" r:id="rId2" imgW="3251160" imgH="1485720" progId="Equation.DSMT4">
                  <p:embed/>
                </p:oleObj>
              </mc:Choice>
              <mc:Fallback>
                <p:oleObj name="Equation" r:id="rId2" imgW="3251160" imgH="1485720" progId="Equation.DSMT4">
                  <p:embed/>
                  <p:pic>
                    <p:nvPicPr>
                      <p:cNvPr id="0" name="Picture 445"/>
                      <p:cNvPicPr>
                        <a:picLocks noChangeAspect="1" noChangeArrowheads="1"/>
                      </p:cNvPicPr>
                      <p:nvPr/>
                    </p:nvPicPr>
                    <p:blipFill>
                      <a:blip r:embed="rId3"/>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name="Equation" r:id="rId4" imgW="2815920" imgH="594000" progId="Equation.DSMT4">
                  <p:embed/>
                </p:oleObj>
              </mc:Choice>
              <mc:Fallback>
                <p:oleObj name="Equation" r:id="rId4" imgW="2815920" imgH="594000" progId="Equation.DSMT4">
                  <p:embed/>
                  <p:pic>
                    <p:nvPicPr>
                      <p:cNvPr id="0"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name="Equation" r:id="rId6" imgW="2111760" imgH="264960" progId="Equation.DSMT4">
                  <p:embed/>
                </p:oleObj>
              </mc:Choice>
              <mc:Fallback>
                <p:oleObj name="Equation" r:id="rId6" imgW="2111760" imgH="264960" progId="Equation.DSMT4">
                  <p:embed/>
                  <p:pic>
                    <p:nvPicPr>
                      <p:cNvPr id="0" name="Picture 4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name="Equation" r:id="rId8" imgW="2834280" imgH="264960" progId="Equation.DSMT4">
                  <p:embed/>
                </p:oleObj>
              </mc:Choice>
              <mc:Fallback>
                <p:oleObj name="Equation" r:id="rId8" imgW="2834280" imgH="264960" progId="Equation.DSMT4">
                  <p:embed/>
                  <p:pic>
                    <p:nvPicPr>
                      <p:cNvPr id="0" name="Picture 4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name="Equation" r:id="rId10" imgW="2029680" imgH="219240" progId="Equation.DSMT4">
                  <p:embed/>
                </p:oleObj>
              </mc:Choice>
              <mc:Fallback>
                <p:oleObj name="Equation" r:id="rId10" imgW="2029680" imgH="219240" progId="Equation.DSMT4">
                  <p:embed/>
                  <p:pic>
                    <p:nvPicPr>
                      <p:cNvPr id="0" name="Picture 4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name="Equation" r:id="rId2" imgW="7505640" imgH="3429000" progId="Equation.DSMT4">
                  <p:embed/>
                </p:oleObj>
              </mc:Choice>
              <mc:Fallback>
                <p:oleObj name="Equation" r:id="rId2" imgW="7505640" imgH="3429000" progId="Equation.DSMT4">
                  <p:embed/>
                  <p:pic>
                    <p:nvPicPr>
                      <p:cNvPr id="0" name="Picture 175"/>
                      <p:cNvPicPr>
                        <a:picLocks noChangeAspect="1" noChangeArrowheads="1"/>
                      </p:cNvPicPr>
                      <p:nvPr/>
                    </p:nvPicPr>
                    <p:blipFill>
                      <a:blip r:embed="rId3"/>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11362" y="181862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789847" y="2341134"/>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789847" y="2899896"/>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778193" y="3630707"/>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11362" y="4386373"/>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a:t>
            </a:r>
            <a:r>
              <a:rPr lang="en-US" i="0" u="sng" dirty="0">
                <a:solidFill>
                  <a:schemeClr val="tx1"/>
                </a:solidFill>
              </a:rPr>
              <a:t>.</a:t>
            </a:r>
            <a:r>
              <a:rPr lang="en-US" i="0" dirty="0">
                <a:solidFill>
                  <a:schemeClr val="tx1"/>
                </a:solidFill>
              </a:rPr>
              <a:t>		</a:t>
            </a:r>
            <a:endParaRPr lang="en-US" sz="2000" i="0" dirty="0">
              <a:solidFill>
                <a:srgbClr val="C00C08"/>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40107723"/>
              </p:ext>
            </p:extLst>
          </p:nvPr>
        </p:nvGraphicFramePr>
        <p:xfrm>
          <a:off x="1524000" y="3213100"/>
          <a:ext cx="838200" cy="596900"/>
        </p:xfrm>
        <a:graphic>
          <a:graphicData uri="http://schemas.openxmlformats.org/presentationml/2006/ole">
            <mc:AlternateContent xmlns:mc="http://schemas.openxmlformats.org/markup-compatibility/2006">
              <mc:Choice xmlns:v="urn:schemas-microsoft-com:vml" Requires="v">
                <p:oleObj name="Equation" r:id="rId2" imgW="822600" imgH="585000" progId="Equation.DSMT4">
                  <p:embed/>
                </p:oleObj>
              </mc:Choice>
              <mc:Fallback>
                <p:oleObj name="Equation" r:id="rId2" imgW="822600" imgH="5850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131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787D5293-2F89-6320-E8B8-90953DD8034A}"/>
              </a:ext>
            </a:extLst>
          </p:cNvPr>
          <p:cNvPicPr>
            <a:picLocks noChangeAspect="1"/>
          </p:cNvPicPr>
          <p:nvPr/>
        </p:nvPicPr>
        <p:blipFill>
          <a:blip r:embed="rId4"/>
          <a:stretch>
            <a:fillRect/>
          </a:stretch>
        </p:blipFill>
        <p:spPr>
          <a:xfrm>
            <a:off x="2057400" y="1771493"/>
            <a:ext cx="3496163" cy="1124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the score on final exam.  </a:t>
            </a:r>
          </a:p>
          <a:p>
            <a:pPr marL="0" indent="0">
              <a:buFont typeface="Courier New" pitchFamily="49" charset="0"/>
              <a:buNone/>
            </a:pPr>
            <a:r>
              <a:rPr lang="en-US" i="0" dirty="0">
                <a:solidFill>
                  <a:schemeClr val="tx1"/>
                </a:solidFill>
              </a:rPr>
              <a:t>The average is found by adding the scores and dividing by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graphicFrame>
        <p:nvGraphicFramePr>
          <p:cNvPr id="6147" name="Object 4"/>
          <p:cNvGraphicFramePr>
            <a:graphicFrameLocks noChangeAspect="1"/>
          </p:cNvGraphicFramePr>
          <p:nvPr>
            <p:extLst>
              <p:ext uri="{D42A27DB-BD31-4B8C-83A1-F6EECF244321}">
                <p14:modId xmlns:p14="http://schemas.microsoft.com/office/powerpoint/2010/main" val="686641069"/>
              </p:ext>
            </p:extLst>
          </p:nvPr>
        </p:nvGraphicFramePr>
        <p:xfrm>
          <a:off x="4114800" y="1274763"/>
          <a:ext cx="990600" cy="609600"/>
        </p:xfrm>
        <a:graphic>
          <a:graphicData uri="http://schemas.openxmlformats.org/presentationml/2006/ole">
            <mc:AlternateContent xmlns:mc="http://schemas.openxmlformats.org/markup-compatibility/2006">
              <mc:Choice xmlns:v="urn:schemas-microsoft-com:vml" Requires="v">
                <p:oleObj name="Equation" r:id="rId2" imgW="978120" imgH="594000" progId="Equation.DSMT4">
                  <p:embed/>
                </p:oleObj>
              </mc:Choice>
              <mc:Fallback>
                <p:oleObj name="Equation" r:id="rId2" imgW="978120" imgH="594000" progId="Equation.DSMT4">
                  <p:embed/>
                  <p:pic>
                    <p:nvPicPr>
                      <p:cNvPr id="0" name="Picture 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B00E08B1-CEF5-B7D0-3CF1-FABC396A066B}"/>
              </a:ext>
            </a:extLst>
          </p:cNvPr>
          <p:cNvPicPr>
            <a:picLocks noChangeAspect="1"/>
          </p:cNvPicPr>
          <p:nvPr/>
        </p:nvPicPr>
        <p:blipFill>
          <a:blip r:embed="rId4"/>
          <a:stretch>
            <a:fillRect/>
          </a:stretch>
        </p:blipFill>
        <p:spPr>
          <a:xfrm>
            <a:off x="1980615" y="2347339"/>
            <a:ext cx="4191585" cy="1419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name="Equation" r:id="rId2" imgW="3606341" imgH="837787" progId="Equation.DSMT4">
                  <p:embed/>
                </p:oleObj>
              </mc:Choice>
              <mc:Fallback>
                <p:oleObj name="Equation" r:id="rId2" imgW="3606341" imgH="837787" progId="Equation.DSMT4">
                  <p:embed/>
                  <p:pic>
                    <p:nvPicPr>
                      <p:cNvPr id="0"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name="Equation" r:id="rId4" imgW="1803982" imgH="838292" progId="Equation.DSMT4">
                  <p:embed/>
                </p:oleObj>
              </mc:Choice>
              <mc:Fallback>
                <p:oleObj name="Equation" r:id="rId4" imgW="1803982" imgH="838292" progId="Equation.DSMT4">
                  <p:embed/>
                  <p:pic>
                    <p:nvPicPr>
                      <p:cNvPr id="0" name="Picture 8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name="Equation" r:id="rId6" imgW="2568960" imgH="1032840" progId="Equation.DSMT4">
                  <p:embed/>
                </p:oleObj>
              </mc:Choice>
              <mc:Fallback>
                <p:oleObj name="Equation" r:id="rId6" imgW="2568960" imgH="1032840" progId="Equation.DSMT4">
                  <p:embed/>
                  <p:pic>
                    <p:nvPicPr>
                      <p:cNvPr id="0" name="Picture 8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name="Equation" r:id="rId8" imgW="1930216" imgH="292123" progId="Equation.DSMT4">
                  <p:embed/>
                </p:oleObj>
              </mc:Choice>
              <mc:Fallback>
                <p:oleObj name="Equation" r:id="rId8" imgW="1930216" imgH="292123" progId="Equation.DSMT4">
                  <p:embed/>
                  <p:pic>
                    <p:nvPicPr>
                      <p:cNvPr id="0" name="Picture 8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name="Equation" r:id="rId10" imgW="3684240" imgH="347400" progId="Equation.DSMT4">
                  <p:embed/>
                </p:oleObj>
              </mc:Choice>
              <mc:Fallback>
                <p:oleObj name="Equation" r:id="rId10" imgW="3684240" imgH="347400" progId="Equation.DSMT4">
                  <p:embed/>
                  <p:pic>
                    <p:nvPicPr>
                      <p:cNvPr id="0" name="Picture 8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name="Equation" r:id="rId12" imgW="901180" imgH="291947" progId="Equation.DSMT4">
                  <p:embed/>
                </p:oleObj>
              </mc:Choice>
              <mc:Fallback>
                <p:oleObj name="Equation" r:id="rId12" imgW="901180" imgH="291947" progId="Equation.DSMT4">
                  <p:embed/>
                  <p:pic>
                    <p:nvPicPr>
                      <p:cNvPr id="0" name="Picture 8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1233829436"/>
              </p:ext>
            </p:extLst>
          </p:nvPr>
        </p:nvGraphicFramePr>
        <p:xfrm>
          <a:off x="5791200" y="2260600"/>
          <a:ext cx="2451100" cy="279400"/>
        </p:xfrm>
        <a:graphic>
          <a:graphicData uri="http://schemas.openxmlformats.org/presentationml/2006/ole">
            <mc:AlternateContent xmlns:mc="http://schemas.openxmlformats.org/markup-compatibility/2006">
              <mc:Choice xmlns:v="urn:schemas-microsoft-com:vml" Requires="v">
                <p:oleObj name="Equation" r:id="rId14" imgW="2450526" imgH="279446" progId="Equation.DSMT4">
                  <p:embed/>
                </p:oleObj>
              </mc:Choice>
              <mc:Fallback>
                <p:oleObj name="Equation" r:id="rId14" imgW="2450526" imgH="279446" progId="Equation.DSMT4">
                  <p:embed/>
                  <p:pic>
                    <p:nvPicPr>
                      <p:cNvPr id="0" name="Picture 8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name="Equation" r:id="rId16" imgW="2450526" imgH="279446" progId="Equation.DSMT4">
                  <p:embed/>
                </p:oleObj>
              </mc:Choice>
              <mc:Fallback>
                <p:oleObj name="Equation" r:id="rId16" imgW="2450526" imgH="279446" progId="Equation.DSMT4">
                  <p:embed/>
                  <p:pic>
                    <p:nvPicPr>
                      <p:cNvPr id="0" name="Picture 8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88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name="Equation" r:id="rId20" imgW="2248920" imgH="219240" progId="Equation.DSMT4">
                  <p:embed/>
                </p:oleObj>
              </mc:Choice>
              <mc:Fallback>
                <p:oleObj name="Equation" r:id="rId20" imgW="2248920" imgH="219240" progId="Equation.DSMT4">
                  <p:embed/>
                  <p:pic>
                    <p:nvPicPr>
                      <p:cNvPr id="0" name="Picture 89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4708981"/>
          </a:xfrm>
          <a:prstGeom prst="rect">
            <a:avLst/>
          </a:prstGeom>
        </p:spPr>
        <p:txBody>
          <a:bodyPr>
            <a:spAutoFit/>
          </a:bodyPr>
          <a:lstStyle/>
          <a:p>
            <a:pPr>
              <a:spcBef>
                <a:spcPts val="600"/>
              </a:spcBef>
            </a:pPr>
            <a:r>
              <a:rPr lang="en-US" dirty="0"/>
              <a:t>Taylor is at the local fair and purchases 30 ride tickets. She wants to get her money’s worth and she only has time to go on 8 rides. The rollercoaster requires 5 tickets to board and the merry-go-round requires 3 tickets to board. What is the maximum number of times she can ride the rollercoaster</a:t>
            </a:r>
            <a:r>
              <a:rPr lang="en-US" i="0" dirty="0">
                <a:solidFill>
                  <a:schemeClr val="tx1"/>
                </a:solidFill>
              </a:rPr>
              <a:t>?</a:t>
            </a:r>
          </a:p>
          <a:p>
            <a:pPr marL="0" indent="0">
              <a:spcBef>
                <a:spcPts val="600"/>
              </a:spcBef>
              <a:buFont typeface="Courier New" pitchFamily="49" charset="0"/>
              <a:buNone/>
            </a:pPr>
            <a:r>
              <a:rPr lang="en-US" b="1" i="0" dirty="0">
                <a:solidFill>
                  <a:schemeClr val="tx1"/>
                </a:solidFill>
              </a:rPr>
              <a:t>Solution</a:t>
            </a:r>
          </a:p>
          <a:p>
            <a:pPr>
              <a:spcBef>
                <a:spcPts val="600"/>
              </a:spcBef>
            </a:pPr>
            <a:r>
              <a:rPr lang="en-US" i="0" dirty="0">
                <a:solidFill>
                  <a:schemeClr val="tx1"/>
                </a:solidFill>
              </a:rPr>
              <a:t>Let </a:t>
            </a:r>
            <a:r>
              <a:rPr lang="en-US" i="1" dirty="0">
                <a:solidFill>
                  <a:schemeClr val="tx1"/>
                </a:solidFill>
              </a:rPr>
              <a:t>x</a:t>
            </a:r>
            <a:r>
              <a:rPr lang="en-US" i="0" dirty="0">
                <a:solidFill>
                  <a:schemeClr val="tx1"/>
                </a:solidFill>
              </a:rPr>
              <a:t> = number </a:t>
            </a:r>
            <a:r>
              <a:rPr lang="en-IN" dirty="0"/>
              <a:t>rollercoaster rides</a:t>
            </a:r>
            <a:r>
              <a:rPr lang="en-US" i="0" dirty="0">
                <a:solidFill>
                  <a:schemeClr val="tx1"/>
                </a:solidFill>
              </a:rPr>
              <a:t>, </a:t>
            </a:r>
          </a:p>
          <a:p>
            <a:pPr>
              <a:spcBef>
                <a:spcPts val="600"/>
              </a:spcBef>
            </a:pPr>
            <a:r>
              <a:rPr lang="en-US" i="0" dirty="0">
                <a:solidFill>
                  <a:schemeClr val="tx1"/>
                </a:solidFill>
              </a:rPr>
              <a:t>then 8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a:t>
            </a:r>
            <a:r>
              <a:rPr lang="en-IN" dirty="0"/>
              <a:t>merry-go-round rides</a:t>
            </a:r>
            <a:r>
              <a:rPr lang="en-US" i="0" dirty="0">
                <a:solidFill>
                  <a:schemeClr val="tx1"/>
                </a:solidFill>
              </a:rPr>
              <a:t>.  </a:t>
            </a:r>
          </a:p>
          <a:p>
            <a:pPr>
              <a:spcBef>
                <a:spcPts val="600"/>
              </a:spcBef>
            </a:pPr>
            <a:r>
              <a:rPr lang="en-US" dirty="0"/>
              <a:t>Taylor cannot use more than 30 tickets.</a:t>
            </a:r>
            <a:endParaRPr lang="en-US"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sp>
        <p:nvSpPr>
          <p:cNvPr id="12" name="Rectangle 3"/>
          <p:cNvSpPr txBox="1">
            <a:spLocks/>
          </p:cNvSpPr>
          <p:nvPr/>
        </p:nvSpPr>
        <p:spPr>
          <a:xfrm>
            <a:off x="457200" y="1097280"/>
            <a:ext cx="8229600" cy="4832092"/>
          </a:xfrm>
          <a:prstGeom prst="rect">
            <a:avLst/>
          </a:prstGeom>
        </p:spPr>
        <p:txBody>
          <a:bodyPr>
            <a:spAutoFit/>
          </a:bodyPr>
          <a:lstStyle/>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br>
              <a:rPr lang="en-US" sz="2800" dirty="0"/>
            </a:br>
            <a:endParaRPr lang="en-US" sz="2800" dirty="0"/>
          </a:p>
          <a:p>
            <a:pPr lvl="0" algn="just">
              <a:spcBef>
                <a:spcPct val="0"/>
              </a:spcBef>
              <a:defRPr/>
            </a:pPr>
            <a:endParaRPr lang="en-US" sz="2800" dirty="0"/>
          </a:p>
          <a:p>
            <a:pPr lvl="0" algn="just">
              <a:spcBef>
                <a:spcPct val="0"/>
              </a:spcBef>
              <a:defRPr/>
            </a:pPr>
            <a:r>
              <a:rPr lang="en-US" sz="2800" dirty="0"/>
              <a:t>Taylor can go on the rollercoaster ride at most 3 times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0BDAC9F-710D-A690-6ED0-3CF13E72BAD5}"/>
                  </a:ext>
                </a:extLst>
              </p:cNvPr>
              <p:cNvSpPr txBox="1">
                <a:spLocks/>
              </p:cNvSpPr>
              <p:nvPr/>
            </p:nvSpPr>
            <p:spPr>
              <a:xfrm>
                <a:off x="457200" y="1219200"/>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5</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+3</m:t>
                      </m:r>
                      <m:d>
                        <m:dPr>
                          <m:ctrlPr>
                            <a:rPr lang="en-US" sz="2800" b="0" i="1" dirty="0" smtClean="0">
                              <a:solidFill>
                                <a:schemeClr val="accent1"/>
                              </a:solidFill>
                              <a:latin typeface="Cambria Math" panose="02040503050406030204" pitchFamily="18" charset="0"/>
                            </a:rPr>
                          </m:ctrlPr>
                        </m:dPr>
                        <m:e>
                          <m:r>
                            <a:rPr lang="en-US" sz="2800" b="0" i="1" dirty="0" smtClean="0">
                              <a:solidFill>
                                <a:schemeClr val="accent1"/>
                              </a:solidFill>
                              <a:latin typeface="Cambria Math" panose="02040503050406030204" pitchFamily="18" charset="0"/>
                            </a:rPr>
                            <m:t>8−</m:t>
                          </m:r>
                          <m:r>
                            <a:rPr lang="en-US" sz="2800" b="0" i="1" dirty="0" smtClean="0">
                              <a:solidFill>
                                <a:schemeClr val="accent1"/>
                              </a:solidFill>
                              <a:latin typeface="Cambria Math" panose="02040503050406030204" pitchFamily="18" charset="0"/>
                            </a:rPr>
                            <m:t>𝑥</m:t>
                          </m:r>
                        </m:e>
                      </m:d>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30</m:t>
                      </m:r>
                    </m:oMath>
                  </m:oMathPara>
                </a14:m>
                <a:endParaRPr lang="en-US" sz="2800" dirty="0">
                  <a:solidFill>
                    <a:schemeClr val="accent1"/>
                  </a:solidFill>
                </a:endParaRPr>
              </a:p>
            </p:txBody>
          </p:sp>
        </mc:Choice>
        <mc:Fallback xmlns="">
          <p:sp>
            <p:nvSpPr>
              <p:cNvPr id="3" name="Rectangle 2">
                <a:extLst>
                  <a:ext uri="{FF2B5EF4-FFF2-40B4-BE49-F238E27FC236}">
                    <a16:creationId xmlns:a16="http://schemas.microsoft.com/office/drawing/2014/main" id="{40BDAC9F-710D-A690-6ED0-3CF13E72BAD5}"/>
                  </a:ext>
                </a:extLst>
              </p:cNvPr>
              <p:cNvSpPr txBox="1">
                <a:spLocks noRot="1" noChangeAspect="1" noMove="1" noResize="1" noEditPoints="1" noAdjustHandles="1" noChangeArrowheads="1" noChangeShapeType="1" noTextEdit="1"/>
              </p:cNvSpPr>
              <p:nvPr/>
            </p:nvSpPr>
            <p:spPr>
              <a:xfrm>
                <a:off x="457200" y="1219200"/>
                <a:ext cx="4114800" cy="53340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B96AA453-83E5-F3ED-ADE2-29EC979A9C1C}"/>
                  </a:ext>
                </a:extLst>
              </p:cNvPr>
              <p:cNvSpPr txBox="1">
                <a:spLocks/>
              </p:cNvSpPr>
              <p:nvPr/>
            </p:nvSpPr>
            <p:spPr>
              <a:xfrm>
                <a:off x="1676400" y="2251710"/>
                <a:ext cx="2549562"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2</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+24≤30</m:t>
                      </m:r>
                    </m:oMath>
                  </m:oMathPara>
                </a14:m>
                <a:endParaRPr lang="en-US" sz="2800" dirty="0">
                  <a:solidFill>
                    <a:schemeClr val="accent1"/>
                  </a:solidFill>
                </a:endParaRPr>
              </a:p>
            </p:txBody>
          </p:sp>
        </mc:Choice>
        <mc:Fallback xmlns="">
          <p:sp>
            <p:nvSpPr>
              <p:cNvPr id="4" name="Rectangle 2">
                <a:extLst>
                  <a:ext uri="{FF2B5EF4-FFF2-40B4-BE49-F238E27FC236}">
                    <a16:creationId xmlns:a16="http://schemas.microsoft.com/office/drawing/2014/main" id="{B96AA453-83E5-F3ED-ADE2-29EC979A9C1C}"/>
                  </a:ext>
                </a:extLst>
              </p:cNvPr>
              <p:cNvSpPr txBox="1">
                <a:spLocks noRot="1" noChangeAspect="1" noMove="1" noResize="1" noEditPoints="1" noAdjustHandles="1" noChangeArrowheads="1" noChangeShapeType="1" noTextEdit="1"/>
              </p:cNvSpPr>
              <p:nvPr/>
            </p:nvSpPr>
            <p:spPr>
              <a:xfrm>
                <a:off x="1676400" y="2251710"/>
                <a:ext cx="2549562" cy="53340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2">
                <a:extLst>
                  <a:ext uri="{FF2B5EF4-FFF2-40B4-BE49-F238E27FC236}">
                    <a16:creationId xmlns:a16="http://schemas.microsoft.com/office/drawing/2014/main" id="{92BBF4B4-4054-08AF-458E-AE93A9F1F5AA}"/>
                  </a:ext>
                </a:extLst>
              </p:cNvPr>
              <p:cNvSpPr txBox="1">
                <a:spLocks/>
              </p:cNvSpPr>
              <p:nvPr/>
            </p:nvSpPr>
            <p:spPr>
              <a:xfrm>
                <a:off x="893781" y="2751468"/>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2</m:t>
                      </m:r>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+24−24≤30−24</m:t>
                      </m:r>
                    </m:oMath>
                  </m:oMathPara>
                </a14:m>
                <a:endParaRPr lang="en-US" sz="2800" dirty="0">
                  <a:solidFill>
                    <a:schemeClr val="accent1"/>
                  </a:solidFill>
                </a:endParaRPr>
              </a:p>
            </p:txBody>
          </p:sp>
        </mc:Choice>
        <mc:Fallback xmlns="">
          <p:sp>
            <p:nvSpPr>
              <p:cNvPr id="5" name="Rectangle 2">
                <a:extLst>
                  <a:ext uri="{FF2B5EF4-FFF2-40B4-BE49-F238E27FC236}">
                    <a16:creationId xmlns:a16="http://schemas.microsoft.com/office/drawing/2014/main" id="{92BBF4B4-4054-08AF-458E-AE93A9F1F5AA}"/>
                  </a:ext>
                </a:extLst>
              </p:cNvPr>
              <p:cNvSpPr txBox="1">
                <a:spLocks noRot="1" noChangeAspect="1" noMove="1" noResize="1" noEditPoints="1" noAdjustHandles="1" noChangeArrowheads="1" noChangeShapeType="1" noTextEdit="1"/>
              </p:cNvSpPr>
              <p:nvPr/>
            </p:nvSpPr>
            <p:spPr>
              <a:xfrm>
                <a:off x="893781" y="2751468"/>
                <a:ext cx="4114800" cy="5334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E7E4FEEB-B3F2-4301-2461-6424C25A4849}"/>
                  </a:ext>
                </a:extLst>
              </p:cNvPr>
              <p:cNvSpPr txBox="1">
                <a:spLocks/>
              </p:cNvSpPr>
              <p:nvPr/>
            </p:nvSpPr>
            <p:spPr>
              <a:xfrm>
                <a:off x="1259541" y="3996728"/>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f>
                        <m:fPr>
                          <m:ctrlPr>
                            <a:rPr lang="en-US" sz="2800" b="0" i="1" dirty="0" smtClean="0">
                              <a:solidFill>
                                <a:schemeClr val="accent1"/>
                              </a:solidFill>
                              <a:latin typeface="Cambria Math" panose="02040503050406030204" pitchFamily="18" charset="0"/>
                            </a:rPr>
                          </m:ctrlPr>
                        </m:fPr>
                        <m:num>
                          <m:r>
                            <a:rPr lang="en-US" sz="2800" b="0" i="1" dirty="0" smtClean="0">
                              <a:solidFill>
                                <a:schemeClr val="accent1"/>
                              </a:solidFill>
                              <a:latin typeface="Cambria Math" panose="02040503050406030204" pitchFamily="18" charset="0"/>
                            </a:rPr>
                            <m:t>2</m:t>
                          </m:r>
                          <m:r>
                            <a:rPr lang="en-US" sz="2800" b="0" i="1" dirty="0" smtClean="0">
                              <a:solidFill>
                                <a:schemeClr val="accent1"/>
                              </a:solidFill>
                              <a:latin typeface="Cambria Math" panose="02040503050406030204" pitchFamily="18" charset="0"/>
                            </a:rPr>
                            <m:t>𝑥</m:t>
                          </m:r>
                        </m:num>
                        <m:den>
                          <m:r>
                            <a:rPr lang="en-US" sz="2800" b="0" i="1" dirty="0" smtClean="0">
                              <a:solidFill>
                                <a:srgbClr val="FF0000"/>
                              </a:solidFill>
                              <a:latin typeface="Cambria Math" panose="02040503050406030204" pitchFamily="18" charset="0"/>
                            </a:rPr>
                            <m:t>2</m:t>
                          </m:r>
                        </m:den>
                      </m:f>
                      <m:r>
                        <a:rPr lang="en-US" sz="2800" b="0" i="1" dirty="0" smtClean="0">
                          <a:solidFill>
                            <a:schemeClr val="accent1"/>
                          </a:solidFill>
                          <a:latin typeface="Cambria Math" panose="02040503050406030204" pitchFamily="18" charset="0"/>
                          <a:ea typeface="Cambria Math" panose="02040503050406030204" pitchFamily="18" charset="0"/>
                        </a:rPr>
                        <m:t>≤</m:t>
                      </m:r>
                      <m:f>
                        <m:fPr>
                          <m:ctrlPr>
                            <a:rPr lang="en-US" sz="2800" b="0" i="1" dirty="0" smtClean="0">
                              <a:solidFill>
                                <a:schemeClr val="accent1"/>
                              </a:solidFill>
                              <a:latin typeface="Cambria Math" panose="02040503050406030204" pitchFamily="18" charset="0"/>
                              <a:ea typeface="Cambria Math" panose="02040503050406030204" pitchFamily="18" charset="0"/>
                            </a:rPr>
                          </m:ctrlPr>
                        </m:fPr>
                        <m:num>
                          <m:r>
                            <a:rPr lang="en-US" sz="2800" b="0" i="1" dirty="0" smtClean="0">
                              <a:solidFill>
                                <a:schemeClr val="accent1"/>
                              </a:solidFill>
                              <a:latin typeface="Cambria Math" panose="02040503050406030204" pitchFamily="18" charset="0"/>
                              <a:ea typeface="Cambria Math" panose="02040503050406030204" pitchFamily="18" charset="0"/>
                            </a:rPr>
                            <m:t>6</m:t>
                          </m:r>
                        </m:num>
                        <m:den>
                          <m:r>
                            <a:rPr lang="en-US" sz="2800" b="0" i="1" dirty="0" smtClean="0">
                              <a:solidFill>
                                <a:srgbClr val="FF0000"/>
                              </a:solidFill>
                              <a:latin typeface="Cambria Math" panose="02040503050406030204" pitchFamily="18" charset="0"/>
                              <a:ea typeface="Cambria Math" panose="02040503050406030204" pitchFamily="18" charset="0"/>
                            </a:rPr>
                            <m:t>2</m:t>
                          </m:r>
                        </m:den>
                      </m:f>
                    </m:oMath>
                  </m:oMathPara>
                </a14:m>
                <a:endParaRPr lang="en-US" sz="2800" dirty="0">
                  <a:solidFill>
                    <a:schemeClr val="accent1"/>
                  </a:solidFill>
                </a:endParaRPr>
              </a:p>
            </p:txBody>
          </p:sp>
        </mc:Choice>
        <mc:Fallback xmlns="">
          <p:sp>
            <p:nvSpPr>
              <p:cNvPr id="6" name="Rectangle 2">
                <a:extLst>
                  <a:ext uri="{FF2B5EF4-FFF2-40B4-BE49-F238E27FC236}">
                    <a16:creationId xmlns:a16="http://schemas.microsoft.com/office/drawing/2014/main" id="{E7E4FEEB-B3F2-4301-2461-6424C25A4849}"/>
                  </a:ext>
                </a:extLst>
              </p:cNvPr>
              <p:cNvSpPr txBox="1">
                <a:spLocks noRot="1" noChangeAspect="1" noMove="1" noResize="1" noEditPoints="1" noAdjustHandles="1" noChangeArrowheads="1" noChangeShapeType="1" noTextEdit="1"/>
              </p:cNvSpPr>
              <p:nvPr/>
            </p:nvSpPr>
            <p:spPr>
              <a:xfrm>
                <a:off x="1259541" y="3996728"/>
                <a:ext cx="4114800" cy="533400"/>
              </a:xfrm>
              <a:prstGeom prst="rect">
                <a:avLst/>
              </a:prstGeom>
              <a:blipFill>
                <a:blip r:embed="rId5"/>
                <a:stretch>
                  <a:fillRect t="-45977" b="-287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48F9CDC1-FB3C-23CF-6635-DB5C47DA9525}"/>
                  </a:ext>
                </a:extLst>
              </p:cNvPr>
              <p:cNvSpPr txBox="1">
                <a:spLocks/>
              </p:cNvSpPr>
              <p:nvPr/>
            </p:nvSpPr>
            <p:spPr>
              <a:xfrm>
                <a:off x="2384611" y="4666699"/>
                <a:ext cx="2156011"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m:t>
                      </m:r>
                    </m:oMath>
                  </m:oMathPara>
                </a14:m>
                <a:endParaRPr lang="en-US" sz="2800" dirty="0">
                  <a:solidFill>
                    <a:schemeClr val="accent1"/>
                  </a:solidFill>
                </a:endParaRPr>
              </a:p>
            </p:txBody>
          </p:sp>
        </mc:Choice>
        <mc:Fallback xmlns="">
          <p:sp>
            <p:nvSpPr>
              <p:cNvPr id="7" name="Rectangle 2">
                <a:extLst>
                  <a:ext uri="{FF2B5EF4-FFF2-40B4-BE49-F238E27FC236}">
                    <a16:creationId xmlns:a16="http://schemas.microsoft.com/office/drawing/2014/main" id="{48F9CDC1-FB3C-23CF-6635-DB5C47DA9525}"/>
                  </a:ext>
                </a:extLst>
              </p:cNvPr>
              <p:cNvSpPr txBox="1">
                <a:spLocks noRot="1" noChangeAspect="1" noMove="1" noResize="1" noEditPoints="1" noAdjustHandles="1" noChangeArrowheads="1" noChangeShapeType="1" noTextEdit="1"/>
              </p:cNvSpPr>
              <p:nvPr/>
            </p:nvSpPr>
            <p:spPr>
              <a:xfrm>
                <a:off x="2384611" y="4666699"/>
                <a:ext cx="2156011" cy="5334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2">
                <a:extLst>
                  <a:ext uri="{FF2B5EF4-FFF2-40B4-BE49-F238E27FC236}">
                    <a16:creationId xmlns:a16="http://schemas.microsoft.com/office/drawing/2014/main" id="{2B171296-A3A3-6733-DA95-DA8672B1E2A6}"/>
                  </a:ext>
                </a:extLst>
              </p:cNvPr>
              <p:cNvSpPr txBox="1">
                <a:spLocks/>
              </p:cNvSpPr>
              <p:nvPr/>
            </p:nvSpPr>
            <p:spPr>
              <a:xfrm>
                <a:off x="533400" y="1718310"/>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5</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+24−3</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30</m:t>
                      </m:r>
                    </m:oMath>
                  </m:oMathPara>
                </a14:m>
                <a:endParaRPr lang="en-US" sz="2800" dirty="0">
                  <a:solidFill>
                    <a:schemeClr val="accent1"/>
                  </a:solidFill>
                </a:endParaRPr>
              </a:p>
            </p:txBody>
          </p:sp>
        </mc:Choice>
        <mc:Fallback xmlns="">
          <p:sp>
            <p:nvSpPr>
              <p:cNvPr id="8" name="Rectangle 2">
                <a:extLst>
                  <a:ext uri="{FF2B5EF4-FFF2-40B4-BE49-F238E27FC236}">
                    <a16:creationId xmlns:a16="http://schemas.microsoft.com/office/drawing/2014/main" id="{2B171296-A3A3-6733-DA95-DA8672B1E2A6}"/>
                  </a:ext>
                </a:extLst>
              </p:cNvPr>
              <p:cNvSpPr txBox="1">
                <a:spLocks noRot="1" noChangeAspect="1" noMove="1" noResize="1" noEditPoints="1" noAdjustHandles="1" noChangeArrowheads="1" noChangeShapeType="1" noTextEdit="1"/>
              </p:cNvSpPr>
              <p:nvPr/>
            </p:nvSpPr>
            <p:spPr>
              <a:xfrm>
                <a:off x="533400" y="1718310"/>
                <a:ext cx="4114800" cy="533400"/>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9D207A6F-1E35-8EE8-EAFA-759286D153AD}"/>
                  </a:ext>
                </a:extLst>
              </p:cNvPr>
              <p:cNvSpPr txBox="1">
                <a:spLocks/>
              </p:cNvSpPr>
              <p:nvPr/>
            </p:nvSpPr>
            <p:spPr>
              <a:xfrm>
                <a:off x="2384611" y="3251226"/>
                <a:ext cx="1828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2</m:t>
                      </m:r>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ea typeface="Cambria Math" panose="02040503050406030204" pitchFamily="18" charset="0"/>
                        </a:rPr>
                        <m:t>≤</m:t>
                      </m:r>
                      <m:r>
                        <a:rPr lang="en-US" sz="2800" b="0" i="1" smtClean="0">
                          <a:solidFill>
                            <a:schemeClr val="accent1"/>
                          </a:solidFill>
                          <a:latin typeface="Cambria Math" panose="02040503050406030204" pitchFamily="18" charset="0"/>
                        </a:rPr>
                        <m:t>6</m:t>
                      </m:r>
                    </m:oMath>
                  </m:oMathPara>
                </a14:m>
                <a:endParaRPr lang="en-US" sz="2800" dirty="0">
                  <a:solidFill>
                    <a:schemeClr val="accent1"/>
                  </a:solidFill>
                </a:endParaRPr>
              </a:p>
            </p:txBody>
          </p:sp>
        </mc:Choice>
        <mc:Fallback xmlns="">
          <p:sp>
            <p:nvSpPr>
              <p:cNvPr id="9" name="Rectangle 2">
                <a:extLst>
                  <a:ext uri="{FF2B5EF4-FFF2-40B4-BE49-F238E27FC236}">
                    <a16:creationId xmlns:a16="http://schemas.microsoft.com/office/drawing/2014/main" id="{9D207A6F-1E35-8EE8-EAFA-759286D153AD}"/>
                  </a:ext>
                </a:extLst>
              </p:cNvPr>
              <p:cNvSpPr txBox="1">
                <a:spLocks noRot="1" noChangeAspect="1" noMove="1" noResize="1" noEditPoints="1" noAdjustHandles="1" noChangeArrowheads="1" noChangeShapeType="1" noTextEdit="1"/>
              </p:cNvSpPr>
              <p:nvPr/>
            </p:nvSpPr>
            <p:spPr>
              <a:xfrm>
                <a:off x="2384611" y="3251226"/>
                <a:ext cx="1828800" cy="533400"/>
              </a:xfrm>
              <a:prstGeom prst="rect">
                <a:avLst/>
              </a:prstGeom>
              <a:blipFill>
                <a:blip r:embed="rId8"/>
                <a:stretch>
                  <a:fillRect/>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 name="Picture 2">
            <a:extLst>
              <a:ext uri="{FF2B5EF4-FFF2-40B4-BE49-F238E27FC236}">
                <a16:creationId xmlns:a16="http://schemas.microsoft.com/office/drawing/2014/main" id="{A7367717-58C8-8456-399C-378382B09E63}"/>
              </a:ext>
            </a:extLst>
          </p:cNvPr>
          <p:cNvPicPr>
            <a:picLocks noChangeAspect="1"/>
          </p:cNvPicPr>
          <p:nvPr/>
        </p:nvPicPr>
        <p:blipFill>
          <a:blip r:embed="rId2"/>
          <a:stretch>
            <a:fillRect/>
          </a:stretch>
        </p:blipFill>
        <p:spPr>
          <a:xfrm>
            <a:off x="1847278" y="2252141"/>
            <a:ext cx="4096322" cy="1428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Graphing Intervals</a:t>
            </a:r>
          </a:p>
        </p:txBody>
      </p:sp>
      <p:sp>
        <p:nvSpPr>
          <p:cNvPr id="6" name="Content Placeholder 5"/>
          <p:cNvSpPr>
            <a:spLocks noGrp="1"/>
          </p:cNvSpPr>
          <p:nvPr>
            <p:ph idx="1"/>
          </p:nvPr>
        </p:nvSpPr>
        <p:spPr>
          <a:xfrm>
            <a:off x="457200" y="1280160"/>
            <a:ext cx="8229600" cy="3493264"/>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3" name="Picture 2">
            <a:extLst>
              <a:ext uri="{FF2B5EF4-FFF2-40B4-BE49-F238E27FC236}">
                <a16:creationId xmlns:a16="http://schemas.microsoft.com/office/drawing/2014/main" id="{231CFEF6-1ACD-72C6-06DF-DF16C2DFD3F9}"/>
              </a:ext>
            </a:extLst>
          </p:cNvPr>
          <p:cNvPicPr>
            <a:picLocks noChangeAspect="1"/>
          </p:cNvPicPr>
          <p:nvPr/>
        </p:nvPicPr>
        <p:blipFill>
          <a:blip r:embed="rId2"/>
          <a:stretch>
            <a:fillRect/>
          </a:stretch>
        </p:blipFill>
        <p:spPr>
          <a:xfrm>
            <a:off x="2418762" y="2362200"/>
            <a:ext cx="4210638" cy="1343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4: Graphing Intervals</a:t>
            </a:r>
          </a:p>
        </p:txBody>
      </p:sp>
      <p:sp>
        <p:nvSpPr>
          <p:cNvPr id="39939" name="Rectangle 3"/>
          <p:cNvSpPr>
            <a:spLocks noGrp="1"/>
          </p:cNvSpPr>
          <p:nvPr>
            <p:ph idx="1"/>
          </p:nvPr>
        </p:nvSpPr>
        <p:spPr>
          <a:xfrm>
            <a:off x="457200" y="1280160"/>
            <a:ext cx="8229600" cy="3493264"/>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3" name="Picture 2">
            <a:extLst>
              <a:ext uri="{FF2B5EF4-FFF2-40B4-BE49-F238E27FC236}">
                <a16:creationId xmlns:a16="http://schemas.microsoft.com/office/drawing/2014/main" id="{CBA7E9A4-C44E-E136-1DD7-3D46500B3305}"/>
              </a:ext>
            </a:extLst>
          </p:cNvPr>
          <p:cNvPicPr>
            <a:picLocks noChangeAspect="1"/>
          </p:cNvPicPr>
          <p:nvPr/>
        </p:nvPicPr>
        <p:blipFill>
          <a:blip r:embed="rId2"/>
          <a:stretch>
            <a:fillRect/>
          </a:stretch>
        </p:blipFill>
        <p:spPr>
          <a:xfrm>
            <a:off x="2480970" y="2447735"/>
            <a:ext cx="4182059" cy="1362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a:t>
            </a:r>
          </a:p>
        </p:txBody>
      </p:sp>
      <p:sp>
        <p:nvSpPr>
          <p:cNvPr id="4" name="TextBox 3"/>
          <p:cNvSpPr>
            <a:spLocks noGrp="1" noChangeArrowheads="1"/>
          </p:cNvSpPr>
          <p:nvPr>
            <p:ph idx="1"/>
          </p:nvPr>
        </p:nvSpPr>
        <p:spPr>
          <a:xfrm>
            <a:off x="457200" y="1280160"/>
            <a:ext cx="8229600" cy="1005840"/>
          </a:xfrm>
          <a:prstGeom prst="rect">
            <a:avLst/>
          </a:prstGeom>
          <a:solidFill>
            <a:schemeClr val="accent3"/>
          </a:solidFill>
          <a:ln w="28575">
            <a:solidFill>
              <a:srgbClr val="000000"/>
            </a:solidFill>
          </a:ln>
        </p:spPr>
        <p:txBody>
          <a:bodyPr/>
          <a:lstStyle/>
          <a:p>
            <a:r>
              <a:rPr lang="en-US" dirty="0">
                <a:solidFill>
                  <a:srgbClr val="000000"/>
                </a:solidFill>
              </a:rPr>
              <a:t>Any principle or rule stated for inequalities with the &lt; symbol holds true for ≤, &gt;, and ≥ as 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name="Equation" r:id="rId2" imgW="2171520" imgH="241200" progId="Equation.DSMT4">
                  <p:embed/>
                </p:oleObj>
              </mc:Choice>
              <mc:Fallback>
                <p:oleObj name="Equation" r:id="rId2" imgW="2171520" imgH="241200" progId="Equation.DSMT4">
                  <p:embed/>
                  <p:pic>
                    <p:nvPicPr>
                      <p:cNvPr id="0" name="Picture 775"/>
                      <p:cNvPicPr>
                        <a:picLocks noChangeAspect="1" noChangeArrowheads="1"/>
                      </p:cNvPicPr>
                      <p:nvPr/>
                    </p:nvPicPr>
                    <p:blipFill>
                      <a:blip r:embed="rId3"/>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51C1FF76-2393-0F5C-23EC-EEB19CFBCB87}"/>
              </a:ext>
            </a:extLst>
          </p:cNvPr>
          <p:cNvPicPr>
            <a:picLocks noChangeAspect="1"/>
          </p:cNvPicPr>
          <p:nvPr/>
        </p:nvPicPr>
        <p:blipFill>
          <a:blip r:embed="rId4"/>
          <a:stretch>
            <a:fillRect/>
          </a:stretch>
        </p:blipFill>
        <p:spPr>
          <a:xfrm>
            <a:off x="1219200" y="4419600"/>
            <a:ext cx="2848373" cy="685896"/>
          </a:xfrm>
          <a:prstGeom prst="rect">
            <a:avLst/>
          </a:prstGeom>
        </p:spPr>
      </p:pic>
      <p:sp>
        <p:nvSpPr>
          <p:cNvPr id="7" name="Rectangle 2">
            <a:extLst>
              <a:ext uri="{FF2B5EF4-FFF2-40B4-BE49-F238E27FC236}">
                <a16:creationId xmlns:a16="http://schemas.microsoft.com/office/drawing/2014/main" id="{1C3823BC-A963-D135-A459-CD908B2BB52F}"/>
              </a:ext>
            </a:extLst>
          </p:cNvPr>
          <p:cNvSpPr txBox="1">
            <a:spLocks/>
          </p:cNvSpPr>
          <p:nvPr/>
        </p:nvSpPr>
        <p:spPr>
          <a:xfrm>
            <a:off x="3200400" y="5340557"/>
            <a:ext cx="56388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p:sp>
        <p:nvSpPr>
          <p:cNvPr id="9" name="Rectangle 2">
            <a:extLst>
              <a:ext uri="{FF2B5EF4-FFF2-40B4-BE49-F238E27FC236}">
                <a16:creationId xmlns:a16="http://schemas.microsoft.com/office/drawing/2014/main" id="{DA42DEE2-8ACF-2F2A-5439-0C06B8191CA6}"/>
              </a:ext>
            </a:extLst>
          </p:cNvPr>
          <p:cNvSpPr txBox="1">
            <a:spLocks/>
          </p:cNvSpPr>
          <p:nvPr/>
        </p:nvSpPr>
        <p:spPr>
          <a:xfrm>
            <a:off x="3936107" y="3784620"/>
            <a:ext cx="1271786"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1351</Words>
  <Application>Microsoft Office PowerPoint</Application>
  <PresentationFormat>On-screen Show (4:3)</PresentationFormat>
  <Paragraphs>155</Paragraphs>
  <Slides>32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ＭＳ ゴシック</vt:lpstr>
      <vt:lpstr>Arial</vt:lpstr>
      <vt:lpstr>Calibri</vt:lpstr>
      <vt:lpstr>Cambria Math</vt:lpstr>
      <vt:lpstr>Courier New</vt:lpstr>
      <vt:lpstr>Symbol</vt:lpstr>
      <vt:lpstr>Times New Roman</vt:lpstr>
      <vt:lpstr>Office Theme</vt:lpstr>
      <vt:lpstr>Equation</vt:lpstr>
      <vt:lpstr>Section 7.8</vt:lpstr>
      <vt:lpstr>Note</vt:lpstr>
      <vt:lpstr>Example 1: Graphing Intervals</vt:lpstr>
      <vt:lpstr>Example 2: Graphing Intervals</vt:lpstr>
      <vt:lpstr>Example 3: Graphing Intervals</vt:lpstr>
      <vt:lpstr>Example 4: Graphing Intervals</vt:lpstr>
      <vt:lpstr>Attention!</vt:lpstr>
      <vt:lpstr>Properties: 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Properties: Multiplication Principle for Solving Linear Inequalities</vt:lpstr>
      <vt:lpstr>Properties: Multiplication Principle for Solving Linear Inequalities (cont.)</vt:lpstr>
      <vt:lpstr>Example 7: Solving an Inequality and Graphing the Solution Set</vt:lpstr>
      <vt:lpstr>Example 8: Solving an Inequality and Graphing the Solution Set</vt:lpstr>
      <vt:lpstr>Procedure: Solving Linear Inequalities</vt:lpstr>
      <vt:lpstr>Procedure: Solving Linear Inequalities (cont.)</vt:lpstr>
      <vt:lpstr>Procedure: Solving Linear Inequalities (cont.)</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Jolie Even</cp:lastModifiedBy>
  <cp:revision>324</cp:revision>
  <dcterms:created xsi:type="dcterms:W3CDTF">2013-04-26T14:43:13Z</dcterms:created>
  <dcterms:modified xsi:type="dcterms:W3CDTF">2023-06-27T20:37:20Z</dcterms:modified>
</cp:coreProperties>
</file>