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0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mbria Math" panose="02040503050406030204" pitchFamily="18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D9F"/>
    <a:srgbClr val="000099"/>
    <a:srgbClr val="000000"/>
    <a:srgbClr val="0000FF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3" autoAdjust="0"/>
    <p:restoredTop sz="94660"/>
  </p:normalViewPr>
  <p:slideViewPr>
    <p:cSldViewPr>
      <p:cViewPr varScale="1">
        <p:scale>
          <a:sx n="111" d="100"/>
          <a:sy n="111" d="100"/>
        </p:scale>
        <p:origin x="20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39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FC6A14-F8A9-43FF-91F1-5E371CD108E7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07B98-95EC-4CDC-A495-B3EA5059B9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86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 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0.emf"/><Relationship Id="rId18" Type="http://schemas.openxmlformats.org/officeDocument/2006/relationships/oleObject" Target="../embeddings/oleObject32.bin"/><Relationship Id="rId3" Type="http://schemas.openxmlformats.org/officeDocument/2006/relationships/image" Target="../media/image25.emf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2.wmf"/><Relationship Id="rId2" Type="http://schemas.openxmlformats.org/officeDocument/2006/relationships/oleObject" Target="../embeddings/oleObject24.bin"/><Relationship Id="rId16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9.wmf"/><Relationship Id="rId5" Type="http://schemas.openxmlformats.org/officeDocument/2006/relationships/image" Target="../media/image26.wmf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28.bin"/><Relationship Id="rId19" Type="http://schemas.openxmlformats.org/officeDocument/2006/relationships/image" Target="../media/image33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28.wmf"/><Relationship Id="rId14" Type="http://schemas.openxmlformats.org/officeDocument/2006/relationships/oleObject" Target="../embeddings/oleObject30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39.wmf"/><Relationship Id="rId18" Type="http://schemas.openxmlformats.org/officeDocument/2006/relationships/oleObject" Target="../embeddings/oleObject41.bin"/><Relationship Id="rId3" Type="http://schemas.openxmlformats.org/officeDocument/2006/relationships/image" Target="../media/image34.wmf"/><Relationship Id="rId21" Type="http://schemas.openxmlformats.org/officeDocument/2006/relationships/image" Target="../media/image43.w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41.wmf"/><Relationship Id="rId2" Type="http://schemas.openxmlformats.org/officeDocument/2006/relationships/oleObject" Target="../embeddings/oleObject33.bin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38.emf"/><Relationship Id="rId5" Type="http://schemas.openxmlformats.org/officeDocument/2006/relationships/image" Target="../media/image35.wmf"/><Relationship Id="rId15" Type="http://schemas.openxmlformats.org/officeDocument/2006/relationships/image" Target="../media/image40.wmf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42.emf"/><Relationship Id="rId4" Type="http://schemas.openxmlformats.org/officeDocument/2006/relationships/oleObject" Target="../embeddings/oleObject34.bin"/><Relationship Id="rId9" Type="http://schemas.openxmlformats.org/officeDocument/2006/relationships/image" Target="../media/image37.wmf"/><Relationship Id="rId14" Type="http://schemas.openxmlformats.org/officeDocument/2006/relationships/oleObject" Target="../embeddings/oleObject3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44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47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5" Type="http://schemas.openxmlformats.org/officeDocument/2006/relationships/image" Target="../media/image50.emf"/><Relationship Id="rId4" Type="http://schemas.openxmlformats.org/officeDocument/2006/relationships/oleObject" Target="../embeddings/oleObject4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58.wmf"/><Relationship Id="rId18" Type="http://schemas.openxmlformats.org/officeDocument/2006/relationships/oleObject" Target="../embeddings/oleObject59.bin"/><Relationship Id="rId3" Type="http://schemas.openxmlformats.org/officeDocument/2006/relationships/image" Target="../media/image53.emf"/><Relationship Id="rId7" Type="http://schemas.openxmlformats.org/officeDocument/2006/relationships/image" Target="../media/image55.e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60.emf"/><Relationship Id="rId2" Type="http://schemas.openxmlformats.org/officeDocument/2006/relationships/oleObject" Target="../embeddings/oleObject51.bin"/><Relationship Id="rId16" Type="http://schemas.openxmlformats.org/officeDocument/2006/relationships/oleObject" Target="../embeddings/oleObject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57.wmf"/><Relationship Id="rId5" Type="http://schemas.openxmlformats.org/officeDocument/2006/relationships/image" Target="../media/image54.emf"/><Relationship Id="rId15" Type="http://schemas.openxmlformats.org/officeDocument/2006/relationships/image" Target="../media/image59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61.e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6.emf"/><Relationship Id="rId14" Type="http://schemas.openxmlformats.org/officeDocument/2006/relationships/oleObject" Target="../embeddings/oleObject57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12" Type="http://schemas.openxmlformats.org/officeDocument/2006/relationships/oleObject" Target="../embeddings/oleObject6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6.wmf"/><Relationship Id="rId5" Type="http://schemas.openxmlformats.org/officeDocument/2006/relationships/image" Target="../media/image3.e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w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6.wmf"/><Relationship Id="rId2" Type="http://schemas.openxmlformats.org/officeDocument/2006/relationships/oleObject" Target="../embeddings/oleObject8.bin"/><Relationship Id="rId16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1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21.bin"/><Relationship Id="rId17" Type="http://schemas.openxmlformats.org/officeDocument/2006/relationships/image" Target="../media/image24.wmf"/><Relationship Id="rId2" Type="http://schemas.openxmlformats.org/officeDocument/2006/relationships/oleObject" Target="../embeddings/oleObject16.bin"/><Relationship Id="rId16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1.wmf"/><Relationship Id="rId5" Type="http://schemas.openxmlformats.org/officeDocument/2006/relationships/image" Target="../media/image18.e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2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7.6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Applications: Number Problems </a:t>
            </a:r>
          </a:p>
          <a:p>
            <a:pPr marL="0" indent="0" algn="ctr">
              <a:buFont typeface="Courier New" pitchFamily="49" charset="0"/>
              <a:buNone/>
            </a:pPr>
            <a:r>
              <a:rPr lang="en-US" b="1" i="1" dirty="0">
                <a:solidFill>
                  <a:srgbClr val="1F497D"/>
                </a:solidFill>
              </a:rPr>
              <a:t>and Consecutive Integers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</a:t>
            </a:r>
            <a:r>
              <a:rPr lang="en-US" sz="3200" dirty="0">
                <a:solidFill>
                  <a:schemeClr val="accent1"/>
                </a:solidFill>
              </a:rPr>
              <a:t> Consecutive Integers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0" name="Rectangle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80160"/>
                <a:ext cx="8229600" cy="353943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 sum of three consecutive odd</a:t>
                </a:r>
                <a:r>
                  <a:rPr lang="en-US" b="1" i="0" dirty="0">
                    <a:solidFill>
                      <a:schemeClr val="tx1"/>
                    </a:solidFill>
                  </a:rPr>
                  <a:t> </a:t>
                </a:r>
                <a:r>
                  <a:rPr lang="en-US" i="0" dirty="0">
                    <a:solidFill>
                      <a:schemeClr val="tx1"/>
                    </a:solidFill>
                  </a:rPr>
                  <a:t>integers is </a:t>
                </a:r>
                <a:r>
                  <a:rPr lang="en-US" i="0" dirty="0">
                    <a:solidFill>
                      <a:srgbClr val="0000FF"/>
                    </a:solidFill>
                    <a:latin typeface="Symbol" pitchFamily="18" charset="2"/>
                  </a:rPr>
                  <a:t>-</a:t>
                </a:r>
                <a:r>
                  <a:rPr lang="en-US" i="0" dirty="0">
                    <a:solidFill>
                      <a:srgbClr val="0000FF"/>
                    </a:solidFill>
                  </a:rPr>
                  <a:t>3</a:t>
                </a:r>
                <a:r>
                  <a:rPr lang="en-US" i="0" dirty="0">
                    <a:solidFill>
                      <a:schemeClr val="tx1"/>
                    </a:solidFill>
                  </a:rPr>
                  <a:t>. What are the integers?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first odd integer,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second odd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+4=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the third odd integer. 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Set up and solve the related equation.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0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80160"/>
                <a:ext cx="8229600" cy="3539430"/>
              </a:xfrm>
              <a:prstGeom prst="rect">
                <a:avLst/>
              </a:prstGeom>
              <a:blipFill>
                <a:blip r:embed="rId2"/>
                <a:stretch>
                  <a:fillRect l="-1481" t="-2065" r="-74" b="-3959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</a:t>
            </a:r>
            <a:r>
              <a:rPr lang="en-US" dirty="0">
                <a:solidFill>
                  <a:schemeClr val="accent1"/>
                </a:solidFill>
              </a:rPr>
              <a:t> Consecutive </a:t>
            </a:r>
            <a:r>
              <a:rPr lang="en-US" sz="3200" dirty="0">
                <a:solidFill>
                  <a:schemeClr val="accent1"/>
                </a:solidFill>
              </a:rPr>
              <a:t>Integers (cont.)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81000" y="5486400"/>
            <a:ext cx="79771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three consecutive odd integers are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3,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1, and 1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738810"/>
              </p:ext>
            </p:extLst>
          </p:nvPr>
        </p:nvGraphicFramePr>
        <p:xfrm>
          <a:off x="5759450" y="2733675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40800" imgH="264960" progId="Equation.DSMT4">
                  <p:embed/>
                </p:oleObj>
              </mc:Choice>
              <mc:Fallback>
                <p:oleObj name="Equation" r:id="rId2" imgW="2440800" imgH="26496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9450" y="2733675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6684963" y="3111500"/>
          <a:ext cx="1104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04556" imgH="292123" progId="Equation.DSMT4">
                  <p:embed/>
                </p:oleObj>
              </mc:Choice>
              <mc:Fallback>
                <p:oleObj name="Equation" r:id="rId4" imgW="1104556" imgH="292123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84963" y="3111500"/>
                        <a:ext cx="1104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8682361"/>
              </p:ext>
            </p:extLst>
          </p:nvPr>
        </p:nvGraphicFramePr>
        <p:xfrm>
          <a:off x="6661150" y="3463925"/>
          <a:ext cx="1181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70000" imgH="886680" progId="Equation.DSMT4">
                  <p:embed/>
                </p:oleObj>
              </mc:Choice>
              <mc:Fallback>
                <p:oleObj name="Equation" r:id="rId6" imgW="1170000" imgH="88668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3463925"/>
                        <a:ext cx="1181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6870700" y="4425950"/>
          <a:ext cx="92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27077" imgH="292123" progId="Equation.DSMT4">
                  <p:embed/>
                </p:oleObj>
              </mc:Choice>
              <mc:Fallback>
                <p:oleObj name="Equation" r:id="rId8" imgW="927077" imgH="292123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0700" y="4425950"/>
                        <a:ext cx="92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6405563" y="4810125"/>
          <a:ext cx="1397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96678" imgH="279446" progId="Equation.DSMT4">
                  <p:embed/>
                </p:oleObj>
              </mc:Choice>
              <mc:Fallback>
                <p:oleObj name="Equation" r:id="rId10" imgW="1396678" imgH="279446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4810125"/>
                        <a:ext cx="1397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984311"/>
              </p:ext>
            </p:extLst>
          </p:nvPr>
        </p:nvGraphicFramePr>
        <p:xfrm>
          <a:off x="6411913" y="5181600"/>
          <a:ext cx="1155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2640" imgH="264960" progId="Equation.DSMT4">
                  <p:embed/>
                </p:oleObj>
              </mc:Choice>
              <mc:Fallback>
                <p:oleObj name="Equation" r:id="rId12" imgW="1142640" imgH="264960" progId="Equation.DSMT4">
                  <p:embed/>
                  <p:pic>
                    <p:nvPicPr>
                      <p:cNvPr id="0" name="Picture 4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1913" y="5181600"/>
                        <a:ext cx="1155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16702"/>
              </p:ext>
            </p:extLst>
          </p:nvPr>
        </p:nvGraphicFramePr>
        <p:xfrm>
          <a:off x="1308100" y="1130300"/>
          <a:ext cx="6464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454800" imgH="639720" progId="Equation.DSMT4">
                  <p:embed/>
                </p:oleObj>
              </mc:Choice>
              <mc:Fallback>
                <p:oleObj name="Equation" r:id="rId14" imgW="6454800" imgH="639720" progId="Equation.DSMT4">
                  <p:embed/>
                  <p:pic>
                    <p:nvPicPr>
                      <p:cNvPr id="0" name="Picture 4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1130300"/>
                        <a:ext cx="6464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" name="Object 10"/>
          <p:cNvGraphicFramePr>
            <a:graphicFrameLocks noChangeAspect="1"/>
          </p:cNvGraphicFramePr>
          <p:nvPr/>
        </p:nvGraphicFramePr>
        <p:xfrm>
          <a:off x="4405313" y="1781175"/>
          <a:ext cx="33782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377603" imgH="469601" progId="Equation.DSMT4">
                  <p:embed/>
                </p:oleObj>
              </mc:Choice>
              <mc:Fallback>
                <p:oleObj name="Equation" r:id="rId16" imgW="3377603" imgH="469601" progId="Equation.DSMT4">
                  <p:embed/>
                  <p:pic>
                    <p:nvPicPr>
                      <p:cNvPr id="0" name="Picture 4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5313" y="1781175"/>
                        <a:ext cx="33782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3" name="Object 11"/>
          <p:cNvGraphicFramePr>
            <a:graphicFrameLocks noChangeAspect="1"/>
          </p:cNvGraphicFramePr>
          <p:nvPr/>
        </p:nvGraphicFramePr>
        <p:xfrm>
          <a:off x="6196013" y="2343150"/>
          <a:ext cx="1587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587385" imgH="292123" progId="Equation.DSMT4">
                  <p:embed/>
                </p:oleObj>
              </mc:Choice>
              <mc:Fallback>
                <p:oleObj name="Equation" r:id="rId18" imgW="1587385" imgH="292123" progId="Equation.DSMT4">
                  <p:embed/>
                  <p:pic>
                    <p:nvPicPr>
                      <p:cNvPr id="0" name="Picture 4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6013" y="2343150"/>
                        <a:ext cx="1587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1" name="Rectangle 3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Find three consecutive integers such that the sum of the first and third is </a:t>
                </a:r>
                <a:r>
                  <a:rPr lang="en-US" i="0" dirty="0">
                    <a:solidFill>
                      <a:srgbClr val="0000FF"/>
                    </a:solidFill>
                  </a:rPr>
                  <a:t>76</a:t>
                </a:r>
                <a:r>
                  <a:rPr lang="en-US" i="0" dirty="0">
                    <a:solidFill>
                      <a:schemeClr val="tx1"/>
                    </a:solidFill>
                  </a:rPr>
                  <a:t> less than three times the second.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the first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+1=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second integer,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the third integer.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Set up and solve the related equation.</a:t>
                </a:r>
              </a:p>
            </p:txBody>
          </p:sp>
        </mc:Choice>
        <mc:Fallback xmlns="">
          <p:sp>
            <p:nvSpPr>
              <p:cNvPr id="2253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5410200"/>
            <a:ext cx="8229600" cy="523220"/>
          </a:xfrm>
        </p:spPr>
        <p:txBody>
          <a:bodyPr>
            <a:spAutoFit/>
          </a:bodyPr>
          <a:lstStyle/>
          <a:p>
            <a:r>
              <a:rPr lang="en-US" dirty="0"/>
              <a:t>The three consecutive integers are </a:t>
            </a:r>
            <a:r>
              <a:rPr lang="en-US" dirty="0">
                <a:solidFill>
                  <a:srgbClr val="FF0008"/>
                </a:solidFill>
              </a:rPr>
              <a:t>75, 76, and 77</a:t>
            </a:r>
            <a:r>
              <a:rPr lang="en-US" dirty="0"/>
              <a:t>.</a:t>
            </a:r>
          </a:p>
        </p:txBody>
      </p:sp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4216400" y="2362200"/>
          <a:ext cx="2692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1941" imgH="292123" progId="Equation.DSMT4">
                  <p:embed/>
                </p:oleObj>
              </mc:Choice>
              <mc:Fallback>
                <p:oleObj name="Equation" r:id="rId2" imgW="2691941" imgH="292123" progId="Equation.DSMT4">
                  <p:embed/>
                  <p:pic>
                    <p:nvPicPr>
                      <p:cNvPr id="0" name="Picture 4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2362200"/>
                        <a:ext cx="2692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4222750" y="2763838"/>
          <a:ext cx="2197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6434" imgH="292123" progId="Equation.DSMT4">
                  <p:embed/>
                </p:oleObj>
              </mc:Choice>
              <mc:Fallback>
                <p:oleObj name="Equation" r:id="rId4" imgW="2196434" imgH="292123" progId="Equation.DSMT4">
                  <p:embed/>
                  <p:pic>
                    <p:nvPicPr>
                      <p:cNvPr id="0" name="Picture 4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2763838"/>
                        <a:ext cx="2197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910790"/>
              </p:ext>
            </p:extLst>
          </p:nvPr>
        </p:nvGraphicFramePr>
        <p:xfrm>
          <a:off x="3625850" y="3173413"/>
          <a:ext cx="3390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82560" imgH="264960" progId="Equation.DSMT4">
                  <p:embed/>
                </p:oleObj>
              </mc:Choice>
              <mc:Fallback>
                <p:oleObj name="Equation" r:id="rId6" imgW="3382560" imgH="264960" progId="Equation.DSMT4">
                  <p:embed/>
                  <p:pic>
                    <p:nvPicPr>
                      <p:cNvPr id="0" name="Picture 4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5850" y="3173413"/>
                        <a:ext cx="3390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051300" y="3568701"/>
          <a:ext cx="1714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14156" imgH="292123" progId="Equation.DSMT4">
                  <p:embed/>
                </p:oleObj>
              </mc:Choice>
              <mc:Fallback>
                <p:oleObj name="Equation" r:id="rId8" imgW="1714156" imgH="292123" progId="Equation.DSMT4">
                  <p:embed/>
                  <p:pic>
                    <p:nvPicPr>
                      <p:cNvPr id="0" name="Picture 4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3568701"/>
                        <a:ext cx="1714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2094379"/>
              </p:ext>
            </p:extLst>
          </p:nvPr>
        </p:nvGraphicFramePr>
        <p:xfrm>
          <a:off x="3452813" y="3976688"/>
          <a:ext cx="293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264960" progId="Equation.DSMT4">
                  <p:embed/>
                </p:oleObj>
              </mc:Choice>
              <mc:Fallback>
                <p:oleObj name="Equation" r:id="rId10" imgW="2925360" imgH="264960" progId="Equation.DSMT4">
                  <p:embed/>
                  <p:pic>
                    <p:nvPicPr>
                      <p:cNvPr id="0" name="Picture 4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2813" y="3976688"/>
                        <a:ext cx="293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/>
        </p:nvGraphicFramePr>
        <p:xfrm>
          <a:off x="4728633" y="4373035"/>
          <a:ext cx="889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88510" imgH="291947" progId="Equation.DSMT4">
                  <p:embed/>
                </p:oleObj>
              </mc:Choice>
              <mc:Fallback>
                <p:oleObj name="Equation" r:id="rId12" imgW="888510" imgH="291947" progId="Equation.DSMT4">
                  <p:embed/>
                  <p:pic>
                    <p:nvPicPr>
                      <p:cNvPr id="0" name="Picture 4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8633" y="4373035"/>
                        <a:ext cx="889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/>
        </p:nvGraphicFramePr>
        <p:xfrm>
          <a:off x="4711700" y="4775200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371324" imgH="292123" progId="Equation.DSMT4">
                  <p:embed/>
                </p:oleObj>
              </mc:Choice>
              <mc:Fallback>
                <p:oleObj name="Equation" r:id="rId14" imgW="1371324" imgH="292123" progId="Equation.DSMT4">
                  <p:embed/>
                  <p:pic>
                    <p:nvPicPr>
                      <p:cNvPr id="0" name="Picture 4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4775200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/>
        </p:nvGraphicFramePr>
        <p:xfrm>
          <a:off x="4717345" y="5177366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371324" imgH="279446" progId="Equation.DSMT4">
                  <p:embed/>
                </p:oleObj>
              </mc:Choice>
              <mc:Fallback>
                <p:oleObj name="Equation" r:id="rId16" imgW="1371324" imgH="279446" progId="Equation.DSMT4">
                  <p:embed/>
                  <p:pic>
                    <p:nvPicPr>
                      <p:cNvPr id="0" name="Picture 4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345" y="5177366"/>
                        <a:ext cx="137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966564"/>
              </p:ext>
            </p:extLst>
          </p:nvPr>
        </p:nvGraphicFramePr>
        <p:xfrm>
          <a:off x="1447800" y="1193800"/>
          <a:ext cx="6489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482160" imgH="639720" progId="Equation.DSMT4">
                  <p:embed/>
                </p:oleObj>
              </mc:Choice>
              <mc:Fallback>
                <p:oleObj name="Equation" r:id="rId18" imgW="6482160" imgH="639720" progId="Equation.DSMT4">
                  <p:embed/>
                  <p:pic>
                    <p:nvPicPr>
                      <p:cNvPr id="0" name="Picture 4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93800"/>
                        <a:ext cx="6489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5" name="Object 15"/>
          <p:cNvGraphicFramePr>
            <a:graphicFrameLocks noChangeAspect="1"/>
          </p:cNvGraphicFramePr>
          <p:nvPr/>
        </p:nvGraphicFramePr>
        <p:xfrm>
          <a:off x="3657600" y="1811338"/>
          <a:ext cx="3517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517050" imgH="469601" progId="Equation.DSMT4">
                  <p:embed/>
                </p:oleObj>
              </mc:Choice>
              <mc:Fallback>
                <p:oleObj name="Equation" r:id="rId20" imgW="3517050" imgH="469601" progId="Equation.DSMT4">
                  <p:embed/>
                  <p:pic>
                    <p:nvPicPr>
                      <p:cNvPr id="0" name="Picture 5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11338"/>
                        <a:ext cx="3517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Finding </a:t>
            </a:r>
            <a:r>
              <a:rPr lang="en-US" sz="3200" dirty="0">
                <a:solidFill>
                  <a:schemeClr val="accent1"/>
                </a:solidFill>
              </a:rPr>
              <a:t>Consecutive Integers (cont.)</a:t>
            </a:r>
          </a:p>
        </p:txBody>
      </p:sp>
      <p:sp>
        <p:nvSpPr>
          <p:cNvPr id="717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114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Check</a:t>
            </a:r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838200" y="2070100"/>
          <a:ext cx="189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185" imgH="292123" progId="Equation.DSMT4">
                  <p:embed/>
                </p:oleObj>
              </mc:Choice>
              <mc:Fallback>
                <p:oleObj name="Equation" r:id="rId2" imgW="1892185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070100"/>
                        <a:ext cx="189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50901"/>
              </p:ext>
            </p:extLst>
          </p:nvPr>
        </p:nvGraphicFramePr>
        <p:xfrm>
          <a:off x="3048000" y="2063750"/>
          <a:ext cx="5461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0280" imgH="292320" progId="Equation.DSMT4">
                  <p:embed/>
                </p:oleObj>
              </mc:Choice>
              <mc:Fallback>
                <p:oleObj name="Equation" r:id="rId4" imgW="530280" imgH="29232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063750"/>
                        <a:ext cx="5461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/>
        </p:nvGraphicFramePr>
        <p:xfrm>
          <a:off x="3911600" y="1981200"/>
          <a:ext cx="3860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59881" imgH="469601" progId="Equation.DSMT4">
                  <p:embed/>
                </p:oleObj>
              </mc:Choice>
              <mc:Fallback>
                <p:oleObj name="Equation" r:id="rId6" imgW="3859881" imgH="469601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1981200"/>
                        <a:ext cx="3860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Joe wants to budget      of his monthly income for rent. 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He found an apartment he likes for </a:t>
            </a:r>
            <a:r>
              <a:rPr lang="en-US" i="0" dirty="0">
                <a:solidFill>
                  <a:srgbClr val="0000FF"/>
                </a:solidFill>
              </a:rPr>
              <a:t>$800 </a:t>
            </a:r>
            <a:r>
              <a:rPr lang="en-US" i="0" dirty="0">
                <a:solidFill>
                  <a:schemeClr val="tx1"/>
                </a:solidFill>
              </a:rPr>
              <a:t>a month. What monthly income does he need to be able to afford this apartment?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Joe’s monthly income, then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451848"/>
              </p:ext>
            </p:extLst>
          </p:nvPr>
        </p:nvGraphicFramePr>
        <p:xfrm>
          <a:off x="5632450" y="3505200"/>
          <a:ext cx="1485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6314" imgH="838292" progId="Equation.DSMT4">
                  <p:embed/>
                </p:oleObj>
              </mc:Choice>
              <mc:Fallback>
                <p:oleObj name="Equation" r:id="rId2" imgW="1486314" imgH="838292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505200"/>
                        <a:ext cx="1485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581400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54092" imgH="837787" progId="Equation.DSMT4">
                  <p:embed/>
                </p:oleObj>
              </mc:Choice>
              <mc:Fallback>
                <p:oleObj name="Equation" r:id="rId4" imgW="254092" imgH="837787" progId="Equation.DSMT4">
                  <p:embed/>
                  <p:pic>
                    <p:nvPicPr>
                      <p:cNvPr id="0" name="Picture 1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Application: Calculating </a:t>
            </a:r>
            <a:br>
              <a:rPr lang="en-US" dirty="0"/>
            </a:br>
            <a:r>
              <a:rPr lang="en-US" sz="3200" dirty="0">
                <a:solidFill>
                  <a:schemeClr val="accent1"/>
                </a:solidFill>
              </a:rPr>
              <a:t>Living Expenses (cont.)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08000" y="3886200"/>
            <a:ext cx="59769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Joe’s monthly income should be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$2000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3575050" y="1371600"/>
          <a:ext cx="1346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45970" imgH="837787" progId="Equation.DSMT4">
                  <p:embed/>
                </p:oleObj>
              </mc:Choice>
              <mc:Fallback>
                <p:oleObj name="Equation" r:id="rId2" imgW="1345970" imgH="837787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1371600"/>
                        <a:ext cx="1346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1182597"/>
              </p:ext>
            </p:extLst>
          </p:nvPr>
        </p:nvGraphicFramePr>
        <p:xfrm>
          <a:off x="3173413" y="2328863"/>
          <a:ext cx="2209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94200" imgH="886680" progId="Equation.DSMT4">
                  <p:embed/>
                </p:oleObj>
              </mc:Choice>
              <mc:Fallback>
                <p:oleObj name="Equation" r:id="rId4" imgW="2194200" imgH="88668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3413" y="2328863"/>
                        <a:ext cx="2209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825522" y="3441700"/>
          <a:ext cx="1257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231" imgH="292123" progId="Equation.DSMT4">
                  <p:embed/>
                </p:oleObj>
              </mc:Choice>
              <mc:Fallback>
                <p:oleObj name="Equation" r:id="rId6" imgW="1257231" imgH="292123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5522" y="3441700"/>
                        <a:ext cx="1257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555" name="Rectangle 3"/>
              <p:cNvSpPr>
                <a:spLocks noGrp="1"/>
              </p:cNvSpPr>
              <p:nvPr>
                <p:ph idx="1"/>
              </p:nvPr>
            </p:nvSpPr>
            <p:spPr>
              <a:prstGeom prst="rect">
                <a:avLst/>
              </a:prstGeom>
            </p:spPr>
            <p:txBody>
              <a:bodyPr>
                <a:normAutofit lnSpcReduction="10000"/>
              </a:bodyPr>
              <a:lstStyle/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A student bought a calculator and a textbook for a total of </a:t>
                </a:r>
                <a:r>
                  <a:rPr lang="en-US" i="0" dirty="0">
                    <a:solidFill>
                      <a:srgbClr val="0000FF"/>
                    </a:solidFill>
                  </a:rPr>
                  <a:t>$200.80 </a:t>
                </a:r>
                <a:r>
                  <a:rPr lang="en-US" i="0" dirty="0">
                    <a:solidFill>
                      <a:schemeClr val="tx1"/>
                    </a:solidFill>
                  </a:rPr>
                  <a:t>(including tax). The textbook cost </a:t>
                </a:r>
                <a:r>
                  <a:rPr lang="en-US" i="0" dirty="0">
                    <a:solidFill>
                      <a:srgbClr val="0000FF"/>
                    </a:solidFill>
                  </a:rPr>
                  <a:t>$20.50 </a:t>
                </a:r>
                <a:r>
                  <a:rPr lang="en-US" i="0" dirty="0">
                    <a:solidFill>
                      <a:schemeClr val="tx1"/>
                    </a:solidFill>
                  </a:rPr>
                  <a:t>more than the calculator. He then challenged a friend to calculate the cost of each item.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b="1" i="0" dirty="0">
                    <a:solidFill>
                      <a:schemeClr val="tx1"/>
                    </a:solidFill>
                  </a:rPr>
                  <a:t>Solution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His friend proceeded as follows.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 cost of the calculator,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+20.50= </m:t>
                    </m:r>
                  </m:oMath>
                </a14:m>
                <a:r>
                  <a:rPr lang="en-US" i="0" dirty="0">
                    <a:solidFill>
                      <a:schemeClr val="tx1"/>
                    </a:solidFill>
                  </a:rPr>
                  <a:t>cost of the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textbook. </a:t>
                </a:r>
              </a:p>
              <a:p>
                <a:pPr marL="0" indent="0">
                  <a:buFont typeface="Courier New" pitchFamily="49" charset="0"/>
                  <a:buNone/>
                </a:pPr>
                <a:r>
                  <a:rPr lang="en-US" i="0" dirty="0">
                    <a:solidFill>
                      <a:schemeClr val="tx1"/>
                    </a:solidFill>
                  </a:rPr>
                  <a:t>The equation to be solved is: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55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prstGeom prst="rect">
                <a:avLst/>
              </a:prstGeom>
              <a:blipFill>
                <a:blip r:embed="rId2"/>
                <a:stretch>
                  <a:fillRect l="-1481" t="-2133" r="-1704" b="-106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C476C79-6753-D461-2BDF-2F6C77A54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243889"/>
            <a:ext cx="2610214" cy="233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sz="3200" dirty="0">
                <a:solidFill>
                  <a:schemeClr val="accent1"/>
                </a:solidFill>
              </a:rPr>
              <a:t> (cont.)</a:t>
            </a: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829886"/>
              </p:ext>
            </p:extLst>
          </p:nvPr>
        </p:nvGraphicFramePr>
        <p:xfrm>
          <a:off x="1357313" y="1174750"/>
          <a:ext cx="48514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36240" imgH="1115280" progId="Equation.DSMT4">
                  <p:embed/>
                </p:oleObj>
              </mc:Choice>
              <mc:Fallback>
                <p:oleObj name="Equation" r:id="rId2" imgW="4836240" imgH="1115280" progId="Equation.DSMT4">
                  <p:embed/>
                  <p:pic>
                    <p:nvPicPr>
                      <p:cNvPr id="0" name="Picture 4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174750"/>
                        <a:ext cx="48514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10339"/>
              </p:ext>
            </p:extLst>
          </p:nvPr>
        </p:nvGraphicFramePr>
        <p:xfrm>
          <a:off x="3103563" y="2444750"/>
          <a:ext cx="275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42840" imgH="264960" progId="Equation.DSMT4">
                  <p:embed/>
                </p:oleObj>
              </mc:Choice>
              <mc:Fallback>
                <p:oleObj name="Equation" r:id="rId4" imgW="2742840" imgH="264960" progId="Equation.DSMT4">
                  <p:embed/>
                  <p:pic>
                    <p:nvPicPr>
                      <p:cNvPr id="0" name="Picture 4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2444750"/>
                        <a:ext cx="275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193338"/>
              </p:ext>
            </p:extLst>
          </p:nvPr>
        </p:nvGraphicFramePr>
        <p:xfrm>
          <a:off x="2014538" y="2882900"/>
          <a:ext cx="4902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91320" imgH="264960" progId="Equation.DSMT4">
                  <p:embed/>
                </p:oleObj>
              </mc:Choice>
              <mc:Fallback>
                <p:oleObj name="Equation" r:id="rId6" imgW="4891320" imgH="264960" progId="Equation.DSMT4">
                  <p:embed/>
                  <p:pic>
                    <p:nvPicPr>
                      <p:cNvPr id="0" name="Picture 4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4538" y="2882900"/>
                        <a:ext cx="4902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628386"/>
              </p:ext>
            </p:extLst>
          </p:nvPr>
        </p:nvGraphicFramePr>
        <p:xfrm>
          <a:off x="4141788" y="3778250"/>
          <a:ext cx="1778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64360" imgH="886680" progId="Equation.DSMT4">
                  <p:embed/>
                </p:oleObj>
              </mc:Choice>
              <mc:Fallback>
                <p:oleObj name="Equation" r:id="rId8" imgW="1764360" imgH="886680" progId="Equation.DSMT4">
                  <p:embed/>
                  <p:pic>
                    <p:nvPicPr>
                      <p:cNvPr id="0" name="Picture 4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1788" y="3778250"/>
                        <a:ext cx="1778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4356100" y="4800600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293" imgH="292123" progId="Equation.DSMT4">
                  <p:embed/>
                </p:oleObj>
              </mc:Choice>
              <mc:Fallback>
                <p:oleObj name="Equation" r:id="rId10" imgW="1333293" imgH="292123" progId="Equation.DSMT4">
                  <p:embed/>
                  <p:pic>
                    <p:nvPicPr>
                      <p:cNvPr id="0" name="Picture 4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800600"/>
                        <a:ext cx="1333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2" name="Object 8"/>
          <p:cNvGraphicFramePr>
            <a:graphicFrameLocks noChangeAspect="1"/>
          </p:cNvGraphicFramePr>
          <p:nvPr/>
        </p:nvGraphicFramePr>
        <p:xfrm>
          <a:off x="3263900" y="5334000"/>
          <a:ext cx="2616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615878" imgH="292123" progId="Equation.DSMT4">
                  <p:embed/>
                </p:oleObj>
              </mc:Choice>
              <mc:Fallback>
                <p:oleObj name="Equation" r:id="rId12" imgW="2615878" imgH="292123" progId="Equation.DSMT4">
                  <p:embed/>
                  <p:pic>
                    <p:nvPicPr>
                      <p:cNvPr id="0" name="Picture 4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3900" y="5334000"/>
                        <a:ext cx="2616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4178300" y="3352800"/>
          <a:ext cx="1689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88801" imgH="292123" progId="Equation.DSMT4">
                  <p:embed/>
                </p:oleObj>
              </mc:Choice>
              <mc:Fallback>
                <p:oleObj name="Equation" r:id="rId14" imgW="1688801" imgH="292123" progId="Equation.DSMT4">
                  <p:embed/>
                  <p:pic>
                    <p:nvPicPr>
                      <p:cNvPr id="0" name="Picture 4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352800"/>
                        <a:ext cx="1689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7933787"/>
              </p:ext>
            </p:extLst>
          </p:nvPr>
        </p:nvGraphicFramePr>
        <p:xfrm>
          <a:off x="6184900" y="4857750"/>
          <a:ext cx="1790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82720" imgH="219240" progId="Equation.DSMT4">
                  <p:embed/>
                </p:oleObj>
              </mc:Choice>
              <mc:Fallback>
                <p:oleObj name="Equation" r:id="rId16" imgW="1782720" imgH="219240" progId="Equation.DSMT4">
                  <p:embed/>
                  <p:pic>
                    <p:nvPicPr>
                      <p:cNvPr id="0" name="Picture 4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900" y="4857750"/>
                        <a:ext cx="1790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3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09729"/>
              </p:ext>
            </p:extLst>
          </p:nvPr>
        </p:nvGraphicFramePr>
        <p:xfrm>
          <a:off x="6203950" y="5340350"/>
          <a:ext cx="170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691280" imgH="219240" progId="Equation.DSMT4">
                  <p:embed/>
                </p:oleObj>
              </mc:Choice>
              <mc:Fallback>
                <p:oleObj name="Equation" r:id="rId18" imgW="1691280" imgH="219240" progId="Equation.DSMT4">
                  <p:embed/>
                  <p:pic>
                    <p:nvPicPr>
                      <p:cNvPr id="0" name="Picture 4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3950" y="5340350"/>
                        <a:ext cx="1701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Application: Calculating Costs </a:t>
            </a:r>
            <a:br>
              <a:rPr lang="en-US" dirty="0"/>
            </a:br>
            <a:r>
              <a:rPr lang="en-US" dirty="0"/>
              <a:t>of Purchases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calculator costs </a:t>
            </a:r>
            <a:r>
              <a:rPr lang="en-US" i="0" dirty="0">
                <a:solidFill>
                  <a:srgbClr val="FF0000"/>
                </a:solidFill>
              </a:rPr>
              <a:t>$90.15 </a:t>
            </a:r>
            <a:r>
              <a:rPr lang="en-US" i="0" dirty="0">
                <a:solidFill>
                  <a:schemeClr val="tx1"/>
                </a:solidFill>
              </a:rPr>
              <a:t>and the textbook costs </a:t>
            </a:r>
            <a:r>
              <a:rPr lang="en-US" i="0" dirty="0">
                <a:solidFill>
                  <a:srgbClr val="000099"/>
                </a:solidFill>
              </a:rPr>
              <a:t>$90.15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99"/>
                </a:solidFill>
              </a:rPr>
              <a:t> $20.50 </a:t>
            </a:r>
            <a:r>
              <a:rPr lang="en-US" i="0" dirty="0">
                <a:solidFill>
                  <a:srgbClr val="000099"/>
                </a:solidFill>
                <a:latin typeface="Symbol" charset="2"/>
                <a:cs typeface="Symbol" charset="2"/>
              </a:rPr>
              <a:t>=</a:t>
            </a:r>
            <a:r>
              <a:rPr lang="en-US" i="0" dirty="0">
                <a:solidFill>
                  <a:srgbClr val="000099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</a:rPr>
              <a:t>$110.65</a:t>
            </a:r>
            <a:r>
              <a:rPr lang="en-US" i="0" dirty="0">
                <a:solidFill>
                  <a:schemeClr val="tx1"/>
                </a:solidFill>
              </a:rPr>
              <a:t>, with tax included in each price.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If a number is decreased by </a:t>
            </a:r>
            <a:r>
              <a:rPr lang="en-US" i="0" dirty="0">
                <a:solidFill>
                  <a:srgbClr val="0000FF"/>
                </a:solidFill>
              </a:rPr>
              <a:t>36</a:t>
            </a:r>
            <a:r>
              <a:rPr lang="en-US" i="0" dirty="0">
                <a:solidFill>
                  <a:schemeClr val="tx1"/>
                </a:solidFill>
              </a:rPr>
              <a:t> and the result is </a:t>
            </a:r>
            <a:r>
              <a:rPr lang="en-US" i="0" dirty="0">
                <a:solidFill>
                  <a:srgbClr val="0000FF"/>
                </a:solidFill>
              </a:rPr>
              <a:t>76</a:t>
            </a:r>
            <a:r>
              <a:rPr lang="en-US" i="0" dirty="0">
                <a:solidFill>
                  <a:schemeClr val="tx1"/>
                </a:solidFill>
              </a:rPr>
              <a:t> less than twice the number, what is the number?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2898106"/>
              </p:ext>
            </p:extLst>
          </p:nvPr>
        </p:nvGraphicFramePr>
        <p:xfrm>
          <a:off x="558800" y="2774950"/>
          <a:ext cx="2933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925360" imgH="822600" progId="Equation.DSMT4">
                  <p:embed/>
                </p:oleObj>
              </mc:Choice>
              <mc:Fallback>
                <p:oleObj name="Equation" r:id="rId2" imgW="2925360" imgH="822600" progId="Equation.DSMT4">
                  <p:embed/>
                  <p:pic>
                    <p:nvPicPr>
                      <p:cNvPr id="0" name="Picture 3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2774950"/>
                        <a:ext cx="2933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909558"/>
              </p:ext>
            </p:extLst>
          </p:nvPr>
        </p:nvGraphicFramePr>
        <p:xfrm>
          <a:off x="3854450" y="2819400"/>
          <a:ext cx="12573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43080" imgH="786240" progId="Equation.DSMT4">
                  <p:embed/>
                </p:oleObj>
              </mc:Choice>
              <mc:Fallback>
                <p:oleObj name="Equation" r:id="rId4" imgW="1243080" imgH="786240" progId="Equation.DSMT4">
                  <p:embed/>
                  <p:pic>
                    <p:nvPicPr>
                      <p:cNvPr id="0" name="Picture 3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4450" y="2819400"/>
                        <a:ext cx="12573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4233156"/>
              </p:ext>
            </p:extLst>
          </p:nvPr>
        </p:nvGraphicFramePr>
        <p:xfrm>
          <a:off x="5486400" y="2813050"/>
          <a:ext cx="3086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1880" imgH="786240" progId="Equation.DSMT4">
                  <p:embed/>
                </p:oleObj>
              </mc:Choice>
              <mc:Fallback>
                <p:oleObj name="Equation" r:id="rId6" imgW="3071880" imgH="786240" progId="Equation.DSMT4">
                  <p:embed/>
                  <p:pic>
                    <p:nvPicPr>
                      <p:cNvPr id="0" name="Picture 3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2813050"/>
                        <a:ext cx="3086100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718934"/>
              </p:ext>
            </p:extLst>
          </p:nvPr>
        </p:nvGraphicFramePr>
        <p:xfrm>
          <a:off x="3022600" y="3746500"/>
          <a:ext cx="3086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71880" imgH="264960" progId="Equation.DSMT4">
                  <p:embed/>
                </p:oleObj>
              </mc:Choice>
              <mc:Fallback>
                <p:oleObj name="Equation" r:id="rId8" imgW="3071880" imgH="264960" progId="Equation.DSMT4">
                  <p:embed/>
                  <p:pic>
                    <p:nvPicPr>
                      <p:cNvPr id="0" name="Picture 3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3746500"/>
                        <a:ext cx="3086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3733800" y="4240213"/>
          <a:ext cx="1778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77541" imgH="292123" progId="Equation.DSMT4">
                  <p:embed/>
                </p:oleObj>
              </mc:Choice>
              <mc:Fallback>
                <p:oleObj name="Equation" r:id="rId10" imgW="1777541" imgH="292123" progId="Equation.DSMT4">
                  <p:embed/>
                  <p:pic>
                    <p:nvPicPr>
                      <p:cNvPr id="0" name="Picture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240213"/>
                        <a:ext cx="1778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889843"/>
              </p:ext>
            </p:extLst>
          </p:nvPr>
        </p:nvGraphicFramePr>
        <p:xfrm>
          <a:off x="3124200" y="4745038"/>
          <a:ext cx="302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007800" imgH="264960" progId="Equation.DSMT4">
                  <p:embed/>
                </p:oleObj>
              </mc:Choice>
              <mc:Fallback>
                <p:oleObj name="Equation" r:id="rId12" imgW="3007800" imgH="264960" progId="Equation.DSMT4">
                  <p:embed/>
                  <p:pic>
                    <p:nvPicPr>
                      <p:cNvPr id="0" name="Picture 3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745038"/>
                        <a:ext cx="302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3924300" y="5194300"/>
          <a:ext cx="901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01180" imgH="291947" progId="Equation.DSMT4">
                  <p:embed/>
                </p:oleObj>
              </mc:Choice>
              <mc:Fallback>
                <p:oleObj name="Equation" r:id="rId14" imgW="901180" imgH="291947" progId="Equation.DSMT4">
                  <p:embed/>
                  <p:pic>
                    <p:nvPicPr>
                      <p:cNvPr id="0" name="Picture 3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194300"/>
                        <a:ext cx="901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488950" y="5475642"/>
            <a:ext cx="28638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40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/>
              <a:t>Solving</a:t>
            </a:r>
            <a:r>
              <a:rPr lang="en-US" b="1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xfrm>
            <a:off x="446088" y="1280160"/>
            <a:ext cx="8229600" cy="14711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Three times the sum of a number and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 is equal to twice the number plus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0" dirty="0">
                <a:solidFill>
                  <a:schemeClr val="tx1"/>
                </a:solidFill>
              </a:rPr>
              <a:t>. Find the number.</a:t>
            </a:r>
            <a:r>
              <a:rPr lang="en-US" dirty="0">
                <a:solidFill>
                  <a:schemeClr val="tx1"/>
                </a:solidFill>
              </a:rPr>
              <a:t> 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  </a:t>
            </a: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unknown number.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42527"/>
              </p:ext>
            </p:extLst>
          </p:nvPr>
        </p:nvGraphicFramePr>
        <p:xfrm>
          <a:off x="685800" y="2698750"/>
          <a:ext cx="3606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92800" imgH="987120" progId="Equation.DSMT4">
                  <p:embed/>
                </p:oleObj>
              </mc:Choice>
              <mc:Fallback>
                <p:oleObj name="Equation" r:id="rId2" imgW="3592800" imgH="987120" progId="Equation.DSMT4">
                  <p:embed/>
                  <p:pic>
                    <p:nvPicPr>
                      <p:cNvPr id="0" name="Picture 3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698750"/>
                        <a:ext cx="3606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262840"/>
              </p:ext>
            </p:extLst>
          </p:nvPr>
        </p:nvGraphicFramePr>
        <p:xfrm>
          <a:off x="4711700" y="2698750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1200" imgH="822600" progId="Equation.DSMT4">
                  <p:embed/>
                </p:oleObj>
              </mc:Choice>
              <mc:Fallback>
                <p:oleObj name="Equation" r:id="rId4" imgW="1051200" imgH="822600" progId="Equation.DSMT4">
                  <p:embed/>
                  <p:pic>
                    <p:nvPicPr>
                      <p:cNvPr id="0" name="Picture 3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2698750"/>
                        <a:ext cx="1066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360495"/>
              </p:ext>
            </p:extLst>
          </p:nvPr>
        </p:nvGraphicFramePr>
        <p:xfrm>
          <a:off x="6159500" y="2698750"/>
          <a:ext cx="251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04880" imgH="822600" progId="Equation.DSMT4">
                  <p:embed/>
                </p:oleObj>
              </mc:Choice>
              <mc:Fallback>
                <p:oleObj name="Equation" r:id="rId6" imgW="2504880" imgH="8226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2698750"/>
                        <a:ext cx="251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4064000" y="3524250"/>
          <a:ext cx="2209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09111" imgH="292123" progId="Equation.DSMT4">
                  <p:embed/>
                </p:oleObj>
              </mc:Choice>
              <mc:Fallback>
                <p:oleObj name="Equation" r:id="rId8" imgW="2209111" imgH="292123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3524250"/>
                        <a:ext cx="2209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760421"/>
              </p:ext>
            </p:extLst>
          </p:nvPr>
        </p:nvGraphicFramePr>
        <p:xfrm>
          <a:off x="3454400" y="4002088"/>
          <a:ext cx="3429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419280" imgH="264960" progId="Equation.DSMT4">
                  <p:embed/>
                </p:oleObj>
              </mc:Choice>
              <mc:Fallback>
                <p:oleObj name="Equation" r:id="rId10" imgW="3419280" imgH="26496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4002088"/>
                        <a:ext cx="3429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248150" y="4467225"/>
          <a:ext cx="1371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71324" imgH="292123" progId="Equation.DSMT4">
                  <p:embed/>
                </p:oleObj>
              </mc:Choice>
              <mc:Fallback>
                <p:oleObj name="Equation" r:id="rId12" imgW="1371324" imgH="292123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467225"/>
                        <a:ext cx="1371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964509"/>
              </p:ext>
            </p:extLst>
          </p:nvPr>
        </p:nvGraphicFramePr>
        <p:xfrm>
          <a:off x="3665538" y="4945063"/>
          <a:ext cx="2565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550600" imgH="264960" progId="Equation.DSMT4">
                  <p:embed/>
                </p:oleObj>
              </mc:Choice>
              <mc:Fallback>
                <p:oleObj name="Equation" r:id="rId14" imgW="2550600" imgH="264960" progId="Equation.DSMT4">
                  <p:embed/>
                  <p:pic>
                    <p:nvPicPr>
                      <p:cNvPr id="0" name="Picture 3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5538" y="4945063"/>
                        <a:ext cx="2565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3" name="Object 11"/>
          <p:cNvGraphicFramePr>
            <a:graphicFrameLocks noChangeAspect="1"/>
          </p:cNvGraphicFramePr>
          <p:nvPr/>
        </p:nvGraphicFramePr>
        <p:xfrm>
          <a:off x="4914900" y="5372100"/>
          <a:ext cx="1117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17233" imgH="292123" progId="Equation.DSMT4">
                  <p:embed/>
                </p:oleObj>
              </mc:Choice>
              <mc:Fallback>
                <p:oleObj name="Equation" r:id="rId16" imgW="1117233" imgH="292123" progId="Equation.DSMT4">
                  <p:embed/>
                  <p:pic>
                    <p:nvPicPr>
                      <p:cNvPr id="0" name="Picture 4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5372100"/>
                        <a:ext cx="1117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6088" y="5486400"/>
            <a:ext cx="30591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The number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  <a:latin typeface="Calibri" pitchFamily="34" charset="0"/>
              </a:rPr>
              <a:t>10</a:t>
            </a:r>
            <a:r>
              <a:rPr lang="en-US" sz="2800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One integer is </a:t>
            </a:r>
            <a:r>
              <a:rPr lang="en-US" i="0" dirty="0">
                <a:solidFill>
                  <a:srgbClr val="0000FF"/>
                </a:solidFill>
              </a:rPr>
              <a:t>4</a:t>
            </a:r>
            <a:r>
              <a:rPr lang="en-US" i="0" dirty="0">
                <a:solidFill>
                  <a:schemeClr val="tx1"/>
                </a:solidFill>
              </a:rPr>
              <a:t> more than three times a second integer. Their sum is </a:t>
            </a:r>
            <a:r>
              <a:rPr lang="en-US" i="0" dirty="0">
                <a:solidFill>
                  <a:srgbClr val="0000FF"/>
                </a:solidFill>
              </a:rPr>
              <a:t>24</a:t>
            </a:r>
            <a:r>
              <a:rPr lang="en-US" i="0" dirty="0">
                <a:solidFill>
                  <a:schemeClr val="tx1"/>
                </a:solidFill>
              </a:rPr>
              <a:t>. What are the two integers?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Let 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= the second integer,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then 3</a:t>
            </a:r>
            <a:r>
              <a:rPr lang="en-US" i="1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+ 4 = the first integer.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Solving </a:t>
            </a:r>
            <a:r>
              <a:rPr lang="en-US" sz="3200" dirty="0">
                <a:solidFill>
                  <a:schemeClr val="accent1"/>
                </a:solidFill>
              </a:rPr>
              <a:t>Number Problems (cont.)</a:t>
            </a:r>
          </a:p>
        </p:txBody>
      </p:sp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0334981"/>
              </p:ext>
            </p:extLst>
          </p:nvPr>
        </p:nvGraphicFramePr>
        <p:xfrm>
          <a:off x="800100" y="1282700"/>
          <a:ext cx="6934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21000" imgH="639720" progId="Equation.DSMT4">
                  <p:embed/>
                </p:oleObj>
              </mc:Choice>
              <mc:Fallback>
                <p:oleObj name="Equation" r:id="rId2" imgW="6921000" imgH="6397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282700"/>
                        <a:ext cx="6934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689377"/>
              </p:ext>
            </p:extLst>
          </p:nvPr>
        </p:nvGraphicFramePr>
        <p:xfrm>
          <a:off x="3022600" y="1838325"/>
          <a:ext cx="2222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12560" imgH="585000" progId="Equation.DSMT4">
                  <p:embed/>
                </p:oleObj>
              </mc:Choice>
              <mc:Fallback>
                <p:oleObj name="Equation" r:id="rId4" imgW="2212560" imgH="5850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2600" y="1838325"/>
                        <a:ext cx="2222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3695700" y="2481263"/>
          <a:ext cx="1587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87385" imgH="279446" progId="Equation.DSMT4">
                  <p:embed/>
                </p:oleObj>
              </mc:Choice>
              <mc:Fallback>
                <p:oleObj name="Equation" r:id="rId6" imgW="1587385" imgH="279446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481263"/>
                        <a:ext cx="1587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6408605"/>
              </p:ext>
            </p:extLst>
          </p:nvPr>
        </p:nvGraphicFramePr>
        <p:xfrm>
          <a:off x="3244850" y="2909888"/>
          <a:ext cx="2489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77520" imgH="264960" progId="Equation.DSMT4">
                  <p:embed/>
                </p:oleObj>
              </mc:Choice>
              <mc:Fallback>
                <p:oleObj name="Equation" r:id="rId8" imgW="2477520" imgH="26496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2909888"/>
                        <a:ext cx="2489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4203700" y="3332163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79201" imgH="292123" progId="Equation.DSMT4">
                  <p:embed/>
                </p:oleObj>
              </mc:Choice>
              <mc:Fallback>
                <p:oleObj name="Equation" r:id="rId10" imgW="1079201" imgH="292123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32163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6018037"/>
              </p:ext>
            </p:extLst>
          </p:nvPr>
        </p:nvGraphicFramePr>
        <p:xfrm>
          <a:off x="4152900" y="3659188"/>
          <a:ext cx="1168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52000" imgH="886680" progId="Equation.DSMT4">
                  <p:embed/>
                </p:oleObj>
              </mc:Choice>
              <mc:Fallback>
                <p:oleObj name="Equation" r:id="rId12" imgW="1152000" imgH="88668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3659188"/>
                        <a:ext cx="1168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9"/>
          <p:cNvGraphicFramePr>
            <a:graphicFrameLocks noChangeAspect="1"/>
          </p:cNvGraphicFramePr>
          <p:nvPr/>
        </p:nvGraphicFramePr>
        <p:xfrm>
          <a:off x="4381500" y="4572000"/>
          <a:ext cx="711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11016" imgH="292123" progId="Equation.DSMT4">
                  <p:embed/>
                </p:oleObj>
              </mc:Choice>
              <mc:Fallback>
                <p:oleObj name="Equation" r:id="rId14" imgW="711016" imgH="292123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4572000"/>
                        <a:ext cx="711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3702050" y="5029200"/>
          <a:ext cx="156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62031" imgH="292123" progId="Equation.DSMT4">
                  <p:embed/>
                </p:oleObj>
              </mc:Choice>
              <mc:Fallback>
                <p:oleObj name="Equation" r:id="rId16" imgW="1562031" imgH="292123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5029200"/>
                        <a:ext cx="1562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2"/>
          <p:cNvSpPr>
            <a:spLocks noGrp="1"/>
          </p:cNvSpPr>
          <p:nvPr>
            <p:ph idx="1"/>
          </p:nvPr>
        </p:nvSpPr>
        <p:spPr>
          <a:xfrm>
            <a:off x="457200" y="5389039"/>
            <a:ext cx="8229600" cy="523220"/>
          </a:xfrm>
        </p:spPr>
        <p:txBody>
          <a:bodyPr>
            <a:spAutoFit/>
          </a:bodyPr>
          <a:lstStyle/>
          <a:p>
            <a:r>
              <a:rPr lang="en-US" dirty="0">
                <a:latin typeface="Calibri" pitchFamily="34" charset="0"/>
              </a:rPr>
              <a:t>The two integers are 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5 </a:t>
            </a:r>
            <a:r>
              <a:rPr lang="en-US" dirty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lang="en-US" dirty="0">
                <a:solidFill>
                  <a:srgbClr val="FF0008"/>
                </a:solidFill>
                <a:latin typeface="Calibri" pitchFamily="34" charset="0"/>
              </a:rPr>
              <a:t> 19</a:t>
            </a:r>
            <a:r>
              <a:rPr lang="en-US" dirty="0">
                <a:latin typeface="Calibri" pitchFamily="34" charset="0"/>
              </a:rPr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301240"/>
          </a:xfrm>
          <a:ln w="28575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marL="12700" indent="-12700" eaLnBrk="0" hangingPunct="0">
              <a:tabLst>
                <a:tab pos="4572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In this section, we will be dealing only with integers. Therefore, if you get a result that has a fraction or decimal number (not an integer), you will know that an error has been made and you should correct some part of your work.</a:t>
            </a:r>
            <a:endParaRPr lang="en-US" dirty="0"/>
          </a:p>
        </p:txBody>
      </p:sp>
      <p:sp>
        <p:nvSpPr>
          <p:cNvPr id="12291" name="Rectang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Note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Consecutive Integers</a:t>
            </a:r>
          </a:p>
        </p:txBody>
      </p:sp>
      <p:sp>
        <p:nvSpPr>
          <p:cNvPr id="1331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377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1 more than the previous integer. Three consecutive integers can be represented as</a:t>
            </a:r>
          </a:p>
          <a:p>
            <a:pPr marL="12700" indent="-12700" algn="ctr">
              <a:spcBef>
                <a:spcPct val="0"/>
              </a:spcBef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1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2,</a:t>
            </a:r>
          </a:p>
          <a:p>
            <a:pPr marL="12700" indent="-12700" algn="just" eaLnBrk="1" hangingPunct="1">
              <a:spcBef>
                <a:spcPct val="0"/>
              </a:spcBef>
              <a:buFontTx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</a:t>
            </a:r>
            <a:r>
              <a:rPr lang="en-IN" dirty="0"/>
              <a:t>Consecutive Even Integers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433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5298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Even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even integer. Three consecutive even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C00000"/>
                </a:solidFill>
              </a:rPr>
              <a:t>+ </a:t>
            </a:r>
            <a:r>
              <a:rPr lang="en-US" b="1" i="0" dirty="0">
                <a:solidFill>
                  <a:srgbClr val="C00000"/>
                </a:solidFill>
              </a:rPr>
              <a:t>4,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even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Definition: Consecutive Odd Integers</a:t>
            </a: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536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2700" indent="-12700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Odd integers are </a:t>
            </a:r>
            <a:r>
              <a:rPr lang="en-US" b="1" i="0" dirty="0">
                <a:solidFill>
                  <a:srgbClr val="C00000"/>
                </a:solidFill>
              </a:rPr>
              <a:t>consecutive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if each is 2 more than the previous odd integer. Three consecutive odd integers can be represented as</a:t>
            </a:r>
          </a:p>
          <a:p>
            <a:pPr marL="12700" indent="-12700" algn="ctr">
              <a:tabLst>
                <a:tab pos="457200" algn="l"/>
              </a:tabLst>
            </a:pP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,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, and </a:t>
            </a:r>
            <a:r>
              <a:rPr lang="en-US" b="1" i="1" dirty="0">
                <a:solidFill>
                  <a:srgbClr val="C00000"/>
                </a:solidFill>
              </a:rPr>
              <a:t>n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>
                <a:solidFill>
                  <a:srgbClr val="C00000"/>
                </a:solidFill>
              </a:rPr>
              <a:t>+ </a:t>
            </a:r>
            <a:r>
              <a:rPr lang="en-US" b="1" dirty="0">
                <a:solidFill>
                  <a:srgbClr val="C00000"/>
                </a:solidFill>
              </a:rPr>
              <a:t>4,</a:t>
            </a:r>
          </a:p>
          <a:p>
            <a:pPr marL="12700" indent="-12700" algn="just">
              <a:buFont typeface="Courier New" pitchFamily="49" charset="0"/>
              <a:buNone/>
              <a:tabLst>
                <a:tab pos="457200" algn="l"/>
              </a:tabLst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</a:t>
            </a:r>
            <a:r>
              <a:rPr lang="en-US" b="1" i="0" dirty="0">
                <a:solidFill>
                  <a:srgbClr val="C00000"/>
                </a:solidFill>
              </a:rPr>
              <a:t>odd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integer.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</TotalTime>
  <Words>725</Words>
  <Application>Microsoft Office PowerPoint</Application>
  <PresentationFormat>On-screen Show (4:3)</PresentationFormat>
  <Paragraphs>70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Courier New</vt:lpstr>
      <vt:lpstr>Arial</vt:lpstr>
      <vt:lpstr>Cambria Math</vt:lpstr>
      <vt:lpstr>Calibri</vt:lpstr>
      <vt:lpstr>Symbol</vt:lpstr>
      <vt:lpstr>Office Theme</vt:lpstr>
      <vt:lpstr>Equation</vt:lpstr>
      <vt:lpstr>Section 7.6 </vt:lpstr>
      <vt:lpstr>Example 1: Solving Number Problems </vt:lpstr>
      <vt:lpstr>Example 2: Solving Number Problems</vt:lpstr>
      <vt:lpstr>Example 3: Solving Number Problems</vt:lpstr>
      <vt:lpstr>Example 3: Solving Number Problems (cont.)</vt:lpstr>
      <vt:lpstr>Note</vt:lpstr>
      <vt:lpstr>Definition: Consecutive Integers</vt:lpstr>
      <vt:lpstr>Definition: Consecutive Even Integers</vt:lpstr>
      <vt:lpstr>Definition: Consecutive Odd Integers</vt:lpstr>
      <vt:lpstr>Example 4: Finding Consecutive Integers </vt:lpstr>
      <vt:lpstr>Example 4: Finding Consecutive Integers (cont.)</vt:lpstr>
      <vt:lpstr>Example 5: Finding Consecutive Integers</vt:lpstr>
      <vt:lpstr>Example 5: Finding Consecutive Integers (cont.)</vt:lpstr>
      <vt:lpstr>Example 5: Finding Consecutive Integers (cont.)</vt:lpstr>
      <vt:lpstr>Example 6: Application: Calculating  Living Expenses</vt:lpstr>
      <vt:lpstr>Example 6: Application: Calculating  Living Expenses (cont.)</vt:lpstr>
      <vt:lpstr>Example 7: Application: Calculating Costs  of Purchases </vt:lpstr>
      <vt:lpstr>Example 7: Application: Calculating Costs  of Purchases (cont.)</vt:lpstr>
      <vt:lpstr>Example 7: Application: Calculating Costs  of Purchases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 for College Mathematics, 3rd Edition</dc:title>
  <dc:creator>Hawkes Learning</dc:creator>
  <cp:lastModifiedBy>Jolie Even</cp:lastModifiedBy>
  <cp:revision>111</cp:revision>
  <dcterms:created xsi:type="dcterms:W3CDTF">2013-04-26T14:43:13Z</dcterms:created>
  <dcterms:modified xsi:type="dcterms:W3CDTF">2023-06-27T20:15:46Z</dcterms:modified>
</cp:coreProperties>
</file>