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81"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CC7"/>
    <a:srgbClr val="ED69DA"/>
    <a:srgbClr val="0000FF"/>
    <a:srgbClr val="000099"/>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111" d="100"/>
          <a:sy n="111" d="100"/>
        </p:scale>
        <p:origin x="180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dirty="0"/>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image" Target="../media/image37.png"/><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6.wmf"/><Relationship Id="rId5" Type="http://schemas.openxmlformats.org/officeDocument/2006/relationships/image" Target="../media/image33.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42.wmf"/><Relationship Id="rId5" Type="http://schemas.openxmlformats.org/officeDocument/2006/relationships/image" Target="../media/image39.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41.wmf"/></Relationships>
</file>

<file path=ppt/slides/_rels/slide13.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5.wmf"/><Relationship Id="rId5" Type="http://schemas.openxmlformats.org/officeDocument/2006/relationships/oleObject" Target="../embeddings/oleObject41.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51.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4.bin"/><Relationship Id="rId2" Type="http://schemas.openxmlformats.org/officeDocument/2006/relationships/oleObject" Target="../embeddings/oleObject49.bin"/><Relationship Id="rId16"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6.wmf"/><Relationship Id="rId14"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5.wmf"/><Relationship Id="rId18" Type="http://schemas.openxmlformats.org/officeDocument/2006/relationships/oleObject" Target="../embeddings/oleObject64.bin"/><Relationship Id="rId3" Type="http://schemas.openxmlformats.org/officeDocument/2006/relationships/image" Target="../media/image60.wmf"/><Relationship Id="rId21" Type="http://schemas.openxmlformats.org/officeDocument/2006/relationships/image" Target="../media/image69.wmf"/><Relationship Id="rId7" Type="http://schemas.openxmlformats.org/officeDocument/2006/relationships/image" Target="../media/image62.wmf"/><Relationship Id="rId12" Type="http://schemas.openxmlformats.org/officeDocument/2006/relationships/oleObject" Target="../embeddings/oleObject61.bin"/><Relationship Id="rId17" Type="http://schemas.openxmlformats.org/officeDocument/2006/relationships/image" Target="../media/image67.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60.bin"/><Relationship Id="rId19" Type="http://schemas.openxmlformats.org/officeDocument/2006/relationships/image" Target="../media/image68.wmf"/><Relationship Id="rId4" Type="http://schemas.openxmlformats.org/officeDocument/2006/relationships/oleObject" Target="../embeddings/oleObject57.bin"/><Relationship Id="rId9" Type="http://schemas.openxmlformats.org/officeDocument/2006/relationships/image" Target="../media/image63.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5.wmf"/><Relationship Id="rId18" Type="http://schemas.openxmlformats.org/officeDocument/2006/relationships/oleObject" Target="../embeddings/oleObject74.bin"/><Relationship Id="rId3" Type="http://schemas.openxmlformats.org/officeDocument/2006/relationships/image" Target="../media/image70.wmf"/><Relationship Id="rId21" Type="http://schemas.openxmlformats.org/officeDocument/2006/relationships/image" Target="../media/image79.wmf"/><Relationship Id="rId7" Type="http://schemas.openxmlformats.org/officeDocument/2006/relationships/image" Target="../media/image72.wmf"/><Relationship Id="rId12" Type="http://schemas.openxmlformats.org/officeDocument/2006/relationships/oleObject" Target="../embeddings/oleObject71.bin"/><Relationship Id="rId17" Type="http://schemas.openxmlformats.org/officeDocument/2006/relationships/image" Target="../media/image77.wmf"/><Relationship Id="rId2" Type="http://schemas.openxmlformats.org/officeDocument/2006/relationships/oleObject" Target="../embeddings/oleObject66.bin"/><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4.wmf"/><Relationship Id="rId5" Type="http://schemas.openxmlformats.org/officeDocument/2006/relationships/image" Target="../media/image71.wmf"/><Relationship Id="rId15" Type="http://schemas.openxmlformats.org/officeDocument/2006/relationships/image" Target="../media/image76.wmf"/><Relationship Id="rId10" Type="http://schemas.openxmlformats.org/officeDocument/2006/relationships/oleObject" Target="../embeddings/oleObject70.bin"/><Relationship Id="rId19" Type="http://schemas.openxmlformats.org/officeDocument/2006/relationships/image" Target="../media/image78.wmf"/><Relationship Id="rId4" Type="http://schemas.openxmlformats.org/officeDocument/2006/relationships/oleObject" Target="../embeddings/oleObject67.bin"/><Relationship Id="rId9" Type="http://schemas.openxmlformats.org/officeDocument/2006/relationships/image" Target="../media/image73.wmf"/><Relationship Id="rId14" Type="http://schemas.openxmlformats.org/officeDocument/2006/relationships/oleObject" Target="../embeddings/oleObject7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81.wmf"/><Relationship Id="rId4" Type="http://schemas.openxmlformats.org/officeDocument/2006/relationships/oleObject" Target="../embeddings/oleObject77.bin"/><Relationship Id="rId9" Type="http://schemas.openxmlformats.org/officeDocument/2006/relationships/image" Target="../media/image8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6.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5.wmf"/><Relationship Id="rId4"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0.wmf"/><Relationship Id="rId4" Type="http://schemas.openxmlformats.org/officeDocument/2006/relationships/oleObject" Target="../embeddings/oleObject8.bin"/><Relationship Id="rId9" Type="http://schemas.openxmlformats.org/officeDocument/2006/relationships/image" Target="../media/image12.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8.wmf"/><Relationship Id="rId18" Type="http://schemas.openxmlformats.org/officeDocument/2006/relationships/oleObject" Target="../embeddings/oleObject19.bin"/><Relationship Id="rId3" Type="http://schemas.openxmlformats.org/officeDocument/2006/relationships/image" Target="../media/image13.wmf"/><Relationship Id="rId21" Type="http://schemas.openxmlformats.org/officeDocument/2006/relationships/image" Target="../media/image22.wmf"/><Relationship Id="rId7" Type="http://schemas.openxmlformats.org/officeDocument/2006/relationships/image" Target="../media/image15.wmf"/><Relationship Id="rId12" Type="http://schemas.openxmlformats.org/officeDocument/2006/relationships/oleObject" Target="../embeddings/oleObject16.bin"/><Relationship Id="rId17" Type="http://schemas.openxmlformats.org/officeDocument/2006/relationships/image" Target="../media/image20.wmf"/><Relationship Id="rId2" Type="http://schemas.openxmlformats.org/officeDocument/2006/relationships/oleObject" Target="../embeddings/oleObject11.bin"/><Relationship Id="rId16" Type="http://schemas.openxmlformats.org/officeDocument/2006/relationships/oleObject" Target="../embeddings/oleObject18.bin"/><Relationship Id="rId20"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5.bin"/><Relationship Id="rId19" Type="http://schemas.openxmlformats.org/officeDocument/2006/relationships/image" Target="../media/image21.wmf"/><Relationship Id="rId4" Type="http://schemas.openxmlformats.org/officeDocument/2006/relationships/oleObject" Target="../embeddings/oleObject12.bin"/><Relationship Id="rId9" Type="http://schemas.openxmlformats.org/officeDocument/2006/relationships/image" Target="../media/image16.wmf"/><Relationship Id="rId1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6.wmf"/><Relationship Id="rId7" Type="http://schemas.openxmlformats.org/officeDocument/2006/relationships/image" Target="../media/image28.wmf"/><Relationship Id="rId12" Type="http://schemas.openxmlformats.org/officeDocument/2006/relationships/image" Target="../media/image31.png"/><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0.wmf"/><Relationship Id="rId5" Type="http://schemas.openxmlformats.org/officeDocument/2006/relationships/image" Target="../media/image27.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mc:AlternateContent xmlns:mc="http://schemas.openxmlformats.org/markup-compatibility/2006" xmlns:a14="http://schemas.microsoft.com/office/drawing/2010/main">
        <mc:Choice Requires="a14">
          <p:sp>
            <p:nvSpPr>
              <p:cNvPr id="10245" name="Rectangle 3"/>
              <p:cNvSpPr>
                <a:spLocks noGrp="1"/>
              </p:cNvSpPr>
              <p:nvPr>
                <p:ph idx="1"/>
              </p:nvPr>
            </p:nvSpPr>
            <p:spPr>
              <a:xfrm>
                <a:off x="457200" y="1280160"/>
                <a:ext cx="8229600" cy="4230069"/>
              </a:xfrm>
              <a:prstGeom prst="rect">
                <a:avLst/>
              </a:prstGeom>
            </p:spPr>
            <p:txBody>
              <a:bodyPr>
                <a:spAutoFit/>
              </a:bodyPr>
              <a:lstStyle/>
              <a:p>
                <a:r>
                  <a:rPr lang="en-US" i="0" dirty="0">
                    <a:solidFill>
                      <a:schemeClr val="tx1"/>
                    </a:solidFill>
                  </a:rPr>
                  <a:t>Given </a:t>
                </a:r>
                <a14:m>
                  <m:oMath xmlns:m="http://schemas.openxmlformats.org/officeDocument/2006/math">
                    <m:r>
                      <a:rPr lang="en-US" b="0" i="1" smtClean="0">
                        <a:solidFill>
                          <a:srgbClr val="0000FF"/>
                        </a:solidFill>
                        <a:latin typeface="Cambria Math" panose="02040503050406030204" pitchFamily="18" charset="0"/>
                      </a:rPr>
                      <m:t>𝑉</m:t>
                    </m:r>
                    <m:r>
                      <a:rPr lang="en-US" b="0" i="1" smtClean="0">
                        <a:solidFill>
                          <a:srgbClr val="0000FF"/>
                        </a:solidFill>
                        <a:latin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r>
                  <a:rPr lang="en-US" i="0" dirty="0">
                    <a:solidFill>
                      <a:schemeClr val="tx1"/>
                    </a:solidFill>
                  </a:rPr>
                  <a:t> ,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p>
              <a:p>
                <a:r>
                  <a:rPr lang="en-US" b="1" i="0" dirty="0">
                    <a:solidFill>
                      <a:schemeClr val="tx1"/>
                    </a:solidFill>
                  </a:rPr>
                  <a:t>Solution      </a:t>
                </a:r>
                <a14:m>
                  <m:oMath xmlns:m="http://schemas.openxmlformats.org/officeDocument/2006/math">
                    <m:r>
                      <a:rPr lang="en-US" b="0" i="1" smtClean="0">
                        <a:solidFill>
                          <a:srgbClr val="0000FF"/>
                        </a:solidFill>
                        <a:latin typeface="Cambria Math" panose="02040503050406030204" pitchFamily="18" charset="0"/>
                      </a:rPr>
                      <m:t>𝑉</m:t>
                    </m:r>
                    <m:r>
                      <a:rPr lang="en-US" b="1" i="1" smtClean="0">
                        <a:solidFill>
                          <a:srgbClr val="0000FF"/>
                        </a:solidFill>
                        <a:latin typeface="Cambria Math" panose="02040503050406030204" pitchFamily="18" charset="0"/>
                      </a:rPr>
                      <m:t>=</m:t>
                    </m:r>
                    <m:f>
                      <m:fPr>
                        <m:ctrlPr>
                          <a:rPr lang="en-US" i="1" smtClean="0">
                            <a:solidFill>
                              <a:srgbClr val="0000FF"/>
                            </a:solidFill>
                            <a:latin typeface="Cambria Math" panose="02040503050406030204" pitchFamily="18" charset="0"/>
                          </a:rPr>
                        </m:ctrlPr>
                      </m:fPr>
                      <m:num>
                        <m:r>
                          <a:rPr lang="en-US" b="0" i="1" smtClean="0">
                            <a:solidFill>
                              <a:srgbClr val="0000FF"/>
                            </a:solidFill>
                            <a:latin typeface="Cambria Math" panose="02040503050406030204" pitchFamily="18" charset="0"/>
                          </a:rPr>
                          <m:t>𝑘</m:t>
                        </m:r>
                      </m:num>
                      <m:den>
                        <m:r>
                          <a:rPr lang="en-US" b="0" i="1" smtClean="0">
                            <a:solidFill>
                              <a:srgbClr val="0000FF"/>
                            </a:solidFill>
                            <a:latin typeface="Cambria Math" panose="02040503050406030204" pitchFamily="18" charset="0"/>
                          </a:rPr>
                          <m:t>𝑃</m:t>
                        </m:r>
                      </m:den>
                    </m:f>
                  </m:oMath>
                </a14:m>
                <a:r>
                  <a:rPr lang="en-US" dirty="0">
                    <a:solidFill>
                      <a:schemeClr val="tx1"/>
                    </a:solidFill>
                  </a:rPr>
                  <a:t> </a:t>
                </a:r>
              </a:p>
              <a:p>
                <a:r>
                  <a:rPr lang="en-US" dirty="0">
                    <a:solidFill>
                      <a:schemeClr val="tx1"/>
                    </a:solidFill>
                  </a:rPr>
                  <a:t>                 </a:t>
                </a:r>
                <a14:m>
                  <m:oMath xmlns:m="http://schemas.openxmlformats.org/officeDocument/2006/math">
                    <m:r>
                      <a:rPr lang="en-US" i="1" dirty="0" smtClean="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rPr>
                      <m:t>𝑉</m:t>
                    </m:r>
                    <m:r>
                      <a:rPr lang="en-US" b="1" i="1">
                        <a:solidFill>
                          <a:srgbClr val="0000FF"/>
                        </a:solidFill>
                        <a:latin typeface="Cambria Math" panose="02040503050406030204" pitchFamily="18" charset="0"/>
                      </a:rPr>
                      <m:t>=</m:t>
                    </m:r>
                    <m:r>
                      <a:rPr lang="en-US" i="1" dirty="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endParaRPr lang="en-US" i="1" dirty="0">
                  <a:solidFill>
                    <a:srgbClr val="0000FF"/>
                  </a:solidFill>
                </a:endParaRPr>
              </a:p>
              <a:p>
                <a:r>
                  <a:rPr lang="en-US" dirty="0">
                    <a:solidFill>
                      <a:schemeClr val="tx1"/>
                    </a:solidFill>
                  </a:rPr>
                  <a:t>                   </a:t>
                </a:r>
                <a14:m>
                  <m:oMath xmlns:m="http://schemas.openxmlformats.org/officeDocument/2006/math">
                    <m:r>
                      <a:rPr lang="en-US" b="0" i="1" smtClean="0">
                        <a:solidFill>
                          <a:schemeClr val="tx1"/>
                        </a:solidFill>
                        <a:latin typeface="Cambria Math" panose="02040503050406030204" pitchFamily="18" charset="0"/>
                      </a:rPr>
                      <m:t>𝑃𝑉</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oMath>
                </a14:m>
                <a:endParaRPr lang="en-US" b="0" i="1" dirty="0">
                  <a:solidFill>
                    <a:schemeClr val="tx1"/>
                  </a:solidFill>
                  <a:latin typeface="Cambria Math" panose="02040503050406030204" pitchFamily="18" charset="0"/>
                </a:endParaRPr>
              </a:p>
              <a:p>
                <a:r>
                  <a:rPr lang="en-US" b="0" i="1" dirty="0">
                    <a:solidFill>
                      <a:schemeClr val="tx1"/>
                    </a:solidFill>
                    <a:latin typeface="Cambria Math" panose="02040503050406030204" pitchFamily="18" charset="0"/>
                  </a:rPr>
                  <a:t>                     </a:t>
                </a: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𝑃𝑉</m:t>
                        </m:r>
                      </m:num>
                      <m:den>
                        <m:r>
                          <a:rPr lang="en-US" i="1" smtClean="0">
                            <a:solidFill>
                              <a:srgbClr val="E41CC7"/>
                            </a:solidFill>
                            <a:latin typeface="Cambria Math" panose="02040503050406030204" pitchFamily="18" charset="0"/>
                          </a:rPr>
                          <m:t>𝑉</m:t>
                        </m:r>
                      </m:den>
                    </m:f>
                    <m:r>
                      <a:rPr lang="en-US" i="1">
                        <a:solidFill>
                          <a:schemeClr val="tx1"/>
                        </a:solidFill>
                        <a:latin typeface="Cambria Math" panose="02040503050406030204" pitchFamily="18" charset="0"/>
                      </a:rPr>
                      <m:t>=</m:t>
                    </m:r>
                    <m:f>
                      <m:fPr>
                        <m:ctrlPr>
                          <a:rPr lang="en-US" i="1" smtClean="0">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𝑘</m:t>
                        </m:r>
                      </m:num>
                      <m:den>
                        <m:r>
                          <a:rPr lang="en-US" i="1" smtClean="0">
                            <a:solidFill>
                              <a:srgbClr val="E41CC7"/>
                            </a:solidFill>
                            <a:latin typeface="Cambria Math" panose="02040503050406030204" pitchFamily="18" charset="0"/>
                          </a:rPr>
                          <m:t>𝑉</m:t>
                        </m:r>
                      </m:den>
                    </m:f>
                  </m:oMath>
                </a14:m>
                <a:endParaRPr lang="en-US" b="0" i="1" dirty="0">
                  <a:solidFill>
                    <a:schemeClr val="tx1"/>
                  </a:solidFill>
                  <a:latin typeface="Cambria Math" panose="02040503050406030204" pitchFamily="18" charset="0"/>
                </a:endParaRPr>
              </a:p>
              <a:p>
                <a:r>
                  <a:rPr lang="en-US" i="1" dirty="0">
                    <a:solidFill>
                      <a:schemeClr val="tx1"/>
                    </a:solidFill>
                    <a:latin typeface="Cambria Math" panose="02040503050406030204" pitchFamily="18" charset="0"/>
                  </a:rPr>
                  <a:t>                      </a:t>
                </a:r>
                <a14:m>
                  <m:oMath xmlns:m="http://schemas.openxmlformats.org/officeDocument/2006/math">
                    <m:r>
                      <a:rPr lang="en-US" b="0" i="1" smtClean="0">
                        <a:solidFill>
                          <a:srgbClr val="FF0000"/>
                        </a:solidFill>
                        <a:latin typeface="Cambria Math" panose="02040503050406030204" pitchFamily="18" charset="0"/>
                      </a:rPr>
                      <m:t>𝑃</m:t>
                    </m:r>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𝑘</m:t>
                        </m:r>
                      </m:num>
                      <m:den>
                        <m:r>
                          <a:rPr lang="en-US" b="0" i="1" smtClean="0">
                            <a:solidFill>
                              <a:srgbClr val="FF0000"/>
                            </a:solidFill>
                            <a:latin typeface="Cambria Math" panose="02040503050406030204" pitchFamily="18" charset="0"/>
                          </a:rPr>
                          <m:t>𝑉</m:t>
                        </m:r>
                      </m:den>
                    </m:f>
                  </m:oMath>
                </a14:m>
                <a:endParaRPr lang="en-US" dirty="0">
                  <a:solidFill>
                    <a:schemeClr val="tx1"/>
                  </a:solidFill>
                </a:endParaRPr>
              </a:p>
            </p:txBody>
          </p:sp>
        </mc:Choice>
        <mc:Fallback xmlns="">
          <p:sp>
            <p:nvSpPr>
              <p:cNvPr id="10245" name="Rectangle 3"/>
              <p:cNvSpPr>
                <a:spLocks noGrp="1" noRot="1" noChangeAspect="1" noMove="1" noResize="1" noEditPoints="1" noAdjustHandles="1" noChangeArrowheads="1" noChangeShapeType="1" noTextEdit="1"/>
              </p:cNvSpPr>
              <p:nvPr>
                <p:ph idx="1"/>
              </p:nvPr>
            </p:nvSpPr>
            <p:spPr>
              <a:xfrm>
                <a:off x="457200" y="1280160"/>
                <a:ext cx="8229600" cy="4230069"/>
              </a:xfrm>
              <a:prstGeom prst="rect">
                <a:avLst/>
              </a:prstGeom>
              <a:blipFill>
                <a:blip r:embed="rId2"/>
                <a:stretch>
                  <a:fillRect l="-1481"/>
                </a:stretch>
              </a:blipFill>
            </p:spPr>
            <p:txBody>
              <a:bodyPr/>
              <a:lstStyle/>
              <a:p>
                <a:r>
                  <a:rPr lang="en-US">
                    <a:noFill/>
                  </a:rPr>
                  <a:t> </a:t>
                </a:r>
              </a:p>
            </p:txBody>
          </p:sp>
        </mc:Fallback>
      </mc:AlternateContent>
      <p:graphicFrame>
        <p:nvGraphicFramePr>
          <p:cNvPr id="10249" name="Object 9"/>
          <p:cNvGraphicFramePr>
            <a:graphicFrameLocks noChangeAspect="1"/>
          </p:cNvGraphicFramePr>
          <p:nvPr>
            <p:extLst>
              <p:ext uri="{D42A27DB-BD31-4B8C-83A1-F6EECF244321}">
                <p14:modId xmlns:p14="http://schemas.microsoft.com/office/powerpoint/2010/main" val="1173681433"/>
              </p:ext>
            </p:extLst>
          </p:nvPr>
        </p:nvGraphicFramePr>
        <p:xfrm>
          <a:off x="4000500" y="2997200"/>
          <a:ext cx="2476500" cy="279400"/>
        </p:xfrm>
        <a:graphic>
          <a:graphicData uri="http://schemas.openxmlformats.org/presentationml/2006/ole">
            <mc:AlternateContent xmlns:mc="http://schemas.openxmlformats.org/markup-compatibility/2006">
              <mc:Choice xmlns:v="urn:schemas-microsoft-com:vml" Requires="v">
                <p:oleObj name="Equation" r:id="rId3" imgW="2475880" imgH="279446" progId="Equation.DSMT4">
                  <p:embed/>
                </p:oleObj>
              </mc:Choice>
              <mc:Fallback>
                <p:oleObj name="Equation" r:id="rId3" imgW="2475880" imgH="279446" progId="Equation.DSMT4">
                  <p:embed/>
                  <p:pic>
                    <p:nvPicPr>
                      <p:cNvPr id="0" name="Picture 2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99720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3765203953"/>
              </p:ext>
            </p:extLst>
          </p:nvPr>
        </p:nvGraphicFramePr>
        <p:xfrm>
          <a:off x="3962400" y="3592830"/>
          <a:ext cx="927100" cy="279400"/>
        </p:xfrm>
        <a:graphic>
          <a:graphicData uri="http://schemas.openxmlformats.org/presentationml/2006/ole">
            <mc:AlternateContent xmlns:mc="http://schemas.openxmlformats.org/markup-compatibility/2006">
              <mc:Choice xmlns:v="urn:schemas-microsoft-com:vml" Requires="v">
                <p:oleObj name="Equation" r:id="rId5" imgW="927077" imgH="279446" progId="Equation.DSMT4">
                  <p:embed/>
                </p:oleObj>
              </mc:Choice>
              <mc:Fallback>
                <p:oleObj name="Equation" r:id="rId5" imgW="927077" imgH="279446" progId="Equation.DSMT4">
                  <p:embed/>
                  <p:pic>
                    <p:nvPicPr>
                      <p:cNvPr id="0" name="Picture 2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9283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921669807"/>
              </p:ext>
            </p:extLst>
          </p:nvPr>
        </p:nvGraphicFramePr>
        <p:xfrm>
          <a:off x="3962400" y="4191000"/>
          <a:ext cx="2260600" cy="279400"/>
        </p:xfrm>
        <a:graphic>
          <a:graphicData uri="http://schemas.openxmlformats.org/presentationml/2006/ole">
            <mc:AlternateContent xmlns:mc="http://schemas.openxmlformats.org/markup-compatibility/2006">
              <mc:Choice xmlns:v="urn:schemas-microsoft-com:vml" Requires="v">
                <p:oleObj name="Equation" r:id="rId7" imgW="2260370" imgH="279446" progId="Equation.DSMT4">
                  <p:embed/>
                </p:oleObj>
              </mc:Choice>
              <mc:Fallback>
                <p:oleObj name="Equation" r:id="rId7" imgW="2260370" imgH="279446" progId="Equation.DSMT4">
                  <p:embed/>
                  <p:pic>
                    <p:nvPicPr>
                      <p:cNvPr id="0" name="Picture 2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1910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3607697047"/>
              </p:ext>
            </p:extLst>
          </p:nvPr>
        </p:nvGraphicFramePr>
        <p:xfrm>
          <a:off x="3962400" y="4980940"/>
          <a:ext cx="927100" cy="279400"/>
        </p:xfrm>
        <a:graphic>
          <a:graphicData uri="http://schemas.openxmlformats.org/presentationml/2006/ole">
            <mc:AlternateContent xmlns:mc="http://schemas.openxmlformats.org/markup-compatibility/2006">
              <mc:Choice xmlns:v="urn:schemas-microsoft-com:vml" Requires="v">
                <p:oleObj name="Equation" r:id="rId9" imgW="927077" imgH="279446" progId="Equation.DSMT4">
                  <p:embed/>
                </p:oleObj>
              </mc:Choice>
              <mc:Fallback>
                <p:oleObj name="Equation" r:id="rId9" imgW="927077" imgH="279446" progId="Equation.DSMT4">
                  <p:embed/>
                  <p:pic>
                    <p:nvPicPr>
                      <p:cNvPr id="0" name="Picture 2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49809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43159"/>
          </a:xfrm>
          <a:prstGeom prst="rect">
            <a:avLst/>
          </a:prstGeom>
        </p:spPr>
        <p:txBody>
          <a:bodyPr>
            <a:spAutoFit/>
          </a:bodyPr>
          <a:lstStyle/>
          <a:p>
            <a:pPr>
              <a:buFont typeface="Courier New" pitchFamily="49" charset="0"/>
              <a:buNone/>
            </a:pPr>
            <a:r>
              <a:rPr lang="en-US" i="0" dirty="0">
                <a:solidFill>
                  <a:schemeClr val="tx1"/>
                </a:solidFill>
              </a:rPr>
              <a:t>Given                         , as in Example 2, solve for </a:t>
            </a:r>
            <a:r>
              <a:rPr lang="en-US" i="1" dirty="0">
                <a:solidFill>
                  <a:schemeClr val="tx1"/>
                </a:solidFill>
              </a:rPr>
              <a:t>F</a:t>
            </a:r>
            <a:r>
              <a:rPr lang="en-US" dirty="0">
                <a:solidFill>
                  <a:schemeClr val="tx1"/>
                </a:solidFill>
              </a:rPr>
              <a:t> </a:t>
            </a:r>
            <a:r>
              <a:rPr lang="en-US" i="0" dirty="0">
                <a:solidFill>
                  <a:schemeClr val="tx1"/>
                </a:solidFill>
              </a:rPr>
              <a:t>in terms 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3761439209"/>
              </p:ext>
            </p:extLst>
          </p:nvPr>
        </p:nvGraphicFramePr>
        <p:xfrm>
          <a:off x="15240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870900135"/>
              </p:ext>
            </p:extLst>
          </p:nvPr>
        </p:nvGraphicFramePr>
        <p:xfrm>
          <a:off x="2616200" y="3801933"/>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801933"/>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extLst>
              <p:ext uri="{D42A27DB-BD31-4B8C-83A1-F6EECF244321}">
                <p14:modId xmlns:p14="http://schemas.microsoft.com/office/powerpoint/2010/main" val="854857178"/>
              </p:ext>
            </p:extLst>
          </p:nvPr>
        </p:nvGraphicFramePr>
        <p:xfrm>
          <a:off x="2209800" y="4730621"/>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730621"/>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515844213"/>
              </p:ext>
            </p:extLst>
          </p:nvPr>
        </p:nvGraphicFramePr>
        <p:xfrm>
          <a:off x="5562600" y="4106733"/>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106733"/>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234803323"/>
              </p:ext>
            </p:extLst>
          </p:nvPr>
        </p:nvGraphicFramePr>
        <p:xfrm>
          <a:off x="5562600" y="4838571"/>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838571"/>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2" name="Object 6"/>
          <p:cNvGraphicFramePr>
            <a:graphicFrameLocks noChangeAspect="1"/>
          </p:cNvGraphicFramePr>
          <p:nvPr>
            <p:extLst>
              <p:ext uri="{D42A27DB-BD31-4B8C-83A1-F6EECF244321}">
                <p14:modId xmlns:p14="http://schemas.microsoft.com/office/powerpoint/2010/main" val="4007963109"/>
              </p:ext>
            </p:extLst>
          </p:nvPr>
        </p:nvGraphicFramePr>
        <p:xfrm>
          <a:off x="6096000" y="4198228"/>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98228"/>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4" imgW="1663447" imgH="837787" progId="Equation.DSMT4">
                  <p:embed/>
                </p:oleObj>
              </mc:Choice>
              <mc:Fallback>
                <p:oleObj name="Equation" r:id="rId4" imgW="1663447" imgH="837787" progId="Equation.DSMT4">
                  <p:embed/>
                  <p:pic>
                    <p:nvPicPr>
                      <p:cNvPr id="0"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6" imgW="2958710" imgH="837787" progId="Equation.DSMT4">
                  <p:embed/>
                </p:oleObj>
              </mc:Choice>
              <mc:Fallback>
                <p:oleObj name="Equation" r:id="rId6" imgW="2958710" imgH="837787" progId="Equation.DSMT4">
                  <p:embed/>
                  <p:pic>
                    <p:nvPicPr>
                      <p:cNvPr id="0" name="Picture 1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8" imgW="1625416" imgH="837787" progId="Equation.DSMT4">
                  <p:embed/>
                </p:oleObj>
              </mc:Choice>
              <mc:Fallback>
                <p:oleObj name="Equation" r:id="rId8" imgW="1625416" imgH="837787" progId="Equation.DSMT4">
                  <p:embed/>
                  <p:pic>
                    <p:nvPicPr>
                      <p:cNvPr id="0" name="Picture 1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0" imgW="927077" imgH="279446" progId="Equation.DSMT4">
                  <p:embed/>
                </p:oleObj>
              </mc:Choice>
              <mc:Fallback>
                <p:oleObj name="Equation" r:id="rId10" imgW="927077" imgH="279446" progId="Equation.DSMT4">
                  <p:embed/>
                  <p:pic>
                    <p:nvPicPr>
                      <p:cNvPr id="0" name="Picture 17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2" imgW="2158920" imgH="241200" progId="Equation.DSMT4">
                  <p:embed/>
                </p:oleObj>
              </mc:Choice>
              <mc:Fallback>
                <p:oleObj name="Equation" r:id="rId12" imgW="2158920" imgH="241200" progId="Equation.DSMT4">
                  <p:embed/>
                  <p:pic>
                    <p:nvPicPr>
                      <p:cNvPr id="0" name="Picture 171"/>
                      <p:cNvPicPr>
                        <a:picLocks noChangeAspect="1" noChangeArrowheads="1"/>
                      </p:cNvPicPr>
                      <p:nvPr/>
                    </p:nvPicPr>
                    <p:blipFill>
                      <a:blip r:embed="rId13"/>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4" imgW="927077" imgH="279446" progId="Equation.DSMT4">
                  <p:embed/>
                </p:oleObj>
              </mc:Choice>
              <mc:Fallback>
                <p:oleObj name="Equation" r:id="rId14" imgW="927077" imgH="279446" progId="Equation.DSMT4">
                  <p:embed/>
                  <p:pic>
                    <p:nvPicPr>
                      <p:cNvPr id="0" name="Picture 1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4" name="Rectangle 2">
                <a:extLst>
                  <a:ext uri="{FF2B5EF4-FFF2-40B4-BE49-F238E27FC236}">
                    <a16:creationId xmlns:a16="http://schemas.microsoft.com/office/drawing/2014/main" id="{2D03FDF1-8EA9-EA2F-A8F8-2E2E72A58A33}"/>
                  </a:ext>
                </a:extLst>
              </p:cNvPr>
              <p:cNvSpPr txBox="1">
                <a:spLocks/>
              </p:cNvSpPr>
              <p:nvPr/>
            </p:nvSpPr>
            <p:spPr>
              <a:xfrm>
                <a:off x="1143000" y="4307056"/>
                <a:ext cx="2467087" cy="722144"/>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600" b="0" i="1" smtClean="0">
                          <a:solidFill>
                            <a:srgbClr val="FF0000"/>
                          </a:solidFill>
                          <a:latin typeface="Cambria Math" panose="02040503050406030204" pitchFamily="18" charset="0"/>
                        </a:rPr>
                        <m:t>𝐹</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9</m:t>
                          </m:r>
                        </m:num>
                        <m:den>
                          <m:r>
                            <a:rPr lang="en-US" sz="2600" b="0" i="1" smtClean="0">
                              <a:solidFill>
                                <a:srgbClr val="FF0000"/>
                              </a:solidFill>
                              <a:latin typeface="Cambria Math" panose="02040503050406030204" pitchFamily="18" charset="0"/>
                            </a:rPr>
                            <m:t>5</m:t>
                          </m:r>
                        </m:den>
                      </m:f>
                      <m:r>
                        <a:rPr lang="en-US" sz="2600" b="0" i="1" smtClean="0">
                          <a:solidFill>
                            <a:srgbClr val="FF0000"/>
                          </a:solidFill>
                          <a:latin typeface="Cambria Math" panose="02040503050406030204" pitchFamily="18" charset="0"/>
                        </a:rPr>
                        <m:t>𝐶</m:t>
                      </m:r>
                      <m:r>
                        <a:rPr lang="en-US" sz="2600" b="0" i="1" smtClean="0">
                          <a:solidFill>
                            <a:srgbClr val="FF0000"/>
                          </a:solidFill>
                          <a:latin typeface="Cambria Math" panose="02040503050406030204" pitchFamily="18" charset="0"/>
                        </a:rPr>
                        <m:t>+32</m:t>
                      </m:r>
                    </m:oMath>
                  </m:oMathPara>
                </a14:m>
                <a:endParaRPr lang="en-US" sz="2600" dirty="0">
                  <a:solidFill>
                    <a:srgbClr val="FF0000"/>
                  </a:solidFill>
                </a:endParaRPr>
              </a:p>
            </p:txBody>
          </p:sp>
        </mc:Choice>
        <mc:Fallback xmlns="">
          <p:sp>
            <p:nvSpPr>
              <p:cNvPr id="4" name="Rectangle 2">
                <a:extLst>
                  <a:ext uri="{FF2B5EF4-FFF2-40B4-BE49-F238E27FC236}">
                    <a16:creationId xmlns:a16="http://schemas.microsoft.com/office/drawing/2014/main" id="{2D03FDF1-8EA9-EA2F-A8F8-2E2E72A58A33}"/>
                  </a:ext>
                </a:extLst>
              </p:cNvPr>
              <p:cNvSpPr txBox="1">
                <a:spLocks noRot="1" noChangeAspect="1" noMove="1" noResize="1" noEditPoints="1" noAdjustHandles="1" noChangeArrowheads="1" noChangeShapeType="1" noTextEdit="1"/>
              </p:cNvSpPr>
              <p:nvPr/>
            </p:nvSpPr>
            <p:spPr>
              <a:xfrm>
                <a:off x="1143000" y="4307056"/>
                <a:ext cx="2467087" cy="722144"/>
              </a:xfrm>
              <a:prstGeom prst="rect">
                <a:avLst/>
              </a:prstGeom>
              <a:blipFill>
                <a:blip r:embed="rId16"/>
                <a:stretch>
                  <a:fillRect t="-15254" b="-5085"/>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i="0" dirty="0">
                <a:solidFill>
                  <a:schemeClr val="tx1"/>
                </a:solidFill>
              </a:rPr>
              <a:t>a.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marL="514350" indent="-514350" defTabSz="517525">
              <a:buAutoNum type="alphaLcPeriod" startAt="2"/>
            </a:pPr>
            <a:r>
              <a:rPr lang="en-US" i="0" dirty="0">
                <a:solidFill>
                  <a:schemeClr val="tx1"/>
                </a:solidFill>
              </a:rPr>
              <a:t>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1040285"/>
          </a:xfrm>
        </p:spPr>
        <p:txBody>
          <a:bodyPr>
            <a:spAutoFit/>
          </a:bodyPr>
          <a:lstStyle/>
          <a:p>
            <a:pPr marL="533400" indent="-533400"/>
            <a:r>
              <a:rPr lang="en-US" b="1" dirty="0"/>
              <a:t>Solution   </a:t>
            </a:r>
          </a:p>
          <a:p>
            <a:pPr marL="533400" indent="-533400"/>
            <a:r>
              <a:rPr lang="en-US" dirty="0"/>
              <a:t>a. Solving for </a:t>
            </a:r>
            <a:r>
              <a:rPr lang="en-US" i="1" dirty="0"/>
              <a:t>x</a:t>
            </a:r>
            <a:r>
              <a:rPr lang="en-US" dirty="0"/>
              <a:t> yields the following.</a:t>
            </a:r>
          </a:p>
        </p:txBody>
      </p:sp>
      <p:graphicFrame>
        <p:nvGraphicFramePr>
          <p:cNvPr id="31748" name="Object 4"/>
          <p:cNvGraphicFramePr>
            <a:graphicFrameLocks noChangeAspect="1"/>
          </p:cNvGraphicFramePr>
          <p:nvPr>
            <p:extLst>
              <p:ext uri="{D42A27DB-BD31-4B8C-83A1-F6EECF244321}">
                <p14:modId xmlns:p14="http://schemas.microsoft.com/office/powerpoint/2010/main" val="194777575"/>
              </p:ext>
            </p:extLst>
          </p:nvPr>
        </p:nvGraphicFramePr>
        <p:xfrm>
          <a:off x="5282904" y="2524545"/>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904" y="2524545"/>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900724369"/>
              </p:ext>
            </p:extLst>
          </p:nvPr>
        </p:nvGraphicFramePr>
        <p:xfrm>
          <a:off x="5294016" y="3043658"/>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294016" y="3043658"/>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571486302"/>
              </p:ext>
            </p:extLst>
          </p:nvPr>
        </p:nvGraphicFramePr>
        <p:xfrm>
          <a:off x="5282904" y="3834233"/>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82904" y="38342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2226902577"/>
              </p:ext>
            </p:extLst>
          </p:nvPr>
        </p:nvGraphicFramePr>
        <p:xfrm>
          <a:off x="5282904" y="5451895"/>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2904" y="545189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621193522"/>
              </p:ext>
            </p:extLst>
          </p:nvPr>
        </p:nvGraphicFramePr>
        <p:xfrm>
          <a:off x="2666704" y="2480095"/>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6704" y="2480095"/>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805553994"/>
              </p:ext>
            </p:extLst>
          </p:nvPr>
        </p:nvGraphicFramePr>
        <p:xfrm>
          <a:off x="1977729" y="3033815"/>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729" y="3033815"/>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extLst>
              <p:ext uri="{D42A27DB-BD31-4B8C-83A1-F6EECF244321}">
                <p14:modId xmlns:p14="http://schemas.microsoft.com/office/powerpoint/2010/main" val="748409605"/>
              </p:ext>
            </p:extLst>
          </p:nvPr>
        </p:nvGraphicFramePr>
        <p:xfrm>
          <a:off x="3323929" y="3796133"/>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3929" y="3796133"/>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143579027"/>
              </p:ext>
            </p:extLst>
          </p:nvPr>
        </p:nvGraphicFramePr>
        <p:xfrm>
          <a:off x="3215979" y="4277145"/>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5979" y="4277145"/>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2356797072"/>
              </p:ext>
            </p:extLst>
          </p:nvPr>
        </p:nvGraphicFramePr>
        <p:xfrm>
          <a:off x="3514429" y="5413795"/>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4429" y="5413795"/>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06280482"/>
              </p:ext>
            </p:extLst>
          </p:nvPr>
        </p:nvGraphicFramePr>
        <p:xfrm>
          <a:off x="5282904" y="4372395"/>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2904" y="4372395"/>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i="0" dirty="0">
                <a:solidFill>
                  <a:schemeClr val="tx1"/>
                </a:solidFill>
              </a:rPr>
              <a:t>b. 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xfrm>
            <a:off x="490369" y="1028700"/>
            <a:ext cx="8229600" cy="4572000"/>
          </a:xfrm>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p>
          <a:p>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931190945"/>
              </p:ext>
            </p:extLst>
          </p:nvPr>
        </p:nvGraphicFramePr>
        <p:xfrm>
          <a:off x="1066800" y="290195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01950"/>
                        <a:ext cx="7264400" cy="3060700"/>
                      </a:xfrm>
                      <a:prstGeom prst="rect">
                        <a:avLst/>
                      </a:prstGeom>
                      <a:noFill/>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3896665946"/>
              </p:ext>
            </p:extLst>
          </p:nvPr>
        </p:nvGraphicFramePr>
        <p:xfrm>
          <a:off x="4876800" y="347599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347599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1212412634"/>
              </p:ext>
            </p:extLst>
          </p:nvPr>
        </p:nvGraphicFramePr>
        <p:xfrm>
          <a:off x="4572000" y="5084482"/>
          <a:ext cx="4038600" cy="279400"/>
        </p:xfrm>
        <a:graphic>
          <a:graphicData uri="http://schemas.openxmlformats.org/presentationml/2006/ole">
            <mc:AlternateContent xmlns:mc="http://schemas.openxmlformats.org/markup-compatibility/2006">
              <mc:Choice xmlns:v="urn:schemas-microsoft-com:vml" Requires="v">
                <p:oleObj name="Equation" r:id="rId6" imgW="4037911" imgH="279446" progId="Equation.DSMT4">
                  <p:embed/>
                </p:oleObj>
              </mc:Choice>
              <mc:Fallback>
                <p:oleObj name="Equation" r:id="rId6" imgW="4037911" imgH="279446" progId="Equation.DSMT4">
                  <p:embed/>
                  <p:pic>
                    <p:nvPicPr>
                      <p:cNvPr id="0" name="Picture 7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84482"/>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2">
            <a:extLst>
              <a:ext uri="{FF2B5EF4-FFF2-40B4-BE49-F238E27FC236}">
                <a16:creationId xmlns:a16="http://schemas.microsoft.com/office/drawing/2014/main" id="{4730D4DA-D7DD-43FE-0EF7-9309F2A01EBB}"/>
              </a:ext>
            </a:extLst>
          </p:cNvPr>
          <p:cNvSpPr txBox="1">
            <a:spLocks/>
          </p:cNvSpPr>
          <p:nvPr/>
        </p:nvSpPr>
        <p:spPr>
          <a:xfrm>
            <a:off x="4876800" y="4433196"/>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(or divide both sides by −1).</a:t>
            </a:r>
          </a:p>
        </p:txBody>
      </p:sp>
      <p:sp>
        <p:nvSpPr>
          <p:cNvPr id="6" name="Rectangle 2">
            <a:extLst>
              <a:ext uri="{FF2B5EF4-FFF2-40B4-BE49-F238E27FC236}">
                <a16:creationId xmlns:a16="http://schemas.microsoft.com/office/drawing/2014/main" id="{CF370246-BEC3-2D13-F604-A9471322B96C}"/>
              </a:ext>
            </a:extLst>
          </p:cNvPr>
          <p:cNvSpPr txBox="1">
            <a:spLocks/>
          </p:cNvSpPr>
          <p:nvPr/>
        </p:nvSpPr>
        <p:spPr>
          <a:xfrm>
            <a:off x="4726791" y="4125259"/>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Multiply both sides by −1</a:t>
            </a:r>
          </a:p>
        </p:txBody>
      </p:sp>
      <p:cxnSp>
        <p:nvCxnSpPr>
          <p:cNvPr id="8" name="Straight Connector 7">
            <a:extLst>
              <a:ext uri="{FF2B5EF4-FFF2-40B4-BE49-F238E27FC236}">
                <a16:creationId xmlns:a16="http://schemas.microsoft.com/office/drawing/2014/main" id="{B53BC4B7-6368-BEFE-46DB-DFF190D24DAA}"/>
              </a:ext>
            </a:extLst>
          </p:cNvPr>
          <p:cNvCxnSpPr/>
          <p:nvPr/>
        </p:nvCxnSpPr>
        <p:spPr>
          <a:xfrm>
            <a:off x="4876800" y="4495800"/>
            <a:ext cx="28575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068593"/>
            <a:ext cx="8229600" cy="4271939"/>
          </a:xfrm>
          <a:prstGeom prst="rect">
            <a:avLst/>
          </a:prstGeom>
        </p:spPr>
        <p:txBody>
          <a:bodyPr>
            <a:spAutoFit/>
          </a:bodyPr>
          <a:lstStyle/>
          <a:p>
            <a:r>
              <a:rPr lang="en-US" i="0" dirty="0">
                <a:solidFill>
                  <a:schemeClr val="tx1"/>
                </a:solidFill>
              </a:rPr>
              <a:t>The formula for calculating simple interest is</a:t>
            </a:r>
            <a:endParaRPr lang="en-US" dirty="0">
              <a:solidFill>
                <a:schemeClr val="tx1"/>
              </a:solidFill>
            </a:endParaRPr>
          </a:p>
          <a:p>
            <a:pPr algn="just">
              <a:buFont typeface="Courier New" pitchFamily="49" charset="0"/>
              <a:buNone/>
            </a:pPr>
            <a:r>
              <a:rPr lang="en-US" b="1" i="1" dirty="0">
                <a:solidFill>
                  <a:srgbClr val="0000FF"/>
                </a:solidFill>
              </a:rPr>
              <a:t>	 I</a:t>
            </a:r>
            <a:r>
              <a:rPr lang="en-US" b="1" dirty="0">
                <a:solidFill>
                  <a:srgbClr val="0000FF"/>
                </a:solidFill>
              </a:rPr>
              <a:t> </a:t>
            </a:r>
            <a:r>
              <a:rPr lang="en-US" i="0" dirty="0">
                <a:solidFill>
                  <a:srgbClr val="0000FF"/>
                </a:solidFill>
              </a:rPr>
              <a:t>= </a:t>
            </a:r>
            <a:r>
              <a:rPr lang="en-US" b="1" i="1" dirty="0">
                <a:solidFill>
                  <a:srgbClr val="0000FF"/>
                </a:solidFill>
              </a:rPr>
              <a:t>Prt</a:t>
            </a:r>
            <a:r>
              <a:rPr lang="en-US" b="1" dirty="0">
                <a:solidFill>
                  <a:srgbClr val="0000FF"/>
                </a:solidFill>
              </a:rPr>
              <a:t>,  </a:t>
            </a:r>
            <a:r>
              <a:rPr lang="en-US" i="0" dirty="0">
                <a:solidFill>
                  <a:schemeClr val="tx1"/>
                </a:solidFill>
              </a:rPr>
              <a:t>where </a:t>
            </a:r>
          </a:p>
          <a:p>
            <a:pPr algn="just">
              <a:buFont typeface="Courier New" pitchFamily="49" charset="0"/>
              <a:buNone/>
            </a:pPr>
            <a:r>
              <a:rPr lang="en-US" b="1" dirty="0">
                <a:solidFill>
                  <a:schemeClr val="tx1"/>
                </a:solidFill>
              </a:rPr>
              <a:t>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p>
          <a:p>
            <a:pPr algn="just" eaLnBrk="0" hangingPunct="0">
              <a:lnSpc>
                <a:spcPct val="90000"/>
              </a:lnSpc>
            </a:pPr>
            <a:r>
              <a:rPr lang="en-US" dirty="0">
                <a:solidFill>
                  <a:schemeClr val="tx1"/>
                </a:solidFill>
              </a:rPr>
              <a:t>	</a:t>
            </a: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	t </a:t>
            </a:r>
            <a:r>
              <a:rPr lang="en-US" dirty="0">
                <a:latin typeface="Calibri" pitchFamily="34" charset="0"/>
              </a:rPr>
              <a:t>= </a:t>
            </a:r>
            <a:r>
              <a:rPr lang="en-US" b="1" dirty="0">
                <a:latin typeface="Calibri" pitchFamily="34" charset="0"/>
              </a:rPr>
              <a:t>time </a:t>
            </a:r>
            <a:r>
              <a:rPr lang="en-US" dirty="0">
                <a:latin typeface="Calibri" pitchFamily="34" charset="0"/>
              </a:rPr>
              <a:t>(in years)</a:t>
            </a:r>
          </a:p>
          <a:p>
            <a:pPr eaLnBrk="0" hangingPunct="0">
              <a:lnSpc>
                <a:spcPct val="90000"/>
              </a:lnSpc>
            </a:pPr>
            <a:r>
              <a:rPr lang="en-US" dirty="0">
                <a:latin typeface="Calibri" pitchFamily="34" charset="0"/>
              </a:rPr>
              <a:t>The rate of interest is usually given in percent form and converted to decimal or fraction form for calculations. </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mc:AlternateContent xmlns:mc="http://schemas.openxmlformats.org/markup-compatibility/2006">
        <mc:Choice xmlns:a14="http://schemas.microsoft.com/office/drawing/2010/main" Requires="a14">
          <p:sp>
            <p:nvSpPr>
              <p:cNvPr id="2052" name="Rectangle 3"/>
              <p:cNvSpPr>
                <a:spLocks noGrp="1"/>
              </p:cNvSpPr>
              <p:nvPr>
                <p:ph idx="1"/>
              </p:nvPr>
            </p:nvSpPr>
            <p:spPr>
              <a:xfrm>
                <a:off x="424688" y="1068593"/>
                <a:ext cx="8229600" cy="4401205"/>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a:solidFill>
                      <a:srgbClr val="0000FF"/>
                    </a:solidFill>
                  </a:rPr>
                  <a:t>Prt</a:t>
                </a:r>
                <a:r>
                  <a:rPr lang="en-US" dirty="0">
                    <a:solidFill>
                      <a:srgbClr val="0000FF"/>
                    </a:solidFill>
                  </a:rPr>
                  <a:t> </a:t>
                </a:r>
                <a:r>
                  <a:rPr lang="en-US" i="0" dirty="0">
                    <a:solidFill>
                      <a:schemeClr val="tx1"/>
                    </a:solidFill>
                  </a:rPr>
                  <a:t>and evaluating. </a:t>
                </a:r>
              </a:p>
              <a:p>
                <a:pPr algn="just"/>
                <a:endParaRPr lang="en-US" i="0" dirty="0">
                  <a:solidFill>
                    <a:schemeClr val="tx1"/>
                  </a:solidFill>
                </a:endParaRPr>
              </a:p>
              <a:p>
                <a:pPr algn="just"/>
                <a:endParaRPr lang="en-US" dirty="0">
                  <a:solidFill>
                    <a:schemeClr val="tx1"/>
                  </a:solidFill>
                </a:endParaRPr>
              </a:p>
              <a:p>
                <a:pPr algn="just"/>
                <a:endParaRPr lang="en-US" i="0" dirty="0">
                  <a:solidFill>
                    <a:schemeClr val="tx1"/>
                  </a:solidFill>
                </a:endParaRPr>
              </a:p>
              <a:p>
                <a:pPr algn="just"/>
                <a:r>
                  <a:rPr lang="en-US" dirty="0">
                    <a:solidFill>
                      <a:schemeClr val="tx1"/>
                    </a:solidFill>
                  </a:rPr>
                  <a:t>                          =</a:t>
                </a:r>
                <a14:m>
                  <m:oMath xmlns:m="http://schemas.openxmlformats.org/officeDocument/2006/math">
                    <m:r>
                      <a:rPr lang="en-US" b="0" i="1" smtClean="0">
                        <a:solidFill>
                          <a:srgbClr val="000099"/>
                        </a:solidFill>
                        <a:latin typeface="Cambria Math" panose="02040503050406030204" pitchFamily="18" charset="0"/>
                      </a:rPr>
                      <m:t>100.00</m:t>
                    </m:r>
                  </m:oMath>
                </a14:m>
                <a:endParaRPr lang="en-US" i="0" dirty="0">
                  <a:solidFill>
                    <a:srgbClr val="000099"/>
                  </a:solidFill>
                </a:endParaRPr>
              </a:p>
              <a:p>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mc:Choice>
        <mc:Fallback>
          <p:sp>
            <p:nvSpPr>
              <p:cNvPr id="2052" name="Rectangle 3"/>
              <p:cNvSpPr>
                <a:spLocks noGrp="1" noRot="1" noChangeAspect="1" noMove="1" noResize="1" noEditPoints="1" noAdjustHandles="1" noChangeArrowheads="1" noChangeShapeType="1" noTextEdit="1"/>
              </p:cNvSpPr>
              <p:nvPr>
                <p:ph idx="1"/>
              </p:nvPr>
            </p:nvSpPr>
            <p:spPr>
              <a:xfrm>
                <a:off x="424688" y="1068593"/>
                <a:ext cx="8229600" cy="4401205"/>
              </a:xfrm>
              <a:prstGeom prst="rect">
                <a:avLst/>
              </a:prstGeom>
              <a:blipFill>
                <a:blip r:embed="rId2"/>
                <a:stretch>
                  <a:fillRect l="-1556" t="-1247" b="-3047"/>
                </a:stretch>
              </a:blipFill>
            </p:spPr>
            <p:txBody>
              <a:bodyPr/>
              <a:lstStyle/>
              <a:p>
                <a:r>
                  <a:rPr lang="en-US">
                    <a:noFill/>
                  </a:rPr>
                  <a:t> </a:t>
                </a:r>
              </a:p>
            </p:txBody>
          </p:sp>
        </mc:Fallback>
      </mc:AlternateContent>
      <p:graphicFrame>
        <p:nvGraphicFramePr>
          <p:cNvPr id="2050" name="Object 4"/>
          <p:cNvGraphicFramePr>
            <a:graphicFrameLocks noChangeAspect="1"/>
          </p:cNvGraphicFramePr>
          <p:nvPr>
            <p:extLst>
              <p:ext uri="{D42A27DB-BD31-4B8C-83A1-F6EECF244321}">
                <p14:modId xmlns:p14="http://schemas.microsoft.com/office/powerpoint/2010/main" val="100081258"/>
              </p:ext>
            </p:extLst>
          </p:nvPr>
        </p:nvGraphicFramePr>
        <p:xfrm>
          <a:off x="2415220" y="2018693"/>
          <a:ext cx="2324100" cy="838200"/>
        </p:xfrm>
        <a:graphic>
          <a:graphicData uri="http://schemas.openxmlformats.org/presentationml/2006/ole">
            <mc:AlternateContent xmlns:mc="http://schemas.openxmlformats.org/markup-compatibility/2006">
              <mc:Choice xmlns:v="urn:schemas-microsoft-com:vml" Requires="v">
                <p:oleObj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220" y="2018693"/>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283639524"/>
              </p:ext>
            </p:extLst>
          </p:nvPr>
        </p:nvGraphicFramePr>
        <p:xfrm>
          <a:off x="2590800" y="3153815"/>
          <a:ext cx="1752600" cy="292100"/>
        </p:xfrm>
        <a:graphic>
          <a:graphicData uri="http://schemas.openxmlformats.org/presentationml/2006/ole">
            <mc:AlternateContent xmlns:mc="http://schemas.openxmlformats.org/markup-compatibility/2006">
              <mc:Choice xmlns:v="urn:schemas-microsoft-com:vml" Requires="v">
                <p:oleObj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153815"/>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688080" y="2295827"/>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extLst>
              <p:ext uri="{D42A27DB-BD31-4B8C-83A1-F6EECF244321}">
                <p14:modId xmlns:p14="http://schemas.microsoft.com/office/powerpoint/2010/main" val="262008818"/>
              </p:ext>
            </p:extLst>
          </p:nvPr>
        </p:nvGraphicFramePr>
        <p:xfrm>
          <a:off x="3724275" y="2071411"/>
          <a:ext cx="419100" cy="203200"/>
        </p:xfrm>
        <a:graphic>
          <a:graphicData uri="http://schemas.openxmlformats.org/presentationml/2006/ole">
            <mc:AlternateContent xmlns:mc="http://schemas.openxmlformats.org/markup-compatibility/2006">
              <mc:Choice xmlns:v="urn:schemas-microsoft-com:vml" Requires="v">
                <p:oleObj name="Equation" r:id="rId7" imgW="418641" imgH="203261" progId="Equation.DSMT4">
                  <p:embed/>
                </p:oleObj>
              </mc:Choice>
              <mc:Fallback>
                <p:oleObj name="Equation" r:id="rId7" imgW="418641" imgH="203261"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4275" y="2071411"/>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4466016" y="2549553"/>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2" imgW="2018956" imgH="837787" progId="Equation.DSMT4">
                  <p:embed/>
                </p:oleObj>
              </mc:Choice>
              <mc:Fallback>
                <p:oleObj name="Equation" r:id="rId2" imgW="2018956" imgH="837787"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103"/>
                      <p:cNvPicPr>
                        <a:picLocks noChangeAspect="1" noChangeArrowheads="1"/>
                      </p:cNvPicPr>
                      <p:nvPr/>
                    </p:nvPicPr>
                    <p:blipFill>
                      <a:blip r:embed="rId5"/>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6557" y="4343400"/>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6" imgW="1282585" imgH="837787" progId="Equation.DSMT4">
                  <p:embed/>
                </p:oleObj>
              </mc:Choice>
              <mc:Fallback>
                <p:oleObj name="Equation" r:id="rId6" imgW="1282585" imgH="837787"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8" imgW="787078" imgH="292123" progId="Equation.DSMT4">
                  <p:embed/>
                </p:oleObj>
              </mc:Choice>
              <mc:Fallback>
                <p:oleObj name="Equation" r:id="rId8" imgW="787078" imgH="292123"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50820"/>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takeoff.</a:t>
            </a: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1"/>
            <a:ext cx="8153400" cy="1428083"/>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a:t>
            </a:r>
          </a:p>
          <a:p>
            <a:pPr marL="533400" indent="-533400">
              <a:lnSpc>
                <a:spcPct val="90000"/>
              </a:lnSpc>
              <a:buFont typeface="Courier New" pitchFamily="49" charset="0"/>
              <a:buNone/>
            </a:pPr>
            <a:r>
              <a:rPr lang="en-US" i="0" dirty="0">
                <a:solidFill>
                  <a:schemeClr val="tx1"/>
                </a:solidFill>
              </a:rPr>
              <a:t>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4166538001"/>
              </p:ext>
            </p:extLst>
          </p:nvPr>
        </p:nvGraphicFramePr>
        <p:xfrm>
          <a:off x="26416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119935452"/>
              </p:ext>
            </p:extLst>
          </p:nvPr>
        </p:nvGraphicFramePr>
        <p:xfrm>
          <a:off x="514350" y="2406046"/>
          <a:ext cx="1985885" cy="794354"/>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406046"/>
                        <a:ext cx="1985885" cy="794354"/>
                      </a:xfrm>
                      <a:prstGeom prst="rect">
                        <a:avLst/>
                      </a:prstGeom>
                      <a:noFill/>
                      <a:ln>
                        <a:noFill/>
                      </a:ln>
                      <a:effec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444238113"/>
              </p:ext>
            </p:extLst>
          </p:nvPr>
        </p:nvGraphicFramePr>
        <p:xfrm>
          <a:off x="744538" y="3244246"/>
          <a:ext cx="1985885" cy="794354"/>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244246"/>
                        <a:ext cx="1985885" cy="794354"/>
                      </a:xfrm>
                      <a:prstGeom prst="rect">
                        <a:avLst/>
                      </a:prstGeom>
                      <a:noFill/>
                      <a:ln>
                        <a:noFill/>
                      </a:ln>
                      <a:effec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897437223"/>
              </p:ext>
            </p:extLst>
          </p:nvPr>
        </p:nvGraphicFramePr>
        <p:xfrm>
          <a:off x="744538" y="4267200"/>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267200"/>
                        <a:ext cx="1689100" cy="2921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2920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935</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Cambria Math</vt:lpstr>
      <vt:lpstr>Courier New</vt:lpstr>
      <vt:lpstr>Symbol</vt:lpstr>
      <vt:lpstr>Office Theme</vt:lpstr>
      <vt:lpstr>Equation</vt:lpstr>
      <vt:lpstr>Section 7.5</vt:lpstr>
      <vt:lpstr>Note</vt:lpstr>
      <vt:lpstr>Example 1: Application: Evaluating Formulas</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103</cp:revision>
  <dcterms:created xsi:type="dcterms:W3CDTF">2013-04-26T14:43:13Z</dcterms:created>
  <dcterms:modified xsi:type="dcterms:W3CDTF">2023-06-27T20:11:56Z</dcterms:modified>
</cp:coreProperties>
</file>