
<file path=[Content_Types].xml><?xml version="1.0" encoding="utf-8"?>
<Types xmlns="http://schemas.openxmlformats.org/package/2006/content-types">
  <Default Extension="bin" ContentType="application/vnd.openxmlformats-officedocument.oleObject"/>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1"/>
  </p:notesMasterIdLst>
  <p:handoutMasterIdLst>
    <p:handoutMasterId r:id="rId12"/>
  </p:handoutMasterIdLst>
  <p:sldIdLst>
    <p:sldId id="256" r:id="rId2"/>
    <p:sldId id="260" r:id="rId3"/>
    <p:sldId id="261" r:id="rId4"/>
    <p:sldId id="262" r:id="rId5"/>
    <p:sldId id="263" r:id="rId6"/>
    <p:sldId id="264" r:id="rId7"/>
    <p:sldId id="271" r:id="rId8"/>
    <p:sldId id="266" r:id="rId9"/>
    <p:sldId id="267" r:id="rId10"/>
  </p:sldIdLst>
  <p:sldSz cx="9144000" cy="6858000" type="screen4x3"/>
  <p:notesSz cx="6858000" cy="9144000"/>
  <p:embeddedFontLst>
    <p:embeddedFont>
      <p:font typeface="Calibri" panose="020F0502020204030204" pitchFamily="34" charset="0"/>
      <p:regular r:id="rId13"/>
      <p:bold r:id="rId14"/>
      <p:italic r:id="rId15"/>
      <p:boldItalic r:id="rId16"/>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000FF"/>
    <a:srgbClr val="2D7D9F"/>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64" autoAdjust="0"/>
    <p:restoredTop sz="94660"/>
  </p:normalViewPr>
  <p:slideViewPr>
    <p:cSldViewPr>
      <p:cViewPr varScale="1">
        <p:scale>
          <a:sx n="111" d="100"/>
          <a:sy n="111" d="100"/>
        </p:scale>
        <p:origin x="1530" y="96"/>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1.fntdata"/><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font" Target="fonts/font4.fntdata"/><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font" Target="fonts/font3.fntdata"/><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2.fntdata"/></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7/5/2023</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15021680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519C61E-4F1A-46FA-AAD3-0901C08C7F38}" type="datetimeFigureOut">
              <a:rPr lang="en-US" smtClean="0"/>
              <a:pPr/>
              <a:t>7/5/2023</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7C6BDB5-F735-4C87-8A1F-1418DC1C8A8D}" type="slidenum">
              <a:rPr lang="en-US" smtClean="0"/>
              <a:pPr/>
              <a:t>‹#›</a:t>
            </a:fld>
            <a:endParaRPr lang="en-US" dirty="0"/>
          </a:p>
        </p:txBody>
      </p:sp>
    </p:spTree>
    <p:extLst>
      <p:ext uri="{BB962C8B-B14F-4D97-AF65-F5344CB8AC3E}">
        <p14:creationId xmlns:p14="http://schemas.microsoft.com/office/powerpoint/2010/main" val="9022655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6873"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6873"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oleObject" Target="../embeddings/oleObject4.bin"/><Relationship Id="rId13" Type="http://schemas.openxmlformats.org/officeDocument/2006/relationships/image" Target="../media/image7.emf"/><Relationship Id="rId3" Type="http://schemas.openxmlformats.org/officeDocument/2006/relationships/image" Target="../media/image2.wmf"/><Relationship Id="rId7" Type="http://schemas.openxmlformats.org/officeDocument/2006/relationships/image" Target="../media/image4.wmf"/><Relationship Id="rId12" Type="http://schemas.openxmlformats.org/officeDocument/2006/relationships/oleObject" Target="../embeddings/oleObject6.bin"/><Relationship Id="rId2" Type="http://schemas.openxmlformats.org/officeDocument/2006/relationships/oleObject" Target="../embeddings/oleObject1.bin"/><Relationship Id="rId1" Type="http://schemas.openxmlformats.org/officeDocument/2006/relationships/slideLayout" Target="../slideLayouts/slideLayout2.xml"/><Relationship Id="rId6" Type="http://schemas.openxmlformats.org/officeDocument/2006/relationships/oleObject" Target="../embeddings/oleObject3.bin"/><Relationship Id="rId11" Type="http://schemas.openxmlformats.org/officeDocument/2006/relationships/image" Target="../media/image6.wmf"/><Relationship Id="rId5" Type="http://schemas.openxmlformats.org/officeDocument/2006/relationships/image" Target="../media/image3.wmf"/><Relationship Id="rId15" Type="http://schemas.openxmlformats.org/officeDocument/2006/relationships/image" Target="../media/image8.wmf"/><Relationship Id="rId10" Type="http://schemas.openxmlformats.org/officeDocument/2006/relationships/oleObject" Target="../embeddings/oleObject5.bin"/><Relationship Id="rId4" Type="http://schemas.openxmlformats.org/officeDocument/2006/relationships/oleObject" Target="../embeddings/oleObject2.bin"/><Relationship Id="rId9" Type="http://schemas.openxmlformats.org/officeDocument/2006/relationships/image" Target="../media/image5.wmf"/><Relationship Id="rId14" Type="http://schemas.openxmlformats.org/officeDocument/2006/relationships/oleObject" Target="../embeddings/oleObject7.bin"/></Relationships>
</file>

<file path=ppt/slides/_rels/slide3.xml.rels><?xml version="1.0" encoding="UTF-8" standalone="yes"?>
<Relationships xmlns="http://schemas.openxmlformats.org/package/2006/relationships"><Relationship Id="rId8" Type="http://schemas.openxmlformats.org/officeDocument/2006/relationships/oleObject" Target="../embeddings/oleObject11.bin"/><Relationship Id="rId13" Type="http://schemas.openxmlformats.org/officeDocument/2006/relationships/image" Target="../media/image14.wmf"/><Relationship Id="rId3" Type="http://schemas.openxmlformats.org/officeDocument/2006/relationships/image" Target="../media/image9.wmf"/><Relationship Id="rId7" Type="http://schemas.openxmlformats.org/officeDocument/2006/relationships/image" Target="../media/image11.wmf"/><Relationship Id="rId12" Type="http://schemas.openxmlformats.org/officeDocument/2006/relationships/oleObject" Target="../embeddings/oleObject13.bin"/><Relationship Id="rId2" Type="http://schemas.openxmlformats.org/officeDocument/2006/relationships/oleObject" Target="../embeddings/oleObject8.bin"/><Relationship Id="rId1" Type="http://schemas.openxmlformats.org/officeDocument/2006/relationships/slideLayout" Target="../slideLayouts/slideLayout2.xml"/><Relationship Id="rId6" Type="http://schemas.openxmlformats.org/officeDocument/2006/relationships/oleObject" Target="../embeddings/oleObject10.bin"/><Relationship Id="rId11" Type="http://schemas.openxmlformats.org/officeDocument/2006/relationships/image" Target="../media/image13.wmf"/><Relationship Id="rId5" Type="http://schemas.openxmlformats.org/officeDocument/2006/relationships/image" Target="../media/image10.wmf"/><Relationship Id="rId10" Type="http://schemas.openxmlformats.org/officeDocument/2006/relationships/oleObject" Target="../embeddings/oleObject12.bin"/><Relationship Id="rId4" Type="http://schemas.openxmlformats.org/officeDocument/2006/relationships/oleObject" Target="../embeddings/oleObject9.bin"/><Relationship Id="rId9" Type="http://schemas.openxmlformats.org/officeDocument/2006/relationships/image" Target="../media/image12.wmf"/></Relationships>
</file>

<file path=ppt/slides/_rels/slide4.xml.rels><?xml version="1.0" encoding="UTF-8" standalone="yes"?>
<Relationships xmlns="http://schemas.openxmlformats.org/package/2006/relationships"><Relationship Id="rId8" Type="http://schemas.openxmlformats.org/officeDocument/2006/relationships/oleObject" Target="../embeddings/oleObject17.bin"/><Relationship Id="rId3" Type="http://schemas.openxmlformats.org/officeDocument/2006/relationships/image" Target="../media/image15.emf"/><Relationship Id="rId7" Type="http://schemas.openxmlformats.org/officeDocument/2006/relationships/image" Target="../media/image17.wmf"/><Relationship Id="rId2" Type="http://schemas.openxmlformats.org/officeDocument/2006/relationships/oleObject" Target="../embeddings/oleObject14.bin"/><Relationship Id="rId1" Type="http://schemas.openxmlformats.org/officeDocument/2006/relationships/slideLayout" Target="../slideLayouts/slideLayout2.xml"/><Relationship Id="rId6" Type="http://schemas.openxmlformats.org/officeDocument/2006/relationships/oleObject" Target="../embeddings/oleObject16.bin"/><Relationship Id="rId5" Type="http://schemas.openxmlformats.org/officeDocument/2006/relationships/image" Target="../media/image16.wmf"/><Relationship Id="rId4" Type="http://schemas.openxmlformats.org/officeDocument/2006/relationships/oleObject" Target="../embeddings/oleObject15.bin"/><Relationship Id="rId9" Type="http://schemas.openxmlformats.org/officeDocument/2006/relationships/image" Target="../media/image18.e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oleObject" Target="../embeddings/oleObject21.bin"/><Relationship Id="rId13" Type="http://schemas.openxmlformats.org/officeDocument/2006/relationships/image" Target="../media/image24.wmf"/><Relationship Id="rId3" Type="http://schemas.openxmlformats.org/officeDocument/2006/relationships/image" Target="../media/image19.wmf"/><Relationship Id="rId7" Type="http://schemas.openxmlformats.org/officeDocument/2006/relationships/image" Target="../media/image21.wmf"/><Relationship Id="rId12" Type="http://schemas.openxmlformats.org/officeDocument/2006/relationships/oleObject" Target="../embeddings/oleObject23.bin"/><Relationship Id="rId17" Type="http://schemas.openxmlformats.org/officeDocument/2006/relationships/image" Target="../media/image26.emf"/><Relationship Id="rId2" Type="http://schemas.openxmlformats.org/officeDocument/2006/relationships/oleObject" Target="../embeddings/oleObject18.bin"/><Relationship Id="rId16" Type="http://schemas.openxmlformats.org/officeDocument/2006/relationships/oleObject" Target="../embeddings/oleObject25.bin"/><Relationship Id="rId1" Type="http://schemas.openxmlformats.org/officeDocument/2006/relationships/slideLayout" Target="../slideLayouts/slideLayout2.xml"/><Relationship Id="rId6" Type="http://schemas.openxmlformats.org/officeDocument/2006/relationships/oleObject" Target="../embeddings/oleObject20.bin"/><Relationship Id="rId11" Type="http://schemas.openxmlformats.org/officeDocument/2006/relationships/image" Target="../media/image23.wmf"/><Relationship Id="rId5" Type="http://schemas.openxmlformats.org/officeDocument/2006/relationships/image" Target="../media/image20.wmf"/><Relationship Id="rId15" Type="http://schemas.openxmlformats.org/officeDocument/2006/relationships/image" Target="../media/image25.emf"/><Relationship Id="rId10" Type="http://schemas.openxmlformats.org/officeDocument/2006/relationships/oleObject" Target="../embeddings/oleObject22.bin"/><Relationship Id="rId4" Type="http://schemas.openxmlformats.org/officeDocument/2006/relationships/oleObject" Target="../embeddings/oleObject19.bin"/><Relationship Id="rId9" Type="http://schemas.openxmlformats.org/officeDocument/2006/relationships/image" Target="../media/image22.wmf"/><Relationship Id="rId14" Type="http://schemas.openxmlformats.org/officeDocument/2006/relationships/oleObject" Target="../embeddings/oleObject24.bin"/></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7.emf"/><Relationship Id="rId2" Type="http://schemas.openxmlformats.org/officeDocument/2006/relationships/oleObject" Target="../embeddings/oleObject26.bin"/><Relationship Id="rId1" Type="http://schemas.openxmlformats.org/officeDocument/2006/relationships/slideLayout" Target="../slideLayouts/slideLayout2.xml"/><Relationship Id="rId5" Type="http://schemas.openxmlformats.org/officeDocument/2006/relationships/image" Target="../media/image28.emf"/><Relationship Id="rId4" Type="http://schemas.openxmlformats.org/officeDocument/2006/relationships/oleObject" Target="../embeddings/oleObject27.bin"/></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31.bin"/><Relationship Id="rId13" Type="http://schemas.openxmlformats.org/officeDocument/2006/relationships/image" Target="../media/image34.wmf"/><Relationship Id="rId3" Type="http://schemas.openxmlformats.org/officeDocument/2006/relationships/image" Target="../media/image29.wmf"/><Relationship Id="rId7" Type="http://schemas.openxmlformats.org/officeDocument/2006/relationships/image" Target="../media/image31.wmf"/><Relationship Id="rId12" Type="http://schemas.openxmlformats.org/officeDocument/2006/relationships/oleObject" Target="../embeddings/oleObject33.bin"/><Relationship Id="rId2" Type="http://schemas.openxmlformats.org/officeDocument/2006/relationships/oleObject" Target="../embeddings/oleObject28.bin"/><Relationship Id="rId1" Type="http://schemas.openxmlformats.org/officeDocument/2006/relationships/slideLayout" Target="../slideLayouts/slideLayout2.xml"/><Relationship Id="rId6" Type="http://schemas.openxmlformats.org/officeDocument/2006/relationships/oleObject" Target="../embeddings/oleObject30.bin"/><Relationship Id="rId11" Type="http://schemas.openxmlformats.org/officeDocument/2006/relationships/image" Target="../media/image33.emf"/><Relationship Id="rId5" Type="http://schemas.openxmlformats.org/officeDocument/2006/relationships/image" Target="../media/image30.wmf"/><Relationship Id="rId10" Type="http://schemas.openxmlformats.org/officeDocument/2006/relationships/oleObject" Target="../embeddings/oleObject32.bin"/><Relationship Id="rId4" Type="http://schemas.openxmlformats.org/officeDocument/2006/relationships/oleObject" Target="../embeddings/oleObject29.bin"/><Relationship Id="rId9" Type="http://schemas.openxmlformats.org/officeDocument/2006/relationships/image" Target="../media/image32.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7.1</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Properties of Real Numbers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prstGeom prst="rect">
            <a:avLst/>
          </a:prstGeom>
        </p:spPr>
        <p:txBody>
          <a:bodyPr/>
          <a:lstStyle/>
          <a:p>
            <a:pPr marL="533400" indent="-533400" eaLnBrk="0" hangingPunct="0"/>
            <a:r>
              <a:rPr lang="en-US" dirty="0">
                <a:solidFill>
                  <a:schemeClr val="accent1"/>
                </a:solidFill>
                <a:latin typeface="Calibri" pitchFamily="34" charset="0"/>
              </a:rPr>
              <a:t>Properties: Properties of Addition and Multiplication</a:t>
            </a:r>
            <a:endParaRPr lang="en-US" i="1" dirty="0">
              <a:solidFill>
                <a:schemeClr val="accent1"/>
              </a:solidFill>
              <a:latin typeface="Calibri" pitchFamily="34" charset="0"/>
            </a:endParaRPr>
          </a:p>
        </p:txBody>
      </p:sp>
      <p:sp>
        <p:nvSpPr>
          <p:cNvPr id="11" name="Content Placeholder 10"/>
          <p:cNvSpPr>
            <a:spLocks noGrp="1"/>
          </p:cNvSpPr>
          <p:nvPr>
            <p:ph idx="1"/>
          </p:nvPr>
        </p:nvSpPr>
        <p:spPr>
          <a:xfrm>
            <a:off x="457200" y="1280160"/>
            <a:ext cx="8229600" cy="3901440"/>
          </a:xfrm>
          <a:solidFill>
            <a:srgbClr val="FFFFCC"/>
          </a:solidFill>
          <a:ln w="28575">
            <a:solidFill>
              <a:srgbClr val="000000"/>
            </a:solidFill>
          </a:ln>
        </p:spPr>
        <p:txBody>
          <a:bodyPr>
            <a:normAutofit/>
          </a:bodyPr>
          <a:lstStyle/>
          <a:p>
            <a:pPr marL="533400" indent="-533400" algn="just" eaLnBrk="0" hangingPunct="0"/>
            <a:r>
              <a:rPr lang="en-US" dirty="0">
                <a:solidFill>
                  <a:srgbClr val="000000"/>
                </a:solidFill>
                <a:latin typeface="Calibri" pitchFamily="34" charset="0"/>
              </a:rPr>
              <a:t>In this table </a:t>
            </a:r>
            <a:r>
              <a:rPr lang="en-US" i="1" dirty="0">
                <a:solidFill>
                  <a:srgbClr val="000000"/>
                </a:solidFill>
                <a:latin typeface="Calibri" pitchFamily="34" charset="0"/>
              </a:rPr>
              <a:t>a</a:t>
            </a:r>
            <a:r>
              <a:rPr lang="en-US" dirty="0">
                <a:solidFill>
                  <a:srgbClr val="000000"/>
                </a:solidFill>
                <a:latin typeface="Calibri" pitchFamily="34" charset="0"/>
              </a:rPr>
              <a:t>, </a:t>
            </a:r>
            <a:r>
              <a:rPr lang="en-US" i="1" dirty="0">
                <a:solidFill>
                  <a:srgbClr val="000000"/>
                </a:solidFill>
                <a:latin typeface="Calibri" pitchFamily="34" charset="0"/>
              </a:rPr>
              <a:t>b</a:t>
            </a:r>
            <a:r>
              <a:rPr lang="en-US" dirty="0">
                <a:solidFill>
                  <a:srgbClr val="000000"/>
                </a:solidFill>
                <a:latin typeface="Calibri" pitchFamily="34" charset="0"/>
              </a:rPr>
              <a:t>, and </a:t>
            </a:r>
            <a:r>
              <a:rPr lang="en-US" i="1" dirty="0">
                <a:solidFill>
                  <a:srgbClr val="000000"/>
                </a:solidFill>
                <a:latin typeface="Calibri" pitchFamily="34" charset="0"/>
              </a:rPr>
              <a:t>c </a:t>
            </a:r>
            <a:r>
              <a:rPr lang="en-US" dirty="0">
                <a:solidFill>
                  <a:srgbClr val="000000"/>
                </a:solidFill>
                <a:latin typeface="Calibri" pitchFamily="34" charset="0"/>
              </a:rPr>
              <a:t>are real numbers. </a:t>
            </a:r>
          </a:p>
          <a:p>
            <a:pPr marL="533400" indent="-533400" algn="just" eaLnBrk="0" hangingPunct="0"/>
            <a:r>
              <a:rPr lang="en-US" sz="2500" b="1" u="sng" dirty="0">
                <a:solidFill>
                  <a:srgbClr val="000000"/>
                </a:solidFill>
                <a:latin typeface="Calibri" pitchFamily="34" charset="0"/>
              </a:rPr>
              <a:t>Name of Property</a:t>
            </a:r>
            <a:r>
              <a:rPr lang="en-US" sz="2500" b="1" dirty="0">
                <a:solidFill>
                  <a:srgbClr val="000000"/>
                </a:solidFill>
                <a:latin typeface="Calibri" pitchFamily="34" charset="0"/>
              </a:rPr>
              <a:t> 	</a:t>
            </a:r>
            <a:r>
              <a:rPr lang="en-US" sz="2500" b="1" u="sng" dirty="0">
                <a:solidFill>
                  <a:srgbClr val="000000"/>
                </a:solidFill>
                <a:latin typeface="Calibri" pitchFamily="34" charset="0"/>
              </a:rPr>
              <a:t>For Addition</a:t>
            </a:r>
            <a:r>
              <a:rPr lang="en-US" sz="2500" b="1" dirty="0">
                <a:solidFill>
                  <a:srgbClr val="000000"/>
                </a:solidFill>
                <a:latin typeface="Calibri" pitchFamily="34" charset="0"/>
              </a:rPr>
              <a:t>		 </a:t>
            </a:r>
            <a:r>
              <a:rPr lang="en-US" sz="2500" b="1" u="sng" dirty="0">
                <a:solidFill>
                  <a:srgbClr val="000000"/>
                </a:solidFill>
                <a:latin typeface="Calibri" pitchFamily="34" charset="0"/>
              </a:rPr>
              <a:t>For Multiplication</a:t>
            </a:r>
            <a:r>
              <a:rPr lang="en-US" sz="2500" i="1" dirty="0">
                <a:solidFill>
                  <a:srgbClr val="000000"/>
                </a:solidFill>
                <a:latin typeface="Calibri" pitchFamily="34" charset="0"/>
              </a:rPr>
              <a:t> </a:t>
            </a:r>
          </a:p>
          <a:p>
            <a:pPr marL="14288" indent="-14288" eaLnBrk="0" hangingPunct="0">
              <a:lnSpc>
                <a:spcPct val="90000"/>
              </a:lnSpc>
              <a:tabLst>
                <a:tab pos="463550" algn="l"/>
              </a:tabLst>
            </a:pPr>
            <a:endParaRPr lang="en-US" b="1" dirty="0">
              <a:solidFill>
                <a:srgbClr val="000000"/>
              </a:solidFill>
              <a:latin typeface="Calibri" pitchFamily="34" charset="0"/>
            </a:endParaRPr>
          </a:p>
        </p:txBody>
      </p:sp>
      <p:graphicFrame>
        <p:nvGraphicFramePr>
          <p:cNvPr id="6147" name="Object 4"/>
          <p:cNvGraphicFramePr>
            <a:graphicFrameLocks noChangeAspect="1"/>
          </p:cNvGraphicFramePr>
          <p:nvPr/>
        </p:nvGraphicFramePr>
        <p:xfrm>
          <a:off x="3276600" y="1790700"/>
          <a:ext cx="914400" cy="190500"/>
        </p:xfrm>
        <a:graphic>
          <a:graphicData uri="http://schemas.openxmlformats.org/presentationml/2006/ole">
            <mc:AlternateContent xmlns:mc="http://schemas.openxmlformats.org/markup-compatibility/2006">
              <mc:Choice xmlns:v="urn:schemas-microsoft-com:vml" Requires="v">
                <p:oleObj name="Equation" r:id="rId2" imgW="451710" imgH="652471" progId="Equation.DSMT4">
                  <p:embed/>
                </p:oleObj>
              </mc:Choice>
              <mc:Fallback>
                <p:oleObj name="Equation" r:id="rId2" imgW="451710" imgH="652471" progId="Equation.DSMT4">
                  <p:embed/>
                  <p:pic>
                    <p:nvPicPr>
                      <p:cNvPr id="0" name="Picture 77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76600" y="1790700"/>
                        <a:ext cx="914400" cy="190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51" name="Object 8"/>
          <p:cNvGraphicFramePr>
            <a:graphicFrameLocks noChangeAspect="1"/>
          </p:cNvGraphicFramePr>
          <p:nvPr>
            <p:extLst>
              <p:ext uri="{D42A27DB-BD31-4B8C-83A1-F6EECF244321}">
                <p14:modId xmlns:p14="http://schemas.microsoft.com/office/powerpoint/2010/main" val="1338590949"/>
              </p:ext>
            </p:extLst>
          </p:nvPr>
        </p:nvGraphicFramePr>
        <p:xfrm>
          <a:off x="6553200" y="2533725"/>
          <a:ext cx="1422400" cy="838200"/>
        </p:xfrm>
        <a:graphic>
          <a:graphicData uri="http://schemas.openxmlformats.org/presentationml/2006/ole">
            <mc:AlternateContent xmlns:mc="http://schemas.openxmlformats.org/markup-compatibility/2006">
              <mc:Choice xmlns:v="urn:schemas-microsoft-com:vml" Requires="v">
                <p:oleObj name="Equation" r:id="rId4" imgW="1422360" imgH="838080" progId="Equation.DSMT4">
                  <p:embed/>
                </p:oleObj>
              </mc:Choice>
              <mc:Fallback>
                <p:oleObj name="Equation" r:id="rId4" imgW="1422360" imgH="838080" progId="Equation.DSMT4">
                  <p:embed/>
                  <p:pic>
                    <p:nvPicPr>
                      <p:cNvPr id="0" name="Picture 775"/>
                      <p:cNvPicPr>
                        <a:picLocks noChangeAspect="1" noChangeArrowheads="1"/>
                      </p:cNvPicPr>
                      <p:nvPr/>
                    </p:nvPicPr>
                    <p:blipFill>
                      <a:blip r:embed="rId5"/>
                      <a:srcRect/>
                      <a:stretch>
                        <a:fillRect/>
                      </a:stretch>
                    </p:blipFill>
                    <p:spPr bwMode="auto">
                      <a:xfrm>
                        <a:off x="6553200" y="2533725"/>
                        <a:ext cx="14224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52" name="Object 9"/>
          <p:cNvGraphicFramePr>
            <a:graphicFrameLocks noChangeAspect="1"/>
          </p:cNvGraphicFramePr>
          <p:nvPr>
            <p:extLst>
              <p:ext uri="{D42A27DB-BD31-4B8C-83A1-F6EECF244321}">
                <p14:modId xmlns:p14="http://schemas.microsoft.com/office/powerpoint/2010/main" val="3850247730"/>
              </p:ext>
            </p:extLst>
          </p:nvPr>
        </p:nvGraphicFramePr>
        <p:xfrm>
          <a:off x="2654300" y="3664025"/>
          <a:ext cx="3073400" cy="1092200"/>
        </p:xfrm>
        <a:graphic>
          <a:graphicData uri="http://schemas.openxmlformats.org/presentationml/2006/ole">
            <mc:AlternateContent xmlns:mc="http://schemas.openxmlformats.org/markup-compatibility/2006">
              <mc:Choice xmlns:v="urn:schemas-microsoft-com:vml" Requires="v">
                <p:oleObj name="Equation" r:id="rId6" imgW="3073320" imgH="1091880" progId="Equation.DSMT4">
                  <p:embed/>
                </p:oleObj>
              </mc:Choice>
              <mc:Fallback>
                <p:oleObj name="Equation" r:id="rId6" imgW="3073320" imgH="1091880" progId="Equation.DSMT4">
                  <p:embed/>
                  <p:pic>
                    <p:nvPicPr>
                      <p:cNvPr id="0" name="Picture 776"/>
                      <p:cNvPicPr>
                        <a:picLocks noChangeAspect="1" noChangeArrowheads="1"/>
                      </p:cNvPicPr>
                      <p:nvPr/>
                    </p:nvPicPr>
                    <p:blipFill>
                      <a:blip r:embed="rId7"/>
                      <a:srcRect/>
                      <a:stretch>
                        <a:fillRect/>
                      </a:stretch>
                    </p:blipFill>
                    <p:spPr bwMode="auto">
                      <a:xfrm>
                        <a:off x="2654300" y="3664025"/>
                        <a:ext cx="3073400" cy="1092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53" name="Object 10"/>
          <p:cNvGraphicFramePr>
            <a:graphicFrameLocks noChangeAspect="1"/>
          </p:cNvGraphicFramePr>
          <p:nvPr>
            <p:extLst>
              <p:ext uri="{D42A27DB-BD31-4B8C-83A1-F6EECF244321}">
                <p14:modId xmlns:p14="http://schemas.microsoft.com/office/powerpoint/2010/main" val="74525332"/>
              </p:ext>
            </p:extLst>
          </p:nvPr>
        </p:nvGraphicFramePr>
        <p:xfrm>
          <a:off x="6013450" y="3679811"/>
          <a:ext cx="2501900" cy="1092200"/>
        </p:xfrm>
        <a:graphic>
          <a:graphicData uri="http://schemas.openxmlformats.org/presentationml/2006/ole">
            <mc:AlternateContent xmlns:mc="http://schemas.openxmlformats.org/markup-compatibility/2006">
              <mc:Choice xmlns:v="urn:schemas-microsoft-com:vml" Requires="v">
                <p:oleObj name="Equation" r:id="rId8" imgW="2501640" imgH="1091880" progId="Equation.DSMT4">
                  <p:embed/>
                </p:oleObj>
              </mc:Choice>
              <mc:Fallback>
                <p:oleObj name="Equation" r:id="rId8" imgW="2501640" imgH="1091880" progId="Equation.DSMT4">
                  <p:embed/>
                  <p:pic>
                    <p:nvPicPr>
                      <p:cNvPr id="0" name="Picture 777"/>
                      <p:cNvPicPr>
                        <a:picLocks noChangeAspect="1" noChangeArrowheads="1"/>
                      </p:cNvPicPr>
                      <p:nvPr/>
                    </p:nvPicPr>
                    <p:blipFill>
                      <a:blip r:embed="rId9"/>
                      <a:srcRect/>
                      <a:stretch>
                        <a:fillRect/>
                      </a:stretch>
                    </p:blipFill>
                    <p:spPr bwMode="auto">
                      <a:xfrm>
                        <a:off x="6013450" y="3679811"/>
                        <a:ext cx="2501900" cy="1092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 name="Object 6"/>
          <p:cNvGraphicFramePr>
            <a:graphicFrameLocks noChangeAspect="1"/>
          </p:cNvGraphicFramePr>
          <p:nvPr>
            <p:extLst>
              <p:ext uri="{D42A27DB-BD31-4B8C-83A1-F6EECF244321}">
                <p14:modId xmlns:p14="http://schemas.microsoft.com/office/powerpoint/2010/main" val="3495104201"/>
              </p:ext>
            </p:extLst>
          </p:nvPr>
        </p:nvGraphicFramePr>
        <p:xfrm>
          <a:off x="3359150" y="2533725"/>
          <a:ext cx="1663700" cy="838200"/>
        </p:xfrm>
        <a:graphic>
          <a:graphicData uri="http://schemas.openxmlformats.org/presentationml/2006/ole">
            <mc:AlternateContent xmlns:mc="http://schemas.openxmlformats.org/markup-compatibility/2006">
              <mc:Choice xmlns:v="urn:schemas-microsoft-com:vml" Requires="v">
                <p:oleObj name="Equation" r:id="rId10" imgW="1663560" imgH="838080" progId="Equation.DSMT4">
                  <p:embed/>
                </p:oleObj>
              </mc:Choice>
              <mc:Fallback>
                <p:oleObj name="Equation" r:id="rId10" imgW="1663560" imgH="838080" progId="Equation.DSMT4">
                  <p:embed/>
                  <p:pic>
                    <p:nvPicPr>
                      <p:cNvPr id="0" name="Picture 778"/>
                      <p:cNvPicPr>
                        <a:picLocks noChangeAspect="1" noChangeArrowheads="1"/>
                      </p:cNvPicPr>
                      <p:nvPr/>
                    </p:nvPicPr>
                    <p:blipFill>
                      <a:blip r:embed="rId11"/>
                      <a:srcRect/>
                      <a:stretch>
                        <a:fillRect/>
                      </a:stretch>
                    </p:blipFill>
                    <p:spPr bwMode="auto">
                      <a:xfrm>
                        <a:off x="3359150" y="2533725"/>
                        <a:ext cx="16637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 name="Object 7"/>
          <p:cNvGraphicFramePr>
            <a:graphicFrameLocks noChangeAspect="1"/>
          </p:cNvGraphicFramePr>
          <p:nvPr>
            <p:extLst>
              <p:ext uri="{D42A27DB-BD31-4B8C-83A1-F6EECF244321}">
                <p14:modId xmlns:p14="http://schemas.microsoft.com/office/powerpoint/2010/main" val="783118343"/>
              </p:ext>
            </p:extLst>
          </p:nvPr>
        </p:nvGraphicFramePr>
        <p:xfrm>
          <a:off x="685800" y="2470225"/>
          <a:ext cx="2070100" cy="901700"/>
        </p:xfrm>
        <a:graphic>
          <a:graphicData uri="http://schemas.openxmlformats.org/presentationml/2006/ole">
            <mc:AlternateContent xmlns:mc="http://schemas.openxmlformats.org/markup-compatibility/2006">
              <mc:Choice xmlns:v="urn:schemas-microsoft-com:vml" Requires="v">
                <p:oleObj name="Equation" r:id="rId12" imgW="2057040" imgH="886680" progId="Equation.DSMT4">
                  <p:embed/>
                </p:oleObj>
              </mc:Choice>
              <mc:Fallback>
                <p:oleObj name="Equation" r:id="rId12" imgW="2057040" imgH="886680" progId="Equation.DSMT4">
                  <p:embed/>
                  <p:pic>
                    <p:nvPicPr>
                      <p:cNvPr id="0" name="Picture 77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85800" y="2470225"/>
                        <a:ext cx="2070100" cy="901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 name="Object 11"/>
          <p:cNvGraphicFramePr>
            <a:graphicFrameLocks noChangeAspect="1"/>
          </p:cNvGraphicFramePr>
          <p:nvPr>
            <p:extLst>
              <p:ext uri="{D42A27DB-BD31-4B8C-83A1-F6EECF244321}">
                <p14:modId xmlns:p14="http://schemas.microsoft.com/office/powerpoint/2010/main" val="140714504"/>
              </p:ext>
            </p:extLst>
          </p:nvPr>
        </p:nvGraphicFramePr>
        <p:xfrm>
          <a:off x="533400" y="3727525"/>
          <a:ext cx="1943100" cy="901700"/>
        </p:xfrm>
        <a:graphic>
          <a:graphicData uri="http://schemas.openxmlformats.org/presentationml/2006/ole">
            <mc:AlternateContent xmlns:mc="http://schemas.openxmlformats.org/markup-compatibility/2006">
              <mc:Choice xmlns:v="urn:schemas-microsoft-com:vml" Requires="v">
                <p:oleObj name="Equation" r:id="rId14" imgW="1943100" imgH="901700" progId="Equation.DSMT4">
                  <p:embed/>
                </p:oleObj>
              </mc:Choice>
              <mc:Fallback>
                <p:oleObj name="Equation" r:id="rId14" imgW="1943100" imgH="901700" progId="Equation.DSMT4">
                  <p:embed/>
                  <p:pic>
                    <p:nvPicPr>
                      <p:cNvPr id="0" name="Picture 780"/>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33400" y="3727525"/>
                        <a:ext cx="1943100" cy="901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prstGeom prst="rect">
            <a:avLst/>
          </a:prstGeom>
        </p:spPr>
        <p:txBody>
          <a:bodyPr/>
          <a:lstStyle/>
          <a:p>
            <a:r>
              <a:rPr lang="en-US" dirty="0">
                <a:solidFill>
                  <a:schemeClr val="accent1"/>
                </a:solidFill>
                <a:latin typeface="Calibri" pitchFamily="34" charset="0"/>
              </a:rPr>
              <a:t>Properties: Properties of Addition and Multiplication (cont.)</a:t>
            </a:r>
            <a:endParaRPr lang="en-US" sz="3200" dirty="0">
              <a:solidFill>
                <a:schemeClr val="accent1"/>
              </a:solidFill>
            </a:endParaRPr>
          </a:p>
        </p:txBody>
      </p:sp>
      <p:sp>
        <p:nvSpPr>
          <p:cNvPr id="10" name="Content Placeholder 9"/>
          <p:cNvSpPr>
            <a:spLocks noGrp="1"/>
          </p:cNvSpPr>
          <p:nvPr>
            <p:ph idx="1"/>
          </p:nvPr>
        </p:nvSpPr>
        <p:spPr>
          <a:xfrm>
            <a:off x="457200" y="1280160"/>
            <a:ext cx="8229600" cy="4358640"/>
          </a:xfrm>
          <a:solidFill>
            <a:srgbClr val="FFFFCC"/>
          </a:solidFill>
          <a:ln w="28575">
            <a:solidFill>
              <a:srgbClr val="000000"/>
            </a:solidFill>
          </a:ln>
        </p:spPr>
        <p:txBody>
          <a:bodyPr>
            <a:normAutofit/>
          </a:bodyPr>
          <a:lstStyle/>
          <a:p>
            <a:pPr marL="533400" indent="-533400" eaLnBrk="0" hangingPunct="0"/>
            <a:r>
              <a:rPr lang="en-US" sz="2500" b="1" u="sng" dirty="0">
                <a:solidFill>
                  <a:srgbClr val="000000"/>
                </a:solidFill>
                <a:latin typeface="Calibri" pitchFamily="34" charset="0"/>
              </a:rPr>
              <a:t>Name of Property</a:t>
            </a:r>
            <a:r>
              <a:rPr lang="en-US" sz="2500" b="1" dirty="0">
                <a:solidFill>
                  <a:srgbClr val="000000"/>
                </a:solidFill>
                <a:latin typeface="Calibri" pitchFamily="34" charset="0"/>
              </a:rPr>
              <a:t>	 </a:t>
            </a:r>
            <a:r>
              <a:rPr lang="en-US" sz="2500" b="1" u="sng" dirty="0">
                <a:solidFill>
                  <a:srgbClr val="000000"/>
                </a:solidFill>
                <a:latin typeface="Calibri" pitchFamily="34" charset="0"/>
              </a:rPr>
              <a:t>For Addition</a:t>
            </a:r>
            <a:r>
              <a:rPr lang="en-US" sz="2500" b="1" dirty="0">
                <a:solidFill>
                  <a:srgbClr val="000000"/>
                </a:solidFill>
                <a:latin typeface="Calibri" pitchFamily="34" charset="0"/>
              </a:rPr>
              <a:t>	             </a:t>
            </a:r>
            <a:r>
              <a:rPr lang="en-US" sz="2500" b="1" u="sng" dirty="0">
                <a:solidFill>
                  <a:srgbClr val="000000"/>
                </a:solidFill>
                <a:latin typeface="Calibri" pitchFamily="34" charset="0"/>
              </a:rPr>
              <a:t>For Multiplication</a:t>
            </a:r>
            <a:endParaRPr lang="en-US" sz="2500" i="1" dirty="0">
              <a:solidFill>
                <a:srgbClr val="000000"/>
              </a:solidFill>
              <a:latin typeface="Calibri" pitchFamily="34" charset="0"/>
            </a:endParaRPr>
          </a:p>
          <a:p>
            <a:pPr marL="14288" indent="-14288" eaLnBrk="0" hangingPunct="0">
              <a:lnSpc>
                <a:spcPct val="90000"/>
              </a:lnSpc>
              <a:tabLst>
                <a:tab pos="463550" algn="l"/>
              </a:tabLst>
            </a:pPr>
            <a:endParaRPr lang="en-US" b="1" dirty="0">
              <a:solidFill>
                <a:srgbClr val="000000"/>
              </a:solidFill>
              <a:latin typeface="Calibri" pitchFamily="34" charset="0"/>
            </a:endParaRPr>
          </a:p>
        </p:txBody>
      </p:sp>
      <p:graphicFrame>
        <p:nvGraphicFramePr>
          <p:cNvPr id="7172" name="Object 5"/>
          <p:cNvGraphicFramePr>
            <a:graphicFrameLocks noChangeAspect="1"/>
          </p:cNvGraphicFramePr>
          <p:nvPr>
            <p:extLst>
              <p:ext uri="{D42A27DB-BD31-4B8C-83A1-F6EECF244321}">
                <p14:modId xmlns:p14="http://schemas.microsoft.com/office/powerpoint/2010/main" val="3863641851"/>
              </p:ext>
            </p:extLst>
          </p:nvPr>
        </p:nvGraphicFramePr>
        <p:xfrm>
          <a:off x="2832997" y="2213909"/>
          <a:ext cx="2654300" cy="825500"/>
        </p:xfrm>
        <a:graphic>
          <a:graphicData uri="http://schemas.openxmlformats.org/presentationml/2006/ole">
            <mc:AlternateContent xmlns:mc="http://schemas.openxmlformats.org/markup-compatibility/2006">
              <mc:Choice xmlns:v="urn:schemas-microsoft-com:vml" Requires="v">
                <p:oleObj name="Equation" r:id="rId2" imgW="2654300" imgH="825500" progId="Equation.DSMT4">
                  <p:embed/>
                </p:oleObj>
              </mc:Choice>
              <mc:Fallback>
                <p:oleObj name="Equation" r:id="rId2" imgW="2654300" imgH="825500" progId="Equation.DSMT4">
                  <p:embed/>
                  <p:pic>
                    <p:nvPicPr>
                      <p:cNvPr id="0" name="Picture 66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32997" y="2213909"/>
                        <a:ext cx="2654300" cy="825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173" name="Object 6"/>
          <p:cNvGraphicFramePr>
            <a:graphicFrameLocks noChangeAspect="1"/>
          </p:cNvGraphicFramePr>
          <p:nvPr>
            <p:extLst>
              <p:ext uri="{D42A27DB-BD31-4B8C-83A1-F6EECF244321}">
                <p14:modId xmlns:p14="http://schemas.microsoft.com/office/powerpoint/2010/main" val="3130607008"/>
              </p:ext>
            </p:extLst>
          </p:nvPr>
        </p:nvGraphicFramePr>
        <p:xfrm>
          <a:off x="5576197" y="2194859"/>
          <a:ext cx="2946400" cy="965200"/>
        </p:xfrm>
        <a:graphic>
          <a:graphicData uri="http://schemas.openxmlformats.org/presentationml/2006/ole">
            <mc:AlternateContent xmlns:mc="http://schemas.openxmlformats.org/markup-compatibility/2006">
              <mc:Choice xmlns:v="urn:schemas-microsoft-com:vml" Requires="v">
                <p:oleObj name="Equation" r:id="rId4" imgW="2946240" imgH="965160" progId="Equation.DSMT4">
                  <p:embed/>
                </p:oleObj>
              </mc:Choice>
              <mc:Fallback>
                <p:oleObj name="Equation" r:id="rId4" imgW="2946240" imgH="965160" progId="Equation.DSMT4">
                  <p:embed/>
                  <p:pic>
                    <p:nvPicPr>
                      <p:cNvPr id="0" name="Picture 665"/>
                      <p:cNvPicPr>
                        <a:picLocks noChangeAspect="1" noChangeArrowheads="1"/>
                      </p:cNvPicPr>
                      <p:nvPr/>
                    </p:nvPicPr>
                    <p:blipFill>
                      <a:blip r:embed="rId5"/>
                      <a:srcRect/>
                      <a:stretch>
                        <a:fillRect/>
                      </a:stretch>
                    </p:blipFill>
                    <p:spPr bwMode="auto">
                      <a:xfrm>
                        <a:off x="5576197" y="2194859"/>
                        <a:ext cx="2946400" cy="965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174" name="Object 7"/>
          <p:cNvGraphicFramePr>
            <a:graphicFrameLocks noChangeAspect="1"/>
          </p:cNvGraphicFramePr>
          <p:nvPr>
            <p:extLst>
              <p:ext uri="{D42A27DB-BD31-4B8C-83A1-F6EECF244321}">
                <p14:modId xmlns:p14="http://schemas.microsoft.com/office/powerpoint/2010/main" val="792680896"/>
              </p:ext>
            </p:extLst>
          </p:nvPr>
        </p:nvGraphicFramePr>
        <p:xfrm>
          <a:off x="606668" y="2356271"/>
          <a:ext cx="1143000" cy="368300"/>
        </p:xfrm>
        <a:graphic>
          <a:graphicData uri="http://schemas.openxmlformats.org/presentationml/2006/ole">
            <mc:AlternateContent xmlns:mc="http://schemas.openxmlformats.org/markup-compatibility/2006">
              <mc:Choice xmlns:v="urn:schemas-microsoft-com:vml" Requires="v">
                <p:oleObj name="Equation" r:id="rId6" imgW="1143000" imgH="368300" progId="Equation.DSMT4">
                  <p:embed/>
                </p:oleObj>
              </mc:Choice>
              <mc:Fallback>
                <p:oleObj name="Equation" r:id="rId6" imgW="1143000" imgH="368300" progId="Equation.DSMT4">
                  <p:embed/>
                  <p:pic>
                    <p:nvPicPr>
                      <p:cNvPr id="0" name="Picture 66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06668" y="2356271"/>
                        <a:ext cx="11430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175" name="Object 8"/>
          <p:cNvGraphicFramePr>
            <a:graphicFrameLocks noChangeAspect="1"/>
          </p:cNvGraphicFramePr>
          <p:nvPr>
            <p:extLst>
              <p:ext uri="{D42A27DB-BD31-4B8C-83A1-F6EECF244321}">
                <p14:modId xmlns:p14="http://schemas.microsoft.com/office/powerpoint/2010/main" val="2726701287"/>
              </p:ext>
            </p:extLst>
          </p:nvPr>
        </p:nvGraphicFramePr>
        <p:xfrm>
          <a:off x="2888560" y="3636309"/>
          <a:ext cx="1993900" cy="1016000"/>
        </p:xfrm>
        <a:graphic>
          <a:graphicData uri="http://schemas.openxmlformats.org/presentationml/2006/ole">
            <mc:AlternateContent xmlns:mc="http://schemas.openxmlformats.org/markup-compatibility/2006">
              <mc:Choice xmlns:v="urn:schemas-microsoft-com:vml" Requires="v">
                <p:oleObj name="Equation" r:id="rId8" imgW="1993680" imgH="1015920" progId="Equation.DSMT4">
                  <p:embed/>
                </p:oleObj>
              </mc:Choice>
              <mc:Fallback>
                <p:oleObj name="Equation" r:id="rId8" imgW="1993680" imgH="1015920" progId="Equation.DSMT4">
                  <p:embed/>
                  <p:pic>
                    <p:nvPicPr>
                      <p:cNvPr id="0" name="Picture 667"/>
                      <p:cNvPicPr>
                        <a:picLocks noChangeAspect="1" noChangeArrowheads="1"/>
                      </p:cNvPicPr>
                      <p:nvPr/>
                    </p:nvPicPr>
                    <p:blipFill>
                      <a:blip r:embed="rId9"/>
                      <a:srcRect/>
                      <a:stretch>
                        <a:fillRect/>
                      </a:stretch>
                    </p:blipFill>
                    <p:spPr bwMode="auto">
                      <a:xfrm>
                        <a:off x="2888560" y="3636309"/>
                        <a:ext cx="1993900" cy="1016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176" name="Object 9"/>
          <p:cNvGraphicFramePr>
            <a:graphicFrameLocks noChangeAspect="1"/>
          </p:cNvGraphicFramePr>
          <p:nvPr>
            <p:extLst>
              <p:ext uri="{D42A27DB-BD31-4B8C-83A1-F6EECF244321}">
                <p14:modId xmlns:p14="http://schemas.microsoft.com/office/powerpoint/2010/main" val="2915976642"/>
              </p:ext>
            </p:extLst>
          </p:nvPr>
        </p:nvGraphicFramePr>
        <p:xfrm>
          <a:off x="606668" y="3987380"/>
          <a:ext cx="1066800" cy="292100"/>
        </p:xfrm>
        <a:graphic>
          <a:graphicData uri="http://schemas.openxmlformats.org/presentationml/2006/ole">
            <mc:AlternateContent xmlns:mc="http://schemas.openxmlformats.org/markup-compatibility/2006">
              <mc:Choice xmlns:v="urn:schemas-microsoft-com:vml" Requires="v">
                <p:oleObj name="Equation" r:id="rId10" imgW="1066800" imgH="292100" progId="Equation.DSMT4">
                  <p:embed/>
                </p:oleObj>
              </mc:Choice>
              <mc:Fallback>
                <p:oleObj name="Equation" r:id="rId10" imgW="1066800" imgH="292100" progId="Equation.DSMT4">
                  <p:embed/>
                  <p:pic>
                    <p:nvPicPr>
                      <p:cNvPr id="0" name="Picture 66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06668" y="3987380"/>
                        <a:ext cx="10668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177" name="Object 10"/>
          <p:cNvGraphicFramePr>
            <a:graphicFrameLocks noChangeAspect="1"/>
          </p:cNvGraphicFramePr>
          <p:nvPr>
            <p:extLst>
              <p:ext uri="{D42A27DB-BD31-4B8C-83A1-F6EECF244321}">
                <p14:modId xmlns:p14="http://schemas.microsoft.com/office/powerpoint/2010/main" val="2538933212"/>
              </p:ext>
            </p:extLst>
          </p:nvPr>
        </p:nvGraphicFramePr>
        <p:xfrm>
          <a:off x="5107885" y="3392628"/>
          <a:ext cx="3503612" cy="1795462"/>
        </p:xfrm>
        <a:graphic>
          <a:graphicData uri="http://schemas.openxmlformats.org/presentationml/2006/ole">
            <mc:AlternateContent xmlns:mc="http://schemas.openxmlformats.org/markup-compatibility/2006">
              <mc:Choice xmlns:v="urn:schemas-microsoft-com:vml" Requires="v">
                <p:oleObj name="Equation" r:id="rId12" imgW="3492360" imgH="1777680" progId="Equation.DSMT4">
                  <p:embed/>
                </p:oleObj>
              </mc:Choice>
              <mc:Fallback>
                <p:oleObj name="Equation" r:id="rId12" imgW="3492360" imgH="1777680" progId="Equation.DSMT4">
                  <p:embed/>
                  <p:pic>
                    <p:nvPicPr>
                      <p:cNvPr id="0" name="Picture 669"/>
                      <p:cNvPicPr>
                        <a:picLocks noChangeAspect="1" noChangeArrowheads="1"/>
                      </p:cNvPicPr>
                      <p:nvPr/>
                    </p:nvPicPr>
                    <p:blipFill>
                      <a:blip r:embed="rId13"/>
                      <a:srcRect/>
                      <a:stretch>
                        <a:fillRect/>
                      </a:stretch>
                    </p:blipFill>
                    <p:spPr bwMode="auto">
                      <a:xfrm>
                        <a:off x="5107885" y="3392628"/>
                        <a:ext cx="3503612" cy="17954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lstStyle/>
          <a:p>
            <a:r>
              <a:rPr lang="en-US" dirty="0">
                <a:solidFill>
                  <a:schemeClr val="accent1"/>
                </a:solidFill>
                <a:latin typeface="Calibri" pitchFamily="34" charset="0"/>
              </a:rPr>
              <a:t>Properties: Properties of Addition and Multiplication (cont.)</a:t>
            </a:r>
            <a:endParaRPr lang="en-US" sz="3200" dirty="0">
              <a:solidFill>
                <a:schemeClr val="accent1"/>
              </a:solidFill>
            </a:endParaRPr>
          </a:p>
        </p:txBody>
      </p:sp>
      <p:sp>
        <p:nvSpPr>
          <p:cNvPr id="8" name="Content Placeholder 7"/>
          <p:cNvSpPr>
            <a:spLocks noGrp="1"/>
          </p:cNvSpPr>
          <p:nvPr>
            <p:ph idx="1"/>
          </p:nvPr>
        </p:nvSpPr>
        <p:spPr>
          <a:xfrm>
            <a:off x="457200" y="1280160"/>
            <a:ext cx="8229600" cy="3329940"/>
          </a:xfrm>
          <a:solidFill>
            <a:srgbClr val="FFFFCC"/>
          </a:solidFill>
          <a:ln w="28575">
            <a:solidFill>
              <a:srgbClr val="000000"/>
            </a:solidFill>
          </a:ln>
        </p:spPr>
        <p:txBody>
          <a:bodyPr>
            <a:normAutofit/>
          </a:bodyPr>
          <a:lstStyle/>
          <a:p>
            <a:pPr marL="533400" indent="-533400" eaLnBrk="0" hangingPunct="0"/>
            <a:r>
              <a:rPr lang="en-US" b="1" dirty="0">
                <a:solidFill>
                  <a:srgbClr val="000000"/>
                </a:solidFill>
              </a:rPr>
              <a:t>In this table </a:t>
            </a:r>
            <a:r>
              <a:rPr lang="en-US" b="1" i="1" dirty="0">
                <a:solidFill>
                  <a:srgbClr val="000000"/>
                </a:solidFill>
              </a:rPr>
              <a:t>a</a:t>
            </a:r>
            <a:r>
              <a:rPr lang="en-US" b="1" dirty="0">
                <a:solidFill>
                  <a:srgbClr val="000000"/>
                </a:solidFill>
              </a:rPr>
              <a:t>, </a:t>
            </a:r>
            <a:r>
              <a:rPr lang="en-US" b="1" i="1" dirty="0">
                <a:solidFill>
                  <a:srgbClr val="000000"/>
                </a:solidFill>
              </a:rPr>
              <a:t>b</a:t>
            </a:r>
            <a:r>
              <a:rPr lang="en-US" b="1" dirty="0">
                <a:solidFill>
                  <a:srgbClr val="000000"/>
                </a:solidFill>
              </a:rPr>
              <a:t>, and </a:t>
            </a:r>
            <a:r>
              <a:rPr lang="en-US" b="1" i="1" dirty="0">
                <a:solidFill>
                  <a:srgbClr val="000000"/>
                </a:solidFill>
              </a:rPr>
              <a:t>c</a:t>
            </a:r>
            <a:r>
              <a:rPr lang="en-US" b="1" dirty="0">
                <a:solidFill>
                  <a:srgbClr val="000000"/>
                </a:solidFill>
              </a:rPr>
              <a:t> are real numbers.</a:t>
            </a:r>
            <a:endParaRPr lang="en-US" b="1" dirty="0">
              <a:solidFill>
                <a:srgbClr val="000000"/>
              </a:solidFill>
              <a:latin typeface="Calibri" pitchFamily="34" charset="0"/>
            </a:endParaRPr>
          </a:p>
          <a:p>
            <a:pPr marL="533400" indent="-533400" algn="ctr" eaLnBrk="0" hangingPunct="0"/>
            <a:r>
              <a:rPr lang="en-US" b="1" dirty="0">
                <a:solidFill>
                  <a:srgbClr val="000000"/>
                </a:solidFill>
                <a:latin typeface="Calibri" pitchFamily="34" charset="0"/>
              </a:rPr>
              <a:t>Zero-Factor Law</a:t>
            </a:r>
          </a:p>
          <a:p>
            <a:pPr marL="533400" indent="-533400" eaLnBrk="0" hangingPunct="0"/>
            <a:endParaRPr lang="en-US" b="1" dirty="0">
              <a:solidFill>
                <a:srgbClr val="000000"/>
              </a:solidFill>
              <a:latin typeface="Calibri" pitchFamily="34" charset="0"/>
            </a:endParaRPr>
          </a:p>
          <a:p>
            <a:pPr marL="533400" indent="-533400" eaLnBrk="0" hangingPunct="0"/>
            <a:endParaRPr lang="en-US" sz="1000" b="1" dirty="0">
              <a:solidFill>
                <a:srgbClr val="000000"/>
              </a:solidFill>
              <a:latin typeface="Calibri" pitchFamily="34" charset="0"/>
            </a:endParaRPr>
          </a:p>
          <a:p>
            <a:pPr marL="533400" indent="-533400" algn="ctr" eaLnBrk="0" hangingPunct="0"/>
            <a:r>
              <a:rPr lang="en-US" b="1" dirty="0">
                <a:solidFill>
                  <a:srgbClr val="000000"/>
                </a:solidFill>
                <a:latin typeface="Calibri" pitchFamily="34" charset="0"/>
              </a:rPr>
              <a:t>Distributive Property of Multiplication over Addition</a:t>
            </a:r>
          </a:p>
          <a:p>
            <a:pPr marL="533400" indent="-533400" eaLnBrk="0" hangingPunct="0"/>
            <a:endParaRPr lang="en-US" i="1" dirty="0">
              <a:solidFill>
                <a:srgbClr val="000000"/>
              </a:solidFill>
              <a:latin typeface="Calibri" pitchFamily="34" charset="0"/>
            </a:endParaRPr>
          </a:p>
          <a:p>
            <a:pPr marL="14288" indent="-14288" eaLnBrk="0" hangingPunct="0">
              <a:lnSpc>
                <a:spcPct val="90000"/>
              </a:lnSpc>
              <a:tabLst>
                <a:tab pos="463550" algn="l"/>
              </a:tabLst>
            </a:pPr>
            <a:endParaRPr lang="en-US" b="1" dirty="0">
              <a:solidFill>
                <a:srgbClr val="000000"/>
              </a:solidFill>
              <a:latin typeface="Calibri" pitchFamily="34" charset="0"/>
            </a:endParaRPr>
          </a:p>
        </p:txBody>
      </p:sp>
      <p:graphicFrame>
        <p:nvGraphicFramePr>
          <p:cNvPr id="8196" name="Object 5"/>
          <p:cNvGraphicFramePr>
            <a:graphicFrameLocks noChangeAspect="1"/>
          </p:cNvGraphicFramePr>
          <p:nvPr>
            <p:extLst>
              <p:ext uri="{D42A27DB-BD31-4B8C-83A1-F6EECF244321}">
                <p14:modId xmlns:p14="http://schemas.microsoft.com/office/powerpoint/2010/main" val="2845918608"/>
              </p:ext>
            </p:extLst>
          </p:nvPr>
        </p:nvGraphicFramePr>
        <p:xfrm>
          <a:off x="1155700" y="2520950"/>
          <a:ext cx="1816100" cy="304800"/>
        </p:xfrm>
        <a:graphic>
          <a:graphicData uri="http://schemas.openxmlformats.org/presentationml/2006/ole">
            <mc:AlternateContent xmlns:mc="http://schemas.openxmlformats.org/markup-compatibility/2006">
              <mc:Choice xmlns:v="urn:schemas-microsoft-com:vml" Requires="v">
                <p:oleObj name="Equation" r:id="rId2" imgW="1801080" imgH="292320" progId="Equation.DSMT4">
                  <p:embed/>
                </p:oleObj>
              </mc:Choice>
              <mc:Fallback>
                <p:oleObj name="Equation" r:id="rId2" imgW="1801080" imgH="292320" progId="Equation.DSMT4">
                  <p:embed/>
                  <p:pic>
                    <p:nvPicPr>
                      <p:cNvPr id="0" name="Picture 44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55700" y="2520950"/>
                        <a:ext cx="1816100" cy="304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197" name="Object 6"/>
          <p:cNvGraphicFramePr>
            <a:graphicFrameLocks noChangeAspect="1"/>
          </p:cNvGraphicFramePr>
          <p:nvPr>
            <p:extLst>
              <p:ext uri="{D42A27DB-BD31-4B8C-83A1-F6EECF244321}">
                <p14:modId xmlns:p14="http://schemas.microsoft.com/office/powerpoint/2010/main" val="2979853626"/>
              </p:ext>
            </p:extLst>
          </p:nvPr>
        </p:nvGraphicFramePr>
        <p:xfrm>
          <a:off x="4749800" y="2463800"/>
          <a:ext cx="2578100" cy="444500"/>
        </p:xfrm>
        <a:graphic>
          <a:graphicData uri="http://schemas.openxmlformats.org/presentationml/2006/ole">
            <mc:AlternateContent xmlns:mc="http://schemas.openxmlformats.org/markup-compatibility/2006">
              <mc:Choice xmlns:v="urn:schemas-microsoft-com:vml" Requires="v">
                <p:oleObj name="Equation" r:id="rId4" imgW="2578100" imgH="444500" progId="Equation.DSMT4">
                  <p:embed/>
                </p:oleObj>
              </mc:Choice>
              <mc:Fallback>
                <p:oleObj name="Equation" r:id="rId4" imgW="2578100" imgH="444500" progId="Equation.DSMT4">
                  <p:embed/>
                  <p:pic>
                    <p:nvPicPr>
                      <p:cNvPr id="0" name="Picture 44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749800" y="2463800"/>
                        <a:ext cx="25781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198" name="Object 7"/>
          <p:cNvGraphicFramePr>
            <a:graphicFrameLocks noChangeAspect="1"/>
          </p:cNvGraphicFramePr>
          <p:nvPr>
            <p:extLst>
              <p:ext uri="{D42A27DB-BD31-4B8C-83A1-F6EECF244321}">
                <p14:modId xmlns:p14="http://schemas.microsoft.com/office/powerpoint/2010/main" val="241946758"/>
              </p:ext>
            </p:extLst>
          </p:nvPr>
        </p:nvGraphicFramePr>
        <p:xfrm>
          <a:off x="865187" y="3683000"/>
          <a:ext cx="2424113" cy="469900"/>
        </p:xfrm>
        <a:graphic>
          <a:graphicData uri="http://schemas.openxmlformats.org/presentationml/2006/ole">
            <mc:AlternateContent xmlns:mc="http://schemas.openxmlformats.org/markup-compatibility/2006">
              <mc:Choice xmlns:v="urn:schemas-microsoft-com:vml" Requires="v">
                <p:oleObj name="Equation" r:id="rId6" imgW="2425700" imgH="469900" progId="Equation.DSMT4">
                  <p:embed/>
                </p:oleObj>
              </mc:Choice>
              <mc:Fallback>
                <p:oleObj name="Equation" r:id="rId6" imgW="2425700" imgH="469900" progId="Equation.DSMT4">
                  <p:embed/>
                  <p:pic>
                    <p:nvPicPr>
                      <p:cNvPr id="0" name="Picture 44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65187" y="3683000"/>
                        <a:ext cx="2424113"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199" name="Object 8"/>
          <p:cNvGraphicFramePr>
            <a:graphicFrameLocks noChangeAspect="1"/>
          </p:cNvGraphicFramePr>
          <p:nvPr>
            <p:extLst>
              <p:ext uri="{D42A27DB-BD31-4B8C-83A1-F6EECF244321}">
                <p14:modId xmlns:p14="http://schemas.microsoft.com/office/powerpoint/2010/main" val="20843072"/>
              </p:ext>
            </p:extLst>
          </p:nvPr>
        </p:nvGraphicFramePr>
        <p:xfrm>
          <a:off x="4114800" y="3657600"/>
          <a:ext cx="4191000" cy="520700"/>
        </p:xfrm>
        <a:graphic>
          <a:graphicData uri="http://schemas.openxmlformats.org/presentationml/2006/ole">
            <mc:AlternateContent xmlns:mc="http://schemas.openxmlformats.org/markup-compatibility/2006">
              <mc:Choice xmlns:v="urn:schemas-microsoft-com:vml" Requires="v">
                <p:oleObj name="Equation" r:id="rId8" imgW="4178160" imgH="511920" progId="Equation.DSMT4">
                  <p:embed/>
                </p:oleObj>
              </mc:Choice>
              <mc:Fallback>
                <p:oleObj name="Equation" r:id="rId8" imgW="4178160" imgH="511920" progId="Equation.DSMT4">
                  <p:embed/>
                  <p:pic>
                    <p:nvPicPr>
                      <p:cNvPr id="0" name="Picture 44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114800" y="3657600"/>
                        <a:ext cx="4191000" cy="520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r>
              <a:rPr lang="en-US" dirty="0"/>
              <a:t>Note</a:t>
            </a:r>
            <a:endParaRPr lang="en-US" sz="3200" dirty="0">
              <a:solidFill>
                <a:schemeClr val="accent1"/>
              </a:solidFill>
            </a:endParaRPr>
          </a:p>
        </p:txBody>
      </p:sp>
      <p:sp>
        <p:nvSpPr>
          <p:cNvPr id="8" name="Content Placeholder 7"/>
          <p:cNvSpPr>
            <a:spLocks noGrp="1"/>
          </p:cNvSpPr>
          <p:nvPr>
            <p:ph idx="1"/>
          </p:nvPr>
        </p:nvSpPr>
        <p:spPr>
          <a:xfrm>
            <a:off x="457200" y="1280160"/>
            <a:ext cx="8229600" cy="3825240"/>
          </a:xfrm>
          <a:noFill/>
          <a:ln w="28575">
            <a:solidFill>
              <a:srgbClr val="000000"/>
            </a:solidFill>
          </a:ln>
        </p:spPr>
        <p:txBody>
          <a:bodyPr>
            <a:normAutofit/>
          </a:bodyPr>
          <a:lstStyle/>
          <a:p>
            <a:pPr eaLnBrk="0" hangingPunct="0"/>
            <a:r>
              <a:rPr lang="en-US" dirty="0">
                <a:solidFill>
                  <a:srgbClr val="000000"/>
                </a:solidFill>
                <a:latin typeface="Calibri" pitchFamily="34" charset="0"/>
              </a:rPr>
              <a:t>The number </a:t>
            </a:r>
            <a:r>
              <a:rPr lang="en-US" b="1" dirty="0">
                <a:solidFill>
                  <a:srgbClr val="C00000"/>
                </a:solidFill>
                <a:latin typeface="Calibri" pitchFamily="34" charset="0"/>
              </a:rPr>
              <a:t>0</a:t>
            </a:r>
            <a:r>
              <a:rPr lang="en-US" b="1" dirty="0">
                <a:solidFill>
                  <a:srgbClr val="000000"/>
                </a:solidFill>
                <a:latin typeface="Calibri" pitchFamily="34" charset="0"/>
              </a:rPr>
              <a:t> </a:t>
            </a:r>
            <a:r>
              <a:rPr lang="en-US" dirty="0">
                <a:solidFill>
                  <a:srgbClr val="000000"/>
                </a:solidFill>
                <a:latin typeface="Calibri" pitchFamily="34" charset="0"/>
              </a:rPr>
              <a:t>is called the </a:t>
            </a:r>
            <a:r>
              <a:rPr lang="en-US" b="1" dirty="0">
                <a:solidFill>
                  <a:srgbClr val="C00000"/>
                </a:solidFill>
                <a:latin typeface="Calibri" pitchFamily="34" charset="0"/>
              </a:rPr>
              <a:t>additive identity </a:t>
            </a:r>
            <a:r>
              <a:rPr lang="en-US" dirty="0">
                <a:solidFill>
                  <a:srgbClr val="000000"/>
                </a:solidFill>
                <a:latin typeface="Calibri" pitchFamily="34" charset="0"/>
              </a:rPr>
              <a:t>because </a:t>
            </a:r>
          </a:p>
          <a:p>
            <a:pPr eaLnBrk="0" hangingPunct="0"/>
            <a:r>
              <a:rPr lang="en-US" dirty="0">
                <a:solidFill>
                  <a:srgbClr val="000000"/>
                </a:solidFill>
                <a:latin typeface="Calibri" pitchFamily="34" charset="0"/>
              </a:rPr>
              <a:t>when 0 is added to a number, the result is the same </a:t>
            </a:r>
          </a:p>
          <a:p>
            <a:pPr eaLnBrk="0" hangingPunct="0"/>
            <a:r>
              <a:rPr lang="en-US" dirty="0">
                <a:solidFill>
                  <a:srgbClr val="000000"/>
                </a:solidFill>
                <a:latin typeface="Calibri" pitchFamily="34" charset="0"/>
              </a:rPr>
              <a:t>number. Likewise, the number </a:t>
            </a:r>
            <a:r>
              <a:rPr lang="en-US" b="1" dirty="0">
                <a:solidFill>
                  <a:srgbClr val="C00000"/>
                </a:solidFill>
                <a:latin typeface="Calibri" pitchFamily="34" charset="0"/>
              </a:rPr>
              <a:t>1</a:t>
            </a:r>
            <a:r>
              <a:rPr lang="en-US" b="1" dirty="0">
                <a:solidFill>
                  <a:srgbClr val="000000"/>
                </a:solidFill>
                <a:latin typeface="Calibri" pitchFamily="34" charset="0"/>
              </a:rPr>
              <a:t> </a:t>
            </a:r>
            <a:r>
              <a:rPr lang="en-US" dirty="0">
                <a:solidFill>
                  <a:srgbClr val="000000"/>
                </a:solidFill>
                <a:latin typeface="Calibri" pitchFamily="34" charset="0"/>
              </a:rPr>
              <a:t>is called the </a:t>
            </a:r>
            <a:r>
              <a:rPr lang="en-US" b="1" dirty="0">
                <a:solidFill>
                  <a:srgbClr val="C00000"/>
                </a:solidFill>
                <a:latin typeface="Calibri" pitchFamily="34" charset="0"/>
              </a:rPr>
              <a:t>multiplicative identity </a:t>
            </a:r>
            <a:r>
              <a:rPr lang="en-US" dirty="0">
                <a:solidFill>
                  <a:srgbClr val="000000"/>
                </a:solidFill>
                <a:latin typeface="Calibri" pitchFamily="34" charset="0"/>
              </a:rPr>
              <a:t>because when a number is multiplied by 1, the result is the same number. Also, the </a:t>
            </a:r>
            <a:r>
              <a:rPr lang="en-US" b="1" dirty="0">
                <a:solidFill>
                  <a:srgbClr val="C00000"/>
                </a:solidFill>
                <a:latin typeface="Calibri" pitchFamily="34" charset="0"/>
              </a:rPr>
              <a:t>additive inverse</a:t>
            </a:r>
            <a:r>
              <a:rPr lang="en-US" dirty="0">
                <a:solidFill>
                  <a:srgbClr val="C00000"/>
                </a:solidFill>
                <a:latin typeface="Calibri" pitchFamily="34" charset="0"/>
              </a:rPr>
              <a:t> </a:t>
            </a:r>
            <a:r>
              <a:rPr lang="en-US" dirty="0">
                <a:solidFill>
                  <a:srgbClr val="000000"/>
                </a:solidFill>
                <a:latin typeface="Calibri" pitchFamily="34" charset="0"/>
              </a:rPr>
              <a:t>of a number is its opposite and the </a:t>
            </a:r>
            <a:r>
              <a:rPr lang="en-US" b="1" dirty="0">
                <a:solidFill>
                  <a:srgbClr val="C00000"/>
                </a:solidFill>
                <a:latin typeface="Calibri" pitchFamily="34" charset="0"/>
              </a:rPr>
              <a:t>multiplicative inverse </a:t>
            </a:r>
            <a:r>
              <a:rPr lang="en-US" dirty="0">
                <a:solidFill>
                  <a:srgbClr val="000000"/>
                </a:solidFill>
                <a:latin typeface="Calibri" pitchFamily="34" charset="0"/>
              </a:rPr>
              <a:t>of a number is its </a:t>
            </a:r>
            <a:r>
              <a:rPr lang="en-US" b="1" dirty="0">
                <a:solidFill>
                  <a:srgbClr val="C00000"/>
                </a:solidFill>
                <a:latin typeface="Calibri" pitchFamily="34" charset="0"/>
              </a:rPr>
              <a:t>reciprocal</a:t>
            </a:r>
            <a:r>
              <a:rPr lang="en-US" dirty="0">
                <a:solidFill>
                  <a:srgbClr val="000000"/>
                </a:solidFill>
                <a:latin typeface="Calibri" pitchFamily="34" charset="0"/>
              </a:rPr>
              <a:t>.</a:t>
            </a:r>
            <a:endParaRPr lang="en-US" b="1" dirty="0">
              <a:solidFill>
                <a:srgbClr val="000000"/>
              </a:solidFill>
              <a:latin typeface="Calibri" pitchFamily="34" charset="0"/>
            </a:endParaRPr>
          </a:p>
        </p:txBody>
      </p:sp>
      <p:sp>
        <p:nvSpPr>
          <p:cNvPr id="9220" name="Rectangle 4"/>
          <p:cNvSpPr>
            <a:spLocks/>
          </p:cNvSpPr>
          <p:nvPr/>
        </p:nvSpPr>
        <p:spPr bwMode="auto">
          <a:xfrm>
            <a:off x="457200" y="1752600"/>
            <a:ext cx="8229600" cy="4800600"/>
          </a:xfrm>
          <a:prstGeom prst="rect">
            <a:avLst/>
          </a:prstGeom>
          <a:noFill/>
          <a:ln w="9525">
            <a:noFill/>
            <a:miter lim="800000"/>
            <a:headEnd/>
            <a:tailEnd/>
          </a:ln>
        </p:spPr>
        <p:txBody>
          <a:bodyPr/>
          <a:lstStyle/>
          <a:p>
            <a:pPr marL="342900" indent="-342900" algn="just" eaLnBrk="0" hangingPunct="0">
              <a:lnSpc>
                <a:spcPct val="90000"/>
              </a:lnSpc>
              <a:spcBef>
                <a:spcPct val="20000"/>
              </a:spcBef>
              <a:buFont typeface="Courier New" pitchFamily="49" charset="0"/>
              <a:buNone/>
            </a:pPr>
            <a:endParaRPr lang="en-US" sz="2800" i="1" dirty="0">
              <a:latin typeface="Calibri"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r>
              <a:rPr lang="en-US" sz="3200" dirty="0">
                <a:solidFill>
                  <a:schemeClr val="accent1"/>
                </a:solidFill>
              </a:rPr>
              <a:t>Example 1: </a:t>
            </a:r>
            <a:r>
              <a:rPr lang="en-US" dirty="0"/>
              <a:t>Identifying Properties of Addition and Multiplication</a:t>
            </a:r>
            <a:endParaRPr lang="en-US" sz="3200" dirty="0">
              <a:solidFill>
                <a:schemeClr val="accent1"/>
              </a:solidFill>
            </a:endParaRPr>
          </a:p>
        </p:txBody>
      </p:sp>
      <p:sp>
        <p:nvSpPr>
          <p:cNvPr id="4102" name="Rectangle 3"/>
          <p:cNvSpPr>
            <a:spLocks noGrp="1"/>
          </p:cNvSpPr>
          <p:nvPr>
            <p:ph idx="1"/>
          </p:nvPr>
        </p:nvSpPr>
        <p:spPr>
          <a:xfrm>
            <a:off x="457200" y="1280160"/>
            <a:ext cx="8229600" cy="4875181"/>
          </a:xfrm>
          <a:prstGeom prst="rect">
            <a:avLst/>
          </a:prstGeom>
        </p:spPr>
        <p:txBody>
          <a:bodyPr wrap="square">
            <a:spAutoFit/>
          </a:bodyPr>
          <a:lstStyle/>
          <a:p>
            <a:pPr marL="533400" indent="-533400" algn="just">
              <a:lnSpc>
                <a:spcPct val="90000"/>
              </a:lnSpc>
              <a:buFont typeface="Courier New" pitchFamily="49" charset="0"/>
              <a:buNone/>
            </a:pPr>
            <a:r>
              <a:rPr lang="en-US" i="0" dirty="0">
                <a:solidFill>
                  <a:schemeClr val="tx1"/>
                </a:solidFill>
              </a:rPr>
              <a:t>State the name of each property being illustrated.</a:t>
            </a:r>
          </a:p>
          <a:p>
            <a:pPr marL="533400" indent="-533400" algn="just">
              <a:lnSpc>
                <a:spcPct val="150000"/>
              </a:lnSpc>
              <a:buFont typeface="+mj-lt"/>
              <a:buAutoNum type="alphaLcPeriod"/>
            </a:pPr>
            <a:r>
              <a:rPr lang="en-US" dirty="0">
                <a:solidFill>
                  <a:schemeClr val="tx1"/>
                </a:solidFill>
              </a:rPr>
              <a:t> 				e.   </a:t>
            </a:r>
            <a:r>
              <a:rPr lang="en-US" dirty="0">
                <a:solidFill>
                  <a:srgbClr val="0000FF"/>
                </a:solidFill>
              </a:rPr>
              <a:t>0 </a:t>
            </a:r>
            <a:r>
              <a:rPr lang="en-US" dirty="0">
                <a:solidFill>
                  <a:srgbClr val="0000FF"/>
                </a:solidFill>
                <a:latin typeface="Calibri" panose="020F0502020204030204" pitchFamily="34" charset="0"/>
                <a:cs typeface="Calibri" panose="020F0502020204030204" pitchFamily="34" charset="0"/>
              </a:rPr>
              <a:t>·</a:t>
            </a:r>
            <a:r>
              <a:rPr lang="en-US" dirty="0">
                <a:solidFill>
                  <a:srgbClr val="0000FF"/>
                </a:solidFill>
              </a:rPr>
              <a:t> 14 = 0</a:t>
            </a:r>
            <a:endParaRPr lang="en-US" dirty="0">
              <a:solidFill>
                <a:schemeClr val="tx1"/>
              </a:solidFill>
            </a:endParaRPr>
          </a:p>
          <a:p>
            <a:pPr marL="533400" indent="-533400" algn="just">
              <a:lnSpc>
                <a:spcPct val="150000"/>
              </a:lnSpc>
              <a:buFont typeface="+mj-lt"/>
              <a:buAutoNum type="alphaLcPeriod"/>
            </a:pPr>
            <a:r>
              <a:rPr lang="en-US" dirty="0">
                <a:solidFill>
                  <a:schemeClr val="tx1"/>
                </a:solidFill>
              </a:rPr>
              <a:t> 				f.</a:t>
            </a:r>
          </a:p>
          <a:p>
            <a:pPr marL="533400" indent="-533400" algn="just">
              <a:lnSpc>
                <a:spcPct val="150000"/>
              </a:lnSpc>
              <a:buFont typeface="+mj-lt"/>
              <a:buAutoNum type="alphaLcPeriod"/>
            </a:pPr>
            <a:r>
              <a:rPr lang="en-US" dirty="0">
                <a:solidFill>
                  <a:schemeClr val="tx1"/>
                </a:solidFill>
              </a:rPr>
              <a:t>  				g.</a:t>
            </a:r>
          </a:p>
          <a:p>
            <a:pPr marL="533400" indent="-533400" algn="just">
              <a:lnSpc>
                <a:spcPct val="150000"/>
              </a:lnSpc>
              <a:buFont typeface="+mj-lt"/>
              <a:buAutoNum type="alphaLcPeriod"/>
            </a:pPr>
            <a:r>
              <a:rPr lang="en-US" dirty="0">
                <a:solidFill>
                  <a:schemeClr val="tx1"/>
                </a:solidFill>
              </a:rPr>
              <a:t> </a:t>
            </a:r>
          </a:p>
          <a:p>
            <a:pPr marL="533400" indent="-533400" algn="just">
              <a:lnSpc>
                <a:spcPct val="90000"/>
              </a:lnSpc>
              <a:buFont typeface="+mj-lt"/>
              <a:buAutoNum type="alphaLcPeriod"/>
            </a:pPr>
            <a:endParaRPr lang="en-US" dirty="0">
              <a:solidFill>
                <a:schemeClr val="tx1"/>
              </a:solidFill>
            </a:endParaRPr>
          </a:p>
          <a:p>
            <a:pPr marL="533400" indent="-533400" algn="just">
              <a:lnSpc>
                <a:spcPct val="90000"/>
              </a:lnSpc>
              <a:buFont typeface="+mj-lt"/>
              <a:buAutoNum type="alphaLcPeriod"/>
            </a:pPr>
            <a:endParaRPr lang="en-US" dirty="0">
              <a:solidFill>
                <a:schemeClr val="tx1"/>
              </a:solidFill>
            </a:endParaRPr>
          </a:p>
          <a:p>
            <a:pPr marL="533400" indent="-533400" algn="just"/>
            <a:endParaRPr lang="en-US" dirty="0"/>
          </a:p>
        </p:txBody>
      </p:sp>
      <p:graphicFrame>
        <p:nvGraphicFramePr>
          <p:cNvPr id="10244" name="Object 4"/>
          <p:cNvGraphicFramePr>
            <a:graphicFrameLocks noChangeAspect="1"/>
          </p:cNvGraphicFramePr>
          <p:nvPr>
            <p:extLst>
              <p:ext uri="{D42A27DB-BD31-4B8C-83A1-F6EECF244321}">
                <p14:modId xmlns:p14="http://schemas.microsoft.com/office/powerpoint/2010/main" val="3707775507"/>
              </p:ext>
            </p:extLst>
          </p:nvPr>
        </p:nvGraphicFramePr>
        <p:xfrm>
          <a:off x="976637" y="1937260"/>
          <a:ext cx="2803525" cy="455613"/>
        </p:xfrm>
        <a:graphic>
          <a:graphicData uri="http://schemas.openxmlformats.org/presentationml/2006/ole">
            <mc:AlternateContent xmlns:mc="http://schemas.openxmlformats.org/markup-compatibility/2006">
              <mc:Choice xmlns:v="urn:schemas-microsoft-com:vml" Requires="v">
                <p:oleObj name="Equation" r:id="rId2" imgW="2793960" imgH="444240" progId="Equation.DSMT4">
                  <p:embed/>
                </p:oleObj>
              </mc:Choice>
              <mc:Fallback>
                <p:oleObj name="Equation" r:id="rId2" imgW="2793960" imgH="444240" progId="Equation.DSMT4">
                  <p:embed/>
                  <p:pic>
                    <p:nvPicPr>
                      <p:cNvPr id="0" name="Picture 78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76637" y="1937260"/>
                        <a:ext cx="2803525" cy="4556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45" name="Object 5"/>
          <p:cNvGraphicFramePr>
            <a:graphicFrameLocks noChangeAspect="1"/>
          </p:cNvGraphicFramePr>
          <p:nvPr>
            <p:extLst>
              <p:ext uri="{D42A27DB-BD31-4B8C-83A1-F6EECF244321}">
                <p14:modId xmlns:p14="http://schemas.microsoft.com/office/powerpoint/2010/main" val="3789351818"/>
              </p:ext>
            </p:extLst>
          </p:nvPr>
        </p:nvGraphicFramePr>
        <p:xfrm>
          <a:off x="976637" y="2662231"/>
          <a:ext cx="2943225" cy="455613"/>
        </p:xfrm>
        <a:graphic>
          <a:graphicData uri="http://schemas.openxmlformats.org/presentationml/2006/ole">
            <mc:AlternateContent xmlns:mc="http://schemas.openxmlformats.org/markup-compatibility/2006">
              <mc:Choice xmlns:v="urn:schemas-microsoft-com:vml" Requires="v">
                <p:oleObj name="Equation" r:id="rId4" imgW="2933640" imgH="444240" progId="Equation.DSMT4">
                  <p:embed/>
                </p:oleObj>
              </mc:Choice>
              <mc:Fallback>
                <p:oleObj name="Equation" r:id="rId4" imgW="2933640" imgH="444240" progId="Equation.DSMT4">
                  <p:embed/>
                  <p:pic>
                    <p:nvPicPr>
                      <p:cNvPr id="0" name="Picture 78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76637" y="2662231"/>
                        <a:ext cx="2943225" cy="4556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 name="Object 6">
            <a:extLst>
              <a:ext uri="{FF2B5EF4-FFF2-40B4-BE49-F238E27FC236}">
                <a16:creationId xmlns:a16="http://schemas.microsoft.com/office/drawing/2014/main" id="{09958B4D-8F47-42DB-768E-C4B4BFB4C951}"/>
              </a:ext>
            </a:extLst>
          </p:cNvPr>
          <p:cNvGraphicFramePr>
            <a:graphicFrameLocks noChangeAspect="1"/>
          </p:cNvGraphicFramePr>
          <p:nvPr>
            <p:extLst>
              <p:ext uri="{D42A27DB-BD31-4B8C-83A1-F6EECF244321}">
                <p14:modId xmlns:p14="http://schemas.microsoft.com/office/powerpoint/2010/main" val="3573054118"/>
              </p:ext>
            </p:extLst>
          </p:nvPr>
        </p:nvGraphicFramePr>
        <p:xfrm>
          <a:off x="976637" y="3387644"/>
          <a:ext cx="1992313" cy="455613"/>
        </p:xfrm>
        <a:graphic>
          <a:graphicData uri="http://schemas.openxmlformats.org/presentationml/2006/ole">
            <mc:AlternateContent xmlns:mc="http://schemas.openxmlformats.org/markup-compatibility/2006">
              <mc:Choice xmlns:v="urn:schemas-microsoft-com:vml" Requires="v">
                <p:oleObj name="Equation" r:id="rId6" imgW="1981080" imgH="444240" progId="Equation.DSMT4">
                  <p:embed/>
                </p:oleObj>
              </mc:Choice>
              <mc:Fallback>
                <p:oleObj name="Equation" r:id="rId6" imgW="1981080" imgH="444240" progId="Equation.DSMT4">
                  <p:embed/>
                  <p:pic>
                    <p:nvPicPr>
                      <p:cNvPr id="10246" name="Object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76637" y="3387644"/>
                        <a:ext cx="1992313" cy="4556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 name="Object 4">
            <a:extLst>
              <a:ext uri="{FF2B5EF4-FFF2-40B4-BE49-F238E27FC236}">
                <a16:creationId xmlns:a16="http://schemas.microsoft.com/office/drawing/2014/main" id="{CC942D6F-A92D-5245-BA51-C8947DF95E6C}"/>
              </a:ext>
            </a:extLst>
          </p:cNvPr>
          <p:cNvGraphicFramePr>
            <a:graphicFrameLocks noChangeAspect="1"/>
          </p:cNvGraphicFramePr>
          <p:nvPr>
            <p:extLst>
              <p:ext uri="{D42A27DB-BD31-4B8C-83A1-F6EECF244321}">
                <p14:modId xmlns:p14="http://schemas.microsoft.com/office/powerpoint/2010/main" val="2787304890"/>
              </p:ext>
            </p:extLst>
          </p:nvPr>
        </p:nvGraphicFramePr>
        <p:xfrm>
          <a:off x="976637" y="4113057"/>
          <a:ext cx="2398713" cy="457200"/>
        </p:xfrm>
        <a:graphic>
          <a:graphicData uri="http://schemas.openxmlformats.org/presentationml/2006/ole">
            <mc:AlternateContent xmlns:mc="http://schemas.openxmlformats.org/markup-compatibility/2006">
              <mc:Choice xmlns:v="urn:schemas-microsoft-com:vml" Requires="v">
                <p:oleObj name="Equation" r:id="rId8" imgW="2387520" imgH="444240" progId="Equation.DSMT4">
                  <p:embed/>
                </p:oleObj>
              </mc:Choice>
              <mc:Fallback>
                <p:oleObj name="Equation" r:id="rId8" imgW="2387520" imgH="444240" progId="Equation.DSMT4">
                  <p:embed/>
                  <p:pic>
                    <p:nvPicPr>
                      <p:cNvPr id="9" name="Object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76637" y="4113057"/>
                        <a:ext cx="2398713" cy="457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 name="Object 4">
            <a:extLst>
              <a:ext uri="{FF2B5EF4-FFF2-40B4-BE49-F238E27FC236}">
                <a16:creationId xmlns:a16="http://schemas.microsoft.com/office/drawing/2014/main" id="{5A8AD2DE-F257-2AD7-08C9-81716534C1CD}"/>
              </a:ext>
            </a:extLst>
          </p:cNvPr>
          <p:cNvGraphicFramePr>
            <a:graphicFrameLocks noChangeAspect="1"/>
          </p:cNvGraphicFramePr>
          <p:nvPr>
            <p:extLst>
              <p:ext uri="{D42A27DB-BD31-4B8C-83A1-F6EECF244321}">
                <p14:modId xmlns:p14="http://schemas.microsoft.com/office/powerpoint/2010/main" val="1802581059"/>
              </p:ext>
            </p:extLst>
          </p:nvPr>
        </p:nvGraphicFramePr>
        <p:xfrm>
          <a:off x="4724400" y="2662230"/>
          <a:ext cx="2525713" cy="455613"/>
        </p:xfrm>
        <a:graphic>
          <a:graphicData uri="http://schemas.openxmlformats.org/presentationml/2006/ole">
            <mc:AlternateContent xmlns:mc="http://schemas.openxmlformats.org/markup-compatibility/2006">
              <mc:Choice xmlns:v="urn:schemas-microsoft-com:vml" Requires="v">
                <p:oleObj name="Equation" r:id="rId10" imgW="2514600" imgH="444240" progId="Equation.DSMT4">
                  <p:embed/>
                </p:oleObj>
              </mc:Choice>
              <mc:Fallback>
                <p:oleObj name="Equation" r:id="rId10" imgW="2514600" imgH="444240" progId="Equation.DSMT4">
                  <p:embed/>
                  <p:pic>
                    <p:nvPicPr>
                      <p:cNvPr id="11" name="Object 4"/>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724400" y="2662230"/>
                        <a:ext cx="2525713" cy="4556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bject 1">
            <a:extLst>
              <a:ext uri="{FF2B5EF4-FFF2-40B4-BE49-F238E27FC236}">
                <a16:creationId xmlns:a16="http://schemas.microsoft.com/office/drawing/2014/main" id="{CEFFC29B-F041-9201-4CD2-2EFA9875FEB1}"/>
              </a:ext>
            </a:extLst>
          </p:cNvPr>
          <p:cNvGraphicFramePr>
            <a:graphicFrameLocks noChangeAspect="1"/>
          </p:cNvGraphicFramePr>
          <p:nvPr>
            <p:extLst>
              <p:ext uri="{D42A27DB-BD31-4B8C-83A1-F6EECF244321}">
                <p14:modId xmlns:p14="http://schemas.microsoft.com/office/powerpoint/2010/main" val="4050211075"/>
              </p:ext>
            </p:extLst>
          </p:nvPr>
        </p:nvGraphicFramePr>
        <p:xfrm>
          <a:off x="4714538" y="3460949"/>
          <a:ext cx="2841625" cy="455613"/>
        </p:xfrm>
        <a:graphic>
          <a:graphicData uri="http://schemas.openxmlformats.org/presentationml/2006/ole">
            <mc:AlternateContent xmlns:mc="http://schemas.openxmlformats.org/markup-compatibility/2006">
              <mc:Choice xmlns:v="urn:schemas-microsoft-com:vml" Requires="v">
                <p:oleObj name="Equation" r:id="rId12" imgW="2831760" imgH="444240" progId="Equation.DSMT4">
                  <p:embed/>
                </p:oleObj>
              </mc:Choice>
              <mc:Fallback>
                <p:oleObj name="Equation" r:id="rId12" imgW="2831760" imgH="444240" progId="Equation.DSMT4">
                  <p:embed/>
                  <p:pic>
                    <p:nvPicPr>
                      <p:cNvPr id="14337" name="Object 1"/>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714538" y="3460949"/>
                        <a:ext cx="2841625" cy="4556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2">
            <a:extLst>
              <a:ext uri="{FF2B5EF4-FFF2-40B4-BE49-F238E27FC236}">
                <a16:creationId xmlns:a16="http://schemas.microsoft.com/office/drawing/2014/main" id="{B4ED7154-75CA-DF01-1F64-09040A10CB43}"/>
              </a:ext>
            </a:extLst>
          </p:cNvPr>
          <p:cNvGraphicFramePr>
            <a:graphicFrameLocks noChangeAspect="1"/>
          </p:cNvGraphicFramePr>
          <p:nvPr>
            <p:extLst>
              <p:ext uri="{D42A27DB-BD31-4B8C-83A1-F6EECF244321}">
                <p14:modId xmlns:p14="http://schemas.microsoft.com/office/powerpoint/2010/main" val="2946831133"/>
              </p:ext>
            </p:extLst>
          </p:nvPr>
        </p:nvGraphicFramePr>
        <p:xfrm>
          <a:off x="5950516" y="4102299"/>
          <a:ext cx="2082800" cy="571500"/>
        </p:xfrm>
        <a:graphic>
          <a:graphicData uri="http://schemas.openxmlformats.org/presentationml/2006/ole">
            <mc:AlternateContent xmlns:mc="http://schemas.openxmlformats.org/markup-compatibility/2006">
              <mc:Choice xmlns:v="urn:schemas-microsoft-com:vml" Requires="v">
                <p:oleObj name="Equation" r:id="rId14" imgW="2075400" imgH="557640" progId="Equation.DSMT4">
                  <p:embed/>
                </p:oleObj>
              </mc:Choice>
              <mc:Fallback>
                <p:oleObj name="Equation" r:id="rId14" imgW="2075400" imgH="557640" progId="Equation.DSMT4">
                  <p:embed/>
                  <p:pic>
                    <p:nvPicPr>
                      <p:cNvPr id="14338" name="Object 2"/>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950516" y="4102299"/>
                        <a:ext cx="2082800" cy="571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3">
            <a:extLst>
              <a:ext uri="{FF2B5EF4-FFF2-40B4-BE49-F238E27FC236}">
                <a16:creationId xmlns:a16="http://schemas.microsoft.com/office/drawing/2014/main" id="{4E1DF5B2-689E-3734-F9DA-2F1330B0546E}"/>
              </a:ext>
            </a:extLst>
          </p:cNvPr>
          <p:cNvGraphicFramePr>
            <a:graphicFrameLocks noChangeAspect="1"/>
          </p:cNvGraphicFramePr>
          <p:nvPr>
            <p:extLst>
              <p:ext uri="{D42A27DB-BD31-4B8C-83A1-F6EECF244321}">
                <p14:modId xmlns:p14="http://schemas.microsoft.com/office/powerpoint/2010/main" val="1787204202"/>
              </p:ext>
            </p:extLst>
          </p:nvPr>
        </p:nvGraphicFramePr>
        <p:xfrm>
          <a:off x="5963216" y="4864299"/>
          <a:ext cx="1130300" cy="342900"/>
        </p:xfrm>
        <a:graphic>
          <a:graphicData uri="http://schemas.openxmlformats.org/presentationml/2006/ole">
            <mc:AlternateContent xmlns:mc="http://schemas.openxmlformats.org/markup-compatibility/2006">
              <mc:Choice xmlns:v="urn:schemas-microsoft-com:vml" Requires="v">
                <p:oleObj name="Equation" r:id="rId16" imgW="1115280" imgH="329040" progId="Equation.DSMT4">
                  <p:embed/>
                </p:oleObj>
              </mc:Choice>
              <mc:Fallback>
                <p:oleObj name="Equation" r:id="rId16" imgW="1115280" imgH="329040" progId="Equation.DSMT4">
                  <p:embed/>
                  <p:pic>
                    <p:nvPicPr>
                      <p:cNvPr id="14339" name="Object 3"/>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5963216" y="4864299"/>
                        <a:ext cx="1130300" cy="342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0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10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102">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02">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0244"/>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0245"/>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4"/>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6"/>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r>
              <a:rPr lang="en-US" sz="3200" dirty="0">
                <a:solidFill>
                  <a:schemeClr val="accent1"/>
                </a:solidFill>
              </a:rPr>
              <a:t>Example 1: </a:t>
            </a:r>
            <a:r>
              <a:rPr lang="en-US" dirty="0"/>
              <a:t>Identifying Properties of Addition and Multiplication (cont.)</a:t>
            </a:r>
            <a:endParaRPr lang="en-US" sz="3200" dirty="0">
              <a:solidFill>
                <a:schemeClr val="accent1"/>
              </a:solidFill>
            </a:endParaRPr>
          </a:p>
        </p:txBody>
      </p:sp>
      <p:sp>
        <p:nvSpPr>
          <p:cNvPr id="4102" name="Rectangle 3"/>
          <p:cNvSpPr>
            <a:spLocks noGrp="1"/>
          </p:cNvSpPr>
          <p:nvPr>
            <p:ph idx="1"/>
          </p:nvPr>
        </p:nvSpPr>
        <p:spPr>
          <a:xfrm>
            <a:off x="457200" y="1280160"/>
            <a:ext cx="8229600" cy="5176802"/>
          </a:xfrm>
          <a:prstGeom prst="rect">
            <a:avLst/>
          </a:prstGeom>
        </p:spPr>
        <p:txBody>
          <a:bodyPr wrap="square">
            <a:spAutoFit/>
          </a:bodyPr>
          <a:lstStyle/>
          <a:p>
            <a:pPr marL="533400" indent="-533400" algn="just"/>
            <a:r>
              <a:rPr lang="en-US" b="1" dirty="0">
                <a:solidFill>
                  <a:schemeClr val="tx1"/>
                </a:solidFill>
              </a:rPr>
              <a:t>Solution</a:t>
            </a:r>
          </a:p>
          <a:p>
            <a:pPr marL="533400" indent="-533400" algn="just">
              <a:buFont typeface="+mj-lt"/>
              <a:buAutoNum type="alphaLcPeriod"/>
            </a:pPr>
            <a:r>
              <a:rPr lang="en-US" dirty="0">
                <a:solidFill>
                  <a:srgbClr val="000000"/>
                </a:solidFill>
              </a:rPr>
              <a:t> </a:t>
            </a:r>
            <a:r>
              <a:rPr lang="en-US" dirty="0">
                <a:solidFill>
                  <a:srgbClr val="FF0000"/>
                </a:solidFill>
              </a:rPr>
              <a:t>Commutative property of addition</a:t>
            </a:r>
            <a:r>
              <a:rPr lang="en-US" dirty="0">
                <a:solidFill>
                  <a:srgbClr val="000000"/>
                </a:solidFill>
              </a:rPr>
              <a:t> </a:t>
            </a:r>
          </a:p>
          <a:p>
            <a:pPr marL="514350" indent="-514350">
              <a:buFont typeface="+mj-lt"/>
              <a:buAutoNum type="alphaLcPeriod"/>
            </a:pPr>
            <a:r>
              <a:rPr lang="en-US" dirty="0">
                <a:solidFill>
                  <a:srgbClr val="000000"/>
                </a:solidFill>
              </a:rPr>
              <a:t> </a:t>
            </a:r>
            <a:r>
              <a:rPr lang="en-US" dirty="0">
                <a:solidFill>
                  <a:srgbClr val="FF0000"/>
                </a:solidFill>
              </a:rPr>
              <a:t>Associative property of addition</a:t>
            </a:r>
          </a:p>
          <a:p>
            <a:pPr marL="514350" indent="-514350">
              <a:buFont typeface="+mj-lt"/>
              <a:buAutoNum type="alphaLcPeriod"/>
            </a:pPr>
            <a:r>
              <a:rPr lang="en-US" dirty="0">
                <a:solidFill>
                  <a:srgbClr val="000000"/>
                </a:solidFill>
              </a:rPr>
              <a:t> </a:t>
            </a:r>
            <a:r>
              <a:rPr lang="en-US" dirty="0">
                <a:solidFill>
                  <a:srgbClr val="FF0000"/>
                </a:solidFill>
              </a:rPr>
              <a:t>Multiplicative identity</a:t>
            </a:r>
          </a:p>
          <a:p>
            <a:pPr marL="514350" indent="-514350">
              <a:buFont typeface="+mj-lt"/>
              <a:buAutoNum type="alphaLcPeriod"/>
            </a:pPr>
            <a:r>
              <a:rPr lang="en-US" dirty="0">
                <a:solidFill>
                  <a:srgbClr val="000000"/>
                </a:solidFill>
              </a:rPr>
              <a:t> </a:t>
            </a:r>
            <a:r>
              <a:rPr lang="en-US" dirty="0">
                <a:solidFill>
                  <a:srgbClr val="FF0000"/>
                </a:solidFill>
              </a:rPr>
              <a:t>Distributive property  </a:t>
            </a:r>
          </a:p>
          <a:p>
            <a:pPr marL="514350" indent="-514350">
              <a:buFont typeface="+mj-lt"/>
              <a:buAutoNum type="alphaLcPeriod"/>
            </a:pPr>
            <a:r>
              <a:rPr lang="en-US" dirty="0">
                <a:solidFill>
                  <a:srgbClr val="000000"/>
                </a:solidFill>
              </a:rPr>
              <a:t> </a:t>
            </a:r>
            <a:r>
              <a:rPr lang="en-US" dirty="0">
                <a:solidFill>
                  <a:srgbClr val="FF0000"/>
                </a:solidFill>
              </a:rPr>
              <a:t>Zero-factor law</a:t>
            </a:r>
          </a:p>
          <a:p>
            <a:pPr marL="514350" indent="-514350">
              <a:buFont typeface="+mj-lt"/>
              <a:buAutoNum type="alphaLcPeriod"/>
            </a:pPr>
            <a:r>
              <a:rPr lang="en-US" dirty="0">
                <a:solidFill>
                  <a:srgbClr val="000000"/>
                </a:solidFill>
              </a:rPr>
              <a:t> </a:t>
            </a:r>
            <a:r>
              <a:rPr lang="en-US" dirty="0">
                <a:solidFill>
                  <a:srgbClr val="FF0000"/>
                </a:solidFill>
              </a:rPr>
              <a:t>Associative property of multiplication</a:t>
            </a:r>
          </a:p>
          <a:p>
            <a:pPr marL="514350" indent="-514350">
              <a:buFont typeface="+mj-lt"/>
              <a:buAutoNum type="alphaLcPeriod"/>
            </a:pPr>
            <a:r>
              <a:rPr lang="en-US" dirty="0">
                <a:solidFill>
                  <a:srgbClr val="000000"/>
                </a:solidFill>
              </a:rPr>
              <a:t> </a:t>
            </a:r>
            <a:r>
              <a:rPr lang="en-US" dirty="0">
                <a:solidFill>
                  <a:srgbClr val="FF0000"/>
                </a:solidFill>
              </a:rPr>
              <a:t>Distributive property</a:t>
            </a:r>
          </a:p>
          <a:p>
            <a:pPr marL="514350" indent="-514350">
              <a:buFontTx/>
              <a:buAutoNum type="alphaLcPeriod"/>
            </a:pPr>
            <a:endParaRPr lang="en-US" dirty="0"/>
          </a:p>
          <a:p>
            <a:pPr marL="514350" indent="-514350">
              <a:buAutoNum type="alphaLcPeriod"/>
            </a:pPr>
            <a:endParaRPr lang="en-US" dirty="0"/>
          </a:p>
        </p:txBody>
      </p:sp>
    </p:spTree>
    <p:extLst>
      <p:ext uri="{BB962C8B-B14F-4D97-AF65-F5344CB8AC3E}">
        <p14:creationId xmlns:p14="http://schemas.microsoft.com/office/powerpoint/2010/main" val="35051991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0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10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10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02">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102">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102">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102">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102">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r>
              <a:rPr lang="en-US" sz="3200" dirty="0">
                <a:solidFill>
                  <a:schemeClr val="accent1"/>
                </a:solidFill>
              </a:rPr>
              <a:t>Example 2: </a:t>
            </a:r>
            <a:r>
              <a:rPr lang="en-US" dirty="0"/>
              <a:t>Identifying Properties of Addition and Multiplication</a:t>
            </a:r>
            <a:endParaRPr lang="en-US" sz="3200" dirty="0">
              <a:solidFill>
                <a:schemeClr val="accent1"/>
              </a:solidFill>
            </a:endParaRPr>
          </a:p>
        </p:txBody>
      </p:sp>
      <p:sp>
        <p:nvSpPr>
          <p:cNvPr id="12291" name="Rectangle 3"/>
          <p:cNvSpPr>
            <a:spLocks noGrp="1"/>
          </p:cNvSpPr>
          <p:nvPr>
            <p:ph idx="1"/>
          </p:nvPr>
        </p:nvSpPr>
        <p:spPr>
          <a:xfrm>
            <a:off x="457200" y="1280160"/>
            <a:ext cx="8229600" cy="4434840"/>
          </a:xfrm>
          <a:prstGeom prst="rect">
            <a:avLst/>
          </a:prstGeom>
        </p:spPr>
        <p:txBody>
          <a:bodyPr/>
          <a:lstStyle/>
          <a:p>
            <a:pPr algn="just" eaLnBrk="0" hangingPunct="0">
              <a:lnSpc>
                <a:spcPct val="90000"/>
              </a:lnSpc>
            </a:pPr>
            <a:r>
              <a:rPr lang="en-US" dirty="0"/>
              <a:t>For each of the following equations, state the property illustrated, and show that the statement is true for the value given for the variable by substituting the value in the equation and evaluating.</a:t>
            </a:r>
            <a:r>
              <a:rPr lang="en-US" dirty="0">
                <a:latin typeface="Calibri" pitchFamily="34" charset="0"/>
              </a:rPr>
              <a:t> </a:t>
            </a:r>
          </a:p>
          <a:p>
            <a:pPr marL="514350" indent="-514350" algn="just" eaLnBrk="0" hangingPunct="0">
              <a:lnSpc>
                <a:spcPct val="90000"/>
              </a:lnSpc>
              <a:buFont typeface="+mj-lt"/>
              <a:buAutoNum type="alphaLcPeriod"/>
            </a:pPr>
            <a:r>
              <a:rPr lang="en-US" dirty="0">
                <a:latin typeface="Calibri" pitchFamily="34" charset="0"/>
              </a:rPr>
              <a:t> </a:t>
            </a:r>
            <a:r>
              <a:rPr lang="en-US" i="1" dirty="0">
                <a:solidFill>
                  <a:srgbClr val="0000FF"/>
                </a:solidFill>
                <a:latin typeface="Calibri" pitchFamily="34" charset="0"/>
              </a:rPr>
              <a:t>x</a:t>
            </a:r>
            <a:r>
              <a:rPr lang="en-US" dirty="0">
                <a:solidFill>
                  <a:srgbClr val="0000FF"/>
                </a:solidFill>
                <a:latin typeface="Calibri" pitchFamily="34" charset="0"/>
              </a:rPr>
              <a:t> + 14 = 14 + </a:t>
            </a:r>
            <a:r>
              <a:rPr lang="en-US" i="1" dirty="0">
                <a:solidFill>
                  <a:srgbClr val="0000FF"/>
                </a:solidFill>
                <a:latin typeface="Calibri" pitchFamily="34" charset="0"/>
              </a:rPr>
              <a:t>x</a:t>
            </a:r>
            <a:r>
              <a:rPr lang="en-US" dirty="0">
                <a:solidFill>
                  <a:srgbClr val="0000FF"/>
                </a:solidFill>
                <a:latin typeface="Calibri" pitchFamily="34" charset="0"/>
              </a:rPr>
              <a:t> </a:t>
            </a:r>
            <a:r>
              <a:rPr lang="en-US" dirty="0">
                <a:latin typeface="Calibri" pitchFamily="34" charset="0"/>
              </a:rPr>
              <a:t>given that </a:t>
            </a:r>
            <a:r>
              <a:rPr lang="en-US" i="1" dirty="0">
                <a:latin typeface="Calibri" pitchFamily="34" charset="0"/>
              </a:rPr>
              <a:t>x</a:t>
            </a:r>
            <a:r>
              <a:rPr lang="en-US" dirty="0">
                <a:latin typeface="Calibri" pitchFamily="34" charset="0"/>
              </a:rPr>
              <a:t> = </a:t>
            </a:r>
            <a:r>
              <a:rPr lang="en-US" dirty="0">
                <a:solidFill>
                  <a:srgbClr val="FF0000"/>
                </a:solidFill>
                <a:latin typeface="Calibri" pitchFamily="34" charset="0"/>
              </a:rPr>
              <a:t>−4</a:t>
            </a:r>
          </a:p>
          <a:p>
            <a:pPr marL="533400" indent="-533400" algn="just">
              <a:spcBef>
                <a:spcPts val="1200"/>
              </a:spcBef>
              <a:buFont typeface="+mj-lt"/>
              <a:buAutoNum type="alphaLcPeriod"/>
            </a:pPr>
            <a:r>
              <a:rPr lang="en-US" dirty="0">
                <a:solidFill>
                  <a:schemeClr val="tx1"/>
                </a:solidFill>
              </a:rPr>
              <a:t> </a:t>
            </a:r>
            <a:r>
              <a:rPr lang="en-US" b="1" dirty="0">
                <a:solidFill>
                  <a:schemeClr val="tx1"/>
                </a:solidFill>
              </a:rPr>
              <a:t>   </a:t>
            </a:r>
            <a:r>
              <a:rPr lang="en-US" dirty="0">
                <a:solidFill>
                  <a:schemeClr val="tx1"/>
                </a:solidFill>
              </a:rPr>
              <a:t>	                       given that </a:t>
            </a:r>
            <a:r>
              <a:rPr lang="en-US" i="1" dirty="0">
                <a:solidFill>
                  <a:schemeClr val="tx1"/>
                </a:solidFill>
              </a:rPr>
              <a:t>x</a:t>
            </a:r>
            <a:r>
              <a:rPr lang="en-US" dirty="0">
                <a:solidFill>
                  <a:schemeClr val="tx1"/>
                </a:solidFill>
              </a:rPr>
              <a:t> = </a:t>
            </a:r>
            <a:r>
              <a:rPr lang="en-US" dirty="0">
                <a:solidFill>
                  <a:srgbClr val="FF0000"/>
                </a:solidFill>
              </a:rPr>
              <a:t>5</a:t>
            </a:r>
          </a:p>
          <a:p>
            <a:pPr marL="533400" indent="-533400" algn="just">
              <a:spcBef>
                <a:spcPts val="1200"/>
              </a:spcBef>
              <a:buFont typeface="+mj-lt"/>
              <a:buAutoNum type="alphaLcPeriod"/>
            </a:pPr>
            <a:r>
              <a:rPr lang="en-US" dirty="0">
                <a:solidFill>
                  <a:schemeClr val="tx1"/>
                </a:solidFill>
              </a:rPr>
              <a:t>	                            given that </a:t>
            </a:r>
            <a:r>
              <a:rPr lang="en-US" i="1" dirty="0">
                <a:solidFill>
                  <a:schemeClr val="tx1"/>
                </a:solidFill>
              </a:rPr>
              <a:t>y</a:t>
            </a:r>
            <a:r>
              <a:rPr lang="en-US" dirty="0">
                <a:solidFill>
                  <a:schemeClr val="tx1"/>
                </a:solidFill>
              </a:rPr>
              <a:t> = </a:t>
            </a:r>
            <a:r>
              <a:rPr lang="en-US" dirty="0">
                <a:solidFill>
                  <a:srgbClr val="FF0000"/>
                </a:solidFill>
              </a:rPr>
              <a:t>−2</a:t>
            </a:r>
          </a:p>
          <a:p>
            <a:pPr marL="533400" indent="-533400" algn="just">
              <a:buFont typeface="Courier New" pitchFamily="49" charset="0"/>
              <a:buNone/>
            </a:pPr>
            <a:endParaRPr lang="en-US" dirty="0">
              <a:solidFill>
                <a:schemeClr val="tx1"/>
              </a:solidFill>
            </a:endParaRPr>
          </a:p>
        </p:txBody>
      </p:sp>
      <p:graphicFrame>
        <p:nvGraphicFramePr>
          <p:cNvPr id="6" name="Object 4"/>
          <p:cNvGraphicFramePr>
            <a:graphicFrameLocks noChangeAspect="1"/>
          </p:cNvGraphicFramePr>
          <p:nvPr>
            <p:extLst>
              <p:ext uri="{D42A27DB-BD31-4B8C-83A1-F6EECF244321}">
                <p14:modId xmlns:p14="http://schemas.microsoft.com/office/powerpoint/2010/main" val="2851822465"/>
              </p:ext>
            </p:extLst>
          </p:nvPr>
        </p:nvGraphicFramePr>
        <p:xfrm>
          <a:off x="1052728" y="3555314"/>
          <a:ext cx="2120900" cy="419100"/>
        </p:xfrm>
        <a:graphic>
          <a:graphicData uri="http://schemas.openxmlformats.org/presentationml/2006/ole">
            <mc:AlternateContent xmlns:mc="http://schemas.openxmlformats.org/markup-compatibility/2006">
              <mc:Choice xmlns:v="urn:schemas-microsoft-com:vml" Requires="v">
                <p:oleObj name="Equation" r:id="rId2" imgW="2111760" imgH="411120" progId="Equation.DSMT4">
                  <p:embed/>
                </p:oleObj>
              </mc:Choice>
              <mc:Fallback>
                <p:oleObj name="Equation" r:id="rId2" imgW="2111760" imgH="411120" progId="Equation.DSMT4">
                  <p:embed/>
                  <p:pic>
                    <p:nvPicPr>
                      <p:cNvPr id="0" name="Picture 17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52728" y="3555314"/>
                        <a:ext cx="2120900" cy="419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3381321819"/>
              </p:ext>
            </p:extLst>
          </p:nvPr>
        </p:nvGraphicFramePr>
        <p:xfrm>
          <a:off x="1012310" y="4033364"/>
          <a:ext cx="2641600" cy="571500"/>
        </p:xfrm>
        <a:graphic>
          <a:graphicData uri="http://schemas.openxmlformats.org/presentationml/2006/ole">
            <mc:AlternateContent xmlns:mc="http://schemas.openxmlformats.org/markup-compatibility/2006">
              <mc:Choice xmlns:v="urn:schemas-microsoft-com:vml" Requires="v">
                <p:oleObj name="Equation" r:id="rId4" imgW="2633040" imgH="557640" progId="Equation.DSMT4">
                  <p:embed/>
                </p:oleObj>
              </mc:Choice>
              <mc:Fallback>
                <p:oleObj name="Equation" r:id="rId4" imgW="2633040" imgH="557640" progId="Equation.DSMT4">
                  <p:embed/>
                  <p:pic>
                    <p:nvPicPr>
                      <p:cNvPr id="0" name="Picture 17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12310" y="4033364"/>
                        <a:ext cx="2641600" cy="571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9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1">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2291">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2: </a:t>
            </a:r>
            <a:r>
              <a:rPr lang="en-US" dirty="0"/>
              <a:t>Identifying Properties of Addition and Multiplication (cont.)</a:t>
            </a:r>
            <a:endParaRPr lang="en-US" sz="3200" dirty="0">
              <a:solidFill>
                <a:schemeClr val="accent1"/>
              </a:solidFill>
            </a:endParaRPr>
          </a:p>
        </p:txBody>
      </p:sp>
      <p:sp>
        <p:nvSpPr>
          <p:cNvPr id="7175" name="Rectangle 3"/>
          <p:cNvSpPr>
            <a:spLocks noGrp="1"/>
          </p:cNvSpPr>
          <p:nvPr>
            <p:ph idx="1"/>
          </p:nvPr>
        </p:nvSpPr>
        <p:spPr>
          <a:prstGeom prst="rect">
            <a:avLst/>
          </a:prstGeom>
        </p:spPr>
        <p:txBody>
          <a:bodyPr/>
          <a:lstStyle/>
          <a:p>
            <a:pPr marL="533400" indent="-533400" algn="just" eaLnBrk="0" hangingPunct="0">
              <a:lnSpc>
                <a:spcPct val="90000"/>
              </a:lnSpc>
            </a:pPr>
            <a:r>
              <a:rPr lang="en-US" b="1" dirty="0">
                <a:solidFill>
                  <a:schemeClr val="tx1"/>
                </a:solidFill>
              </a:rPr>
              <a:t>Solution </a:t>
            </a:r>
          </a:p>
          <a:p>
            <a:pPr marL="514350" indent="-514350" algn="just" eaLnBrk="0" hangingPunct="0">
              <a:lnSpc>
                <a:spcPct val="90000"/>
              </a:lnSpc>
              <a:buFont typeface="+mj-lt"/>
              <a:buAutoNum type="alphaLcPeriod"/>
              <a:tabLst>
                <a:tab pos="538163" algn="l"/>
              </a:tabLst>
            </a:pPr>
            <a:r>
              <a:rPr lang="en-US" dirty="0">
                <a:latin typeface="Calibri" pitchFamily="34" charset="0"/>
              </a:rPr>
              <a:t>	</a:t>
            </a:r>
          </a:p>
          <a:p>
            <a:pPr algn="just" eaLnBrk="0" hangingPunct="0">
              <a:lnSpc>
                <a:spcPct val="90000"/>
              </a:lnSpc>
              <a:tabLst>
                <a:tab pos="538163" algn="l"/>
              </a:tabLst>
            </a:pPr>
            <a:endParaRPr lang="en-US" sz="2000" b="1" dirty="0">
              <a:latin typeface="Calibri" pitchFamily="34" charset="0"/>
            </a:endParaRPr>
          </a:p>
          <a:p>
            <a:pPr algn="just" eaLnBrk="0" hangingPunct="0">
              <a:lnSpc>
                <a:spcPct val="90000"/>
              </a:lnSpc>
              <a:tabLst>
                <a:tab pos="538163" algn="l"/>
              </a:tabLst>
            </a:pPr>
            <a:endParaRPr lang="en-US" b="1" dirty="0">
              <a:latin typeface="Calibri" pitchFamily="34" charset="0"/>
            </a:endParaRPr>
          </a:p>
          <a:p>
            <a:pPr marL="514350" indent="-514350" eaLnBrk="0" hangingPunct="0">
              <a:lnSpc>
                <a:spcPct val="90000"/>
              </a:lnSpc>
              <a:buFont typeface="+mj-lt"/>
              <a:buAutoNum type="alphaLcPeriod" startAt="2"/>
              <a:tabLst>
                <a:tab pos="538163" algn="l"/>
              </a:tabLst>
            </a:pPr>
            <a:r>
              <a:rPr lang="en-US" dirty="0">
                <a:latin typeface="Calibri" pitchFamily="34" charset="0"/>
              </a:rPr>
              <a:t>	</a:t>
            </a:r>
            <a:endParaRPr lang="en-US" i="1" dirty="0">
              <a:latin typeface="Calibri" pitchFamily="34" charset="0"/>
            </a:endParaRPr>
          </a:p>
          <a:p>
            <a:pPr algn="just" eaLnBrk="0" hangingPunct="0">
              <a:lnSpc>
                <a:spcPct val="90000"/>
              </a:lnSpc>
              <a:tabLst>
                <a:tab pos="538163" algn="l"/>
              </a:tabLst>
            </a:pPr>
            <a:endParaRPr lang="en-US" b="1" dirty="0">
              <a:latin typeface="Calibri" pitchFamily="34" charset="0"/>
            </a:endParaRPr>
          </a:p>
          <a:p>
            <a:pPr algn="just" eaLnBrk="0" hangingPunct="0">
              <a:lnSpc>
                <a:spcPct val="90000"/>
              </a:lnSpc>
              <a:tabLst>
                <a:tab pos="538163" algn="l"/>
              </a:tabLst>
            </a:pPr>
            <a:endParaRPr lang="en-US" sz="2000" b="1" dirty="0">
              <a:latin typeface="Calibri" pitchFamily="34" charset="0"/>
            </a:endParaRPr>
          </a:p>
          <a:p>
            <a:pPr marL="514350" indent="-514350" algn="just" eaLnBrk="0" hangingPunct="0">
              <a:lnSpc>
                <a:spcPct val="90000"/>
              </a:lnSpc>
              <a:buFont typeface="+mj-lt"/>
              <a:buAutoNum type="alphaLcPeriod" startAt="3"/>
              <a:tabLst>
                <a:tab pos="538163" algn="l"/>
              </a:tabLst>
            </a:pPr>
            <a:r>
              <a:rPr lang="en-US" dirty="0">
                <a:latin typeface="Calibri" pitchFamily="34" charset="0"/>
              </a:rPr>
              <a:t>	</a:t>
            </a:r>
            <a:endParaRPr lang="en-US" i="1" dirty="0">
              <a:latin typeface="Calibri" pitchFamily="34" charset="0"/>
            </a:endParaRPr>
          </a:p>
          <a:p>
            <a:pPr algn="just" eaLnBrk="0" hangingPunct="0">
              <a:lnSpc>
                <a:spcPct val="90000"/>
              </a:lnSpc>
              <a:tabLst>
                <a:tab pos="538163" algn="l"/>
              </a:tabLst>
            </a:pPr>
            <a:r>
              <a:rPr lang="en-US" i="1" dirty="0">
                <a:latin typeface="Calibri" pitchFamily="34" charset="0"/>
              </a:rPr>
              <a:t> </a:t>
            </a:r>
          </a:p>
          <a:p>
            <a:pPr algn="just">
              <a:buFont typeface="Courier New" pitchFamily="49" charset="0"/>
              <a:buNone/>
            </a:pPr>
            <a:endParaRPr lang="en-US" sz="1000" i="0" dirty="0">
              <a:solidFill>
                <a:schemeClr val="tx1"/>
              </a:solidFill>
            </a:endParaRPr>
          </a:p>
          <a:p>
            <a:pPr algn="just">
              <a:buFont typeface="Courier New" pitchFamily="49" charset="0"/>
              <a:buNone/>
            </a:pPr>
            <a:endParaRPr lang="en-US" sz="1000" i="0" dirty="0">
              <a:solidFill>
                <a:schemeClr val="tx1"/>
              </a:solidFill>
            </a:endParaRPr>
          </a:p>
        </p:txBody>
      </p:sp>
      <p:graphicFrame>
        <p:nvGraphicFramePr>
          <p:cNvPr id="6" name="Object 5"/>
          <p:cNvGraphicFramePr>
            <a:graphicFrameLocks noChangeAspect="1"/>
          </p:cNvGraphicFramePr>
          <p:nvPr>
            <p:extLst>
              <p:ext uri="{D42A27DB-BD31-4B8C-83A1-F6EECF244321}">
                <p14:modId xmlns:p14="http://schemas.microsoft.com/office/powerpoint/2010/main" val="2123209715"/>
              </p:ext>
            </p:extLst>
          </p:nvPr>
        </p:nvGraphicFramePr>
        <p:xfrm>
          <a:off x="2312988" y="2397125"/>
          <a:ext cx="4975225" cy="468313"/>
        </p:xfrm>
        <a:graphic>
          <a:graphicData uri="http://schemas.openxmlformats.org/presentationml/2006/ole">
            <mc:AlternateContent xmlns:mc="http://schemas.openxmlformats.org/markup-compatibility/2006">
              <mc:Choice xmlns:v="urn:schemas-microsoft-com:vml" Requires="v">
                <p:oleObj name="Equation" r:id="rId2" imgW="4965480" imgH="457200" progId="Equation.DSMT4">
                  <p:embed/>
                </p:oleObj>
              </mc:Choice>
              <mc:Fallback>
                <p:oleObj name="Equation" r:id="rId2" imgW="4965480" imgH="457200" progId="Equation.DSMT4">
                  <p:embed/>
                  <p:pic>
                    <p:nvPicPr>
                      <p:cNvPr id="0" name="Picture 587"/>
                      <p:cNvPicPr>
                        <a:picLocks noChangeAspect="1" noChangeArrowheads="1"/>
                      </p:cNvPicPr>
                      <p:nvPr/>
                    </p:nvPicPr>
                    <p:blipFill>
                      <a:blip r:embed="rId3"/>
                      <a:srcRect/>
                      <a:stretch>
                        <a:fillRect/>
                      </a:stretch>
                    </p:blipFill>
                    <p:spPr bwMode="auto">
                      <a:xfrm>
                        <a:off x="2312988" y="2397125"/>
                        <a:ext cx="4975225" cy="4683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5"/>
          <p:cNvGraphicFramePr>
            <a:graphicFrameLocks noChangeAspect="1"/>
          </p:cNvGraphicFramePr>
          <p:nvPr>
            <p:extLst>
              <p:ext uri="{D42A27DB-BD31-4B8C-83A1-F6EECF244321}">
                <p14:modId xmlns:p14="http://schemas.microsoft.com/office/powerpoint/2010/main" val="202136640"/>
              </p:ext>
            </p:extLst>
          </p:nvPr>
        </p:nvGraphicFramePr>
        <p:xfrm>
          <a:off x="1598613" y="3667125"/>
          <a:ext cx="6407150" cy="492125"/>
        </p:xfrm>
        <a:graphic>
          <a:graphicData uri="http://schemas.openxmlformats.org/presentationml/2006/ole">
            <mc:AlternateContent xmlns:mc="http://schemas.openxmlformats.org/markup-compatibility/2006">
              <mc:Choice xmlns:v="urn:schemas-microsoft-com:vml" Requires="v">
                <p:oleObj name="Equation" r:id="rId4" imgW="6400800" imgH="482400" progId="Equation.DSMT4">
                  <p:embed/>
                </p:oleObj>
              </mc:Choice>
              <mc:Fallback>
                <p:oleObj name="Equation" r:id="rId4" imgW="6400800" imgH="482400" progId="Equation.DSMT4">
                  <p:embed/>
                  <p:pic>
                    <p:nvPicPr>
                      <p:cNvPr id="0" name="Picture 588"/>
                      <p:cNvPicPr>
                        <a:picLocks noChangeAspect="1" noChangeArrowheads="1"/>
                      </p:cNvPicPr>
                      <p:nvPr/>
                    </p:nvPicPr>
                    <p:blipFill>
                      <a:blip r:embed="rId5"/>
                      <a:srcRect/>
                      <a:stretch>
                        <a:fillRect/>
                      </a:stretch>
                    </p:blipFill>
                    <p:spPr bwMode="auto">
                      <a:xfrm>
                        <a:off x="1598613" y="3667125"/>
                        <a:ext cx="6407150" cy="4921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 name="Object 7"/>
          <p:cNvGraphicFramePr>
            <a:graphicFrameLocks noChangeAspect="1"/>
          </p:cNvGraphicFramePr>
          <p:nvPr>
            <p:extLst>
              <p:ext uri="{D42A27DB-BD31-4B8C-83A1-F6EECF244321}">
                <p14:modId xmlns:p14="http://schemas.microsoft.com/office/powerpoint/2010/main" val="3589246435"/>
              </p:ext>
            </p:extLst>
          </p:nvPr>
        </p:nvGraphicFramePr>
        <p:xfrm>
          <a:off x="876300" y="4927600"/>
          <a:ext cx="7850188" cy="468313"/>
        </p:xfrm>
        <a:graphic>
          <a:graphicData uri="http://schemas.openxmlformats.org/presentationml/2006/ole">
            <mc:AlternateContent xmlns:mc="http://schemas.openxmlformats.org/markup-compatibility/2006">
              <mc:Choice xmlns:v="urn:schemas-microsoft-com:vml" Requires="v">
                <p:oleObj name="Equation" r:id="rId6" imgW="7835760" imgH="457200" progId="Equation.DSMT4">
                  <p:embed/>
                </p:oleObj>
              </mc:Choice>
              <mc:Fallback>
                <p:oleObj name="Equation" r:id="rId6" imgW="7835760" imgH="457200" progId="Equation.DSMT4">
                  <p:embed/>
                  <p:pic>
                    <p:nvPicPr>
                      <p:cNvPr id="0" name="Picture 589"/>
                      <p:cNvPicPr>
                        <a:picLocks noChangeAspect="1" noChangeArrowheads="1"/>
                      </p:cNvPicPr>
                      <p:nvPr/>
                    </p:nvPicPr>
                    <p:blipFill>
                      <a:blip r:embed="rId7"/>
                      <a:srcRect/>
                      <a:stretch>
                        <a:fillRect/>
                      </a:stretch>
                    </p:blipFill>
                    <p:spPr bwMode="auto">
                      <a:xfrm>
                        <a:off x="876300" y="4927600"/>
                        <a:ext cx="7850188" cy="4683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 name="Object 1"/>
          <p:cNvGraphicFramePr>
            <a:graphicFrameLocks noChangeAspect="1"/>
          </p:cNvGraphicFramePr>
          <p:nvPr>
            <p:extLst>
              <p:ext uri="{D42A27DB-BD31-4B8C-83A1-F6EECF244321}">
                <p14:modId xmlns:p14="http://schemas.microsoft.com/office/powerpoint/2010/main" val="2742427902"/>
              </p:ext>
            </p:extLst>
          </p:nvPr>
        </p:nvGraphicFramePr>
        <p:xfrm>
          <a:off x="990600" y="3096379"/>
          <a:ext cx="7734300" cy="368300"/>
        </p:xfrm>
        <a:graphic>
          <a:graphicData uri="http://schemas.openxmlformats.org/presentationml/2006/ole">
            <mc:AlternateContent xmlns:mc="http://schemas.openxmlformats.org/markup-compatibility/2006">
              <mc:Choice xmlns:v="urn:schemas-microsoft-com:vml" Requires="v">
                <p:oleObj name="Equation" r:id="rId8" imgW="7725600" imgH="356400" progId="Equation.DSMT4">
                  <p:embed/>
                </p:oleObj>
              </mc:Choice>
              <mc:Fallback>
                <p:oleObj name="Equation" r:id="rId8" imgW="7725600" imgH="356400" progId="Equation.DSMT4">
                  <p:embed/>
                  <p:pic>
                    <p:nvPicPr>
                      <p:cNvPr id="0" name="Picture 59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90600" y="3096379"/>
                        <a:ext cx="77343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 name="Object 7"/>
          <p:cNvGraphicFramePr>
            <a:graphicFrameLocks noChangeAspect="1"/>
          </p:cNvGraphicFramePr>
          <p:nvPr>
            <p:extLst>
              <p:ext uri="{D42A27DB-BD31-4B8C-83A1-F6EECF244321}">
                <p14:modId xmlns:p14="http://schemas.microsoft.com/office/powerpoint/2010/main" val="4023273494"/>
              </p:ext>
            </p:extLst>
          </p:nvPr>
        </p:nvGraphicFramePr>
        <p:xfrm>
          <a:off x="990600" y="4368567"/>
          <a:ext cx="5600700" cy="368300"/>
        </p:xfrm>
        <a:graphic>
          <a:graphicData uri="http://schemas.openxmlformats.org/presentationml/2006/ole">
            <mc:AlternateContent xmlns:mc="http://schemas.openxmlformats.org/markup-compatibility/2006">
              <mc:Choice xmlns:v="urn:schemas-microsoft-com:vml" Requires="v">
                <p:oleObj name="Equation" r:id="rId10" imgW="5586120" imgH="356400" progId="Equation.DSMT4">
                  <p:embed/>
                </p:oleObj>
              </mc:Choice>
              <mc:Fallback>
                <p:oleObj name="Equation" r:id="rId10" imgW="5586120" imgH="356400" progId="Equation.DSMT4">
                  <p:embed/>
                  <p:pic>
                    <p:nvPicPr>
                      <p:cNvPr id="0" name="Picture 591"/>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990600" y="4368567"/>
                        <a:ext cx="56007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 name="Object 10"/>
          <p:cNvGraphicFramePr>
            <a:graphicFrameLocks noChangeAspect="1"/>
          </p:cNvGraphicFramePr>
          <p:nvPr>
            <p:extLst>
              <p:ext uri="{D42A27DB-BD31-4B8C-83A1-F6EECF244321}">
                <p14:modId xmlns:p14="http://schemas.microsoft.com/office/powerpoint/2010/main" val="903533085"/>
              </p:ext>
            </p:extLst>
          </p:nvPr>
        </p:nvGraphicFramePr>
        <p:xfrm>
          <a:off x="903288" y="1804988"/>
          <a:ext cx="7324725" cy="393700"/>
        </p:xfrm>
        <a:graphic>
          <a:graphicData uri="http://schemas.openxmlformats.org/presentationml/2006/ole">
            <mc:AlternateContent xmlns:mc="http://schemas.openxmlformats.org/markup-compatibility/2006">
              <mc:Choice xmlns:v="urn:schemas-microsoft-com:vml" Requires="v">
                <p:oleObj name="Equation" r:id="rId12" imgW="7315200" imgH="380880" progId="Equation.DSMT4">
                  <p:embed/>
                </p:oleObj>
              </mc:Choice>
              <mc:Fallback>
                <p:oleObj name="Equation" r:id="rId12" imgW="7315200" imgH="380880" progId="Equation.DSMT4">
                  <p:embed/>
                  <p:pic>
                    <p:nvPicPr>
                      <p:cNvPr id="0" name="Picture 592"/>
                      <p:cNvPicPr>
                        <a:picLocks noChangeAspect="1" noChangeArrowheads="1"/>
                      </p:cNvPicPr>
                      <p:nvPr/>
                    </p:nvPicPr>
                    <p:blipFill>
                      <a:blip r:embed="rId13"/>
                      <a:srcRect/>
                      <a:stretch>
                        <a:fillRect/>
                      </a:stretch>
                    </p:blipFill>
                    <p:spPr bwMode="auto">
                      <a:xfrm>
                        <a:off x="903288" y="1804988"/>
                        <a:ext cx="7324725" cy="393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5">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7175">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7175">
                                            <p:txEl>
                                              <p:pRg st="7" end="7"/>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364</TotalTime>
  <Words>339</Words>
  <Application>Microsoft Office PowerPoint</Application>
  <PresentationFormat>On-screen Show (4:3)</PresentationFormat>
  <Paragraphs>48</Paragraphs>
  <Slides>9</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2</vt:i4>
      </vt:variant>
      <vt:variant>
        <vt:lpstr>Slide Titles</vt:lpstr>
      </vt:variant>
      <vt:variant>
        <vt:i4>9</vt:i4>
      </vt:variant>
    </vt:vector>
  </HeadingPairs>
  <TitlesOfParts>
    <vt:vector size="15" baseType="lpstr">
      <vt:lpstr>Arial</vt:lpstr>
      <vt:lpstr>Calibri</vt:lpstr>
      <vt:lpstr>Courier New</vt:lpstr>
      <vt:lpstr>Office Theme</vt:lpstr>
      <vt:lpstr>Equation</vt:lpstr>
      <vt:lpstr>MathType 6.0 Equation</vt:lpstr>
      <vt:lpstr>Section 7.1</vt:lpstr>
      <vt:lpstr>Properties: Properties of Addition and Multiplication</vt:lpstr>
      <vt:lpstr>Properties: Properties of Addition and Multiplication (cont.)</vt:lpstr>
      <vt:lpstr>Properties: Properties of Addition and Multiplication (cont.)</vt:lpstr>
      <vt:lpstr>Note</vt:lpstr>
      <vt:lpstr>Example 1: Identifying Properties of Addition and Multiplication</vt:lpstr>
      <vt:lpstr>Example 1: Identifying Properties of Addition and Multiplication (cont.)</vt:lpstr>
      <vt:lpstr>Example 2: Identifying Properties of Addition and Multiplication</vt:lpstr>
      <vt:lpstr>Example 2: Identifying Properties of Addition and Multiplication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Preparation for College Mathematics, 3rd Edition</dc:title>
  <dc:creator>Hawkes Learning</dc:creator>
  <cp:lastModifiedBy>Jolie Even</cp:lastModifiedBy>
  <cp:revision>151</cp:revision>
  <dcterms:created xsi:type="dcterms:W3CDTF">2013-04-26T14:43:13Z</dcterms:created>
  <dcterms:modified xsi:type="dcterms:W3CDTF">2023-07-05T18:14:04Z</dcterms:modified>
</cp:coreProperties>
</file>