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77" r:id="rId3"/>
    <p:sldId id="261" r:id="rId4"/>
    <p:sldId id="283" r:id="rId5"/>
    <p:sldId id="263" r:id="rId6"/>
    <p:sldId id="264" r:id="rId7"/>
    <p:sldId id="265" r:id="rId8"/>
    <p:sldId id="280" r:id="rId9"/>
    <p:sldId id="266" r:id="rId10"/>
    <p:sldId id="268" r:id="rId11"/>
    <p:sldId id="269" r:id="rId12"/>
    <p:sldId id="271" r:id="rId13"/>
    <p:sldId id="272" r:id="rId14"/>
    <p:sldId id="274" r:id="rId15"/>
    <p:sldId id="281" r:id="rId16"/>
    <p:sldId id="282" r:id="rId17"/>
    <p:sldId id="275" r:id="rId18"/>
    <p:sldId id="27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7E7E"/>
    <a:srgbClr val="2B7B9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73" autoAdjust="0"/>
    <p:restoredTop sz="94660"/>
  </p:normalViewPr>
  <p:slideViewPr>
    <p:cSldViewPr>
      <p:cViewPr varScale="1">
        <p:scale>
          <a:sx n="111" d="100"/>
          <a:sy n="111" d="100"/>
        </p:scale>
        <p:origin x="160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054092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02CB65-7721-4237-BC43-C1B064A33E8B}" type="datetimeFigureOut">
              <a:rPr lang="en-US" smtClean="0"/>
              <a:pPr/>
              <a:t>7/5/2023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B9D4EA-E722-4005-8E7A-9AC36B887707}" type="slidenum">
              <a:rPr lang="en-US" smtClean="0"/>
              <a:pPr/>
              <a:t>‹#›</a:t>
            </a:fld>
            <a:endParaRPr lang="en-US" dirty="0"/>
          </a:p>
        </p:txBody>
      </p:sp>
    </p:spTree>
    <p:extLst>
      <p:ext uri="{BB962C8B-B14F-4D97-AF65-F5344CB8AC3E}">
        <p14:creationId xmlns:p14="http://schemas.microsoft.com/office/powerpoint/2010/main" val="823569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22.wmf"/><Relationship Id="rId18" Type="http://schemas.openxmlformats.org/officeDocument/2006/relationships/oleObject" Target="../embeddings/oleObject20.bin"/><Relationship Id="rId3" Type="http://schemas.openxmlformats.org/officeDocument/2006/relationships/image" Target="../media/image17.wmf"/><Relationship Id="rId21" Type="http://schemas.openxmlformats.org/officeDocument/2006/relationships/image" Target="../media/image26.wmf"/><Relationship Id="rId7" Type="http://schemas.openxmlformats.org/officeDocument/2006/relationships/image" Target="../media/image19.wmf"/><Relationship Id="rId12" Type="http://schemas.openxmlformats.org/officeDocument/2006/relationships/oleObject" Target="../embeddings/oleObject17.bin"/><Relationship Id="rId17" Type="http://schemas.openxmlformats.org/officeDocument/2006/relationships/image" Target="../media/image24.wmf"/><Relationship Id="rId2" Type="http://schemas.openxmlformats.org/officeDocument/2006/relationships/oleObject" Target="../embeddings/oleObject12.bin"/><Relationship Id="rId16" Type="http://schemas.openxmlformats.org/officeDocument/2006/relationships/oleObject" Target="../embeddings/oleObject19.bin"/><Relationship Id="rId20"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14.bin"/><Relationship Id="rId11" Type="http://schemas.openxmlformats.org/officeDocument/2006/relationships/image" Target="../media/image21.wmf"/><Relationship Id="rId5" Type="http://schemas.openxmlformats.org/officeDocument/2006/relationships/image" Target="../media/image18.wmf"/><Relationship Id="rId15" Type="http://schemas.openxmlformats.org/officeDocument/2006/relationships/image" Target="../media/image23.wmf"/><Relationship Id="rId10" Type="http://schemas.openxmlformats.org/officeDocument/2006/relationships/oleObject" Target="../embeddings/oleObject16.bin"/><Relationship Id="rId19" Type="http://schemas.openxmlformats.org/officeDocument/2006/relationships/image" Target="../media/image25.wmf"/><Relationship Id="rId4" Type="http://schemas.openxmlformats.org/officeDocument/2006/relationships/oleObject" Target="../embeddings/oleObject13.bin"/><Relationship Id="rId9" Type="http://schemas.openxmlformats.org/officeDocument/2006/relationships/image" Target="../media/image20.wmf"/><Relationship Id="rId14" Type="http://schemas.openxmlformats.org/officeDocument/2006/relationships/oleObject" Target="../embeddings/oleObject18.bin"/></Relationships>
</file>

<file path=ppt/slides/_rels/slide1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27.bin"/><Relationship Id="rId17" Type="http://schemas.openxmlformats.org/officeDocument/2006/relationships/image" Target="../media/image35.wmf"/><Relationship Id="rId2" Type="http://schemas.openxmlformats.org/officeDocument/2006/relationships/oleObject" Target="../embeddings/oleObject22.bin"/><Relationship Id="rId16"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24.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31.wmf"/><Relationship Id="rId14" Type="http://schemas.openxmlformats.org/officeDocument/2006/relationships/oleObject" Target="../embeddings/oleObject28.bin"/></Relationships>
</file>

<file path=ppt/slides/_rels/slide13.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3.bin"/><Relationship Id="rId13" Type="http://schemas.openxmlformats.org/officeDocument/2006/relationships/image" Target="../media/image42.wmf"/><Relationship Id="rId18" Type="http://schemas.openxmlformats.org/officeDocument/2006/relationships/image" Target="../media/image45.wmf"/><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35.bin"/><Relationship Id="rId17" Type="http://schemas.openxmlformats.org/officeDocument/2006/relationships/oleObject" Target="../embeddings/oleObject37.bin"/><Relationship Id="rId2" Type="http://schemas.openxmlformats.org/officeDocument/2006/relationships/oleObject" Target="../embeddings/oleObject30.bin"/><Relationship Id="rId16" Type="http://schemas.openxmlformats.org/officeDocument/2006/relationships/image" Target="../media/image44.png"/><Relationship Id="rId1" Type="http://schemas.openxmlformats.org/officeDocument/2006/relationships/slideLayout" Target="../slideLayouts/slideLayout2.xml"/><Relationship Id="rId6" Type="http://schemas.openxmlformats.org/officeDocument/2006/relationships/oleObject" Target="../embeddings/oleObject32.bin"/><Relationship Id="rId11" Type="http://schemas.openxmlformats.org/officeDocument/2006/relationships/image" Target="../media/image41.wmf"/><Relationship Id="rId5" Type="http://schemas.openxmlformats.org/officeDocument/2006/relationships/image" Target="../media/image38.wmf"/><Relationship Id="rId15" Type="http://schemas.openxmlformats.org/officeDocument/2006/relationships/image" Target="../media/image43.wmf"/><Relationship Id="rId10" Type="http://schemas.openxmlformats.org/officeDocument/2006/relationships/oleObject" Target="../embeddings/oleObject34.bin"/><Relationship Id="rId4" Type="http://schemas.openxmlformats.org/officeDocument/2006/relationships/oleObject" Target="../embeddings/oleObject31.bin"/><Relationship Id="rId9" Type="http://schemas.openxmlformats.org/officeDocument/2006/relationships/image" Target="../media/image40.wmf"/><Relationship Id="rId14" Type="http://schemas.openxmlformats.org/officeDocument/2006/relationships/oleObject" Target="../embeddings/oleObject36.bin"/></Relationships>
</file>

<file path=ppt/slides/_rels/slide15.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41.bin"/><Relationship Id="rId3" Type="http://schemas.openxmlformats.org/officeDocument/2006/relationships/image" Target="../media/image47.wmf"/><Relationship Id="rId7" Type="http://schemas.openxmlformats.org/officeDocument/2006/relationships/image" Target="../media/image49.wmf"/><Relationship Id="rId2"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40.bin"/><Relationship Id="rId5" Type="http://schemas.openxmlformats.org/officeDocument/2006/relationships/image" Target="../media/image48.wmf"/><Relationship Id="rId4" Type="http://schemas.openxmlformats.org/officeDocument/2006/relationships/oleObject" Target="../embeddings/oleObject39.bin"/><Relationship Id="rId9" Type="http://schemas.openxmlformats.org/officeDocument/2006/relationships/image" Target="../media/image50.wmf"/></Relationships>
</file>

<file path=ppt/slides/_rels/slide17.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57.wmf"/><Relationship Id="rId3" Type="http://schemas.openxmlformats.org/officeDocument/2006/relationships/image" Target="../media/image52.wmf"/><Relationship Id="rId7" Type="http://schemas.openxmlformats.org/officeDocument/2006/relationships/image" Target="../media/image54.wmf"/><Relationship Id="rId12" Type="http://schemas.openxmlformats.org/officeDocument/2006/relationships/oleObject" Target="../embeddings/oleObject47.bin"/><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56.wmf"/><Relationship Id="rId5" Type="http://schemas.openxmlformats.org/officeDocument/2006/relationships/image" Target="../media/image53.wmf"/><Relationship Id="rId15" Type="http://schemas.openxmlformats.org/officeDocument/2006/relationships/image" Target="../media/image58.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55.wmf"/><Relationship Id="rId14" Type="http://schemas.openxmlformats.org/officeDocument/2006/relationships/oleObject" Target="../embeddings/oleObject48.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4.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8.wmf"/><Relationship Id="rId4" Type="http://schemas.openxmlformats.org/officeDocument/2006/relationships/oleObject" Target="../embeddings/oleObject5.bin"/><Relationship Id="rId9" Type="http://schemas.openxmlformats.org/officeDocument/2006/relationships/image" Target="../media/image10.wmf"/></Relationships>
</file>

<file path=ppt/slides/_rels/slide8.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3.wmf"/><Relationship Id="rId5" Type="http://schemas.openxmlformats.org/officeDocument/2006/relationships/oleObject" Target="../embeddings/oleObject9.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1.bin"/></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Area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85" name="Object 8"/>
          <p:cNvGraphicFramePr>
            <a:graphicFrameLocks noChangeAspect="1"/>
          </p:cNvGraphicFramePr>
          <p:nvPr/>
        </p:nvGraphicFramePr>
        <p:xfrm>
          <a:off x="3124200" y="2819400"/>
          <a:ext cx="2476500" cy="1409700"/>
        </p:xfrm>
        <a:graphic>
          <a:graphicData uri="http://schemas.openxmlformats.org/presentationml/2006/ole">
            <mc:AlternateContent xmlns:mc="http://schemas.openxmlformats.org/markup-compatibility/2006">
              <mc:Choice xmlns:v="urn:schemas-microsoft-com:vml" Requires="v">
                <p:oleObj name="Equation" r:id="rId2" imgW="2476440" imgH="1409400" progId="Equation.DSMT4">
                  <p:embed/>
                </p:oleObj>
              </mc:Choice>
              <mc:Fallback>
                <p:oleObj name="Equation" r:id="rId2" imgW="2476440" imgH="1409400" progId="Equation.DSMT4">
                  <p:embed/>
                  <p:pic>
                    <p:nvPicPr>
                      <p:cNvPr id="0" name="Picture 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819400"/>
                        <a:ext cx="24765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33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Calculating the Area of a Composite Figure</a:t>
            </a:r>
            <a:r>
              <a:rPr lang="en-US" sz="3200" dirty="0">
                <a:solidFill>
                  <a:schemeClr val="accent1"/>
                </a:solidFill>
              </a:rPr>
              <a:t> </a:t>
            </a:r>
            <a:r>
              <a:rPr lang="en-US" sz="3200" dirty="0">
                <a:solidFill>
                  <a:schemeClr val="tx1"/>
                </a:solidFill>
              </a:rPr>
              <a:t>(cont.)</a:t>
            </a:r>
          </a:p>
        </p:txBody>
      </p:sp>
      <p:sp>
        <p:nvSpPr>
          <p:cNvPr id="14339" name="Rectangle 3"/>
          <p:cNvSpPr>
            <a:spLocks noGrp="1"/>
          </p:cNvSpPr>
          <p:nvPr>
            <p:ph idx="1"/>
          </p:nvPr>
        </p:nvSpPr>
        <p:spPr>
          <a:xfrm>
            <a:off x="457200" y="1330970"/>
            <a:ext cx="1676400" cy="523220"/>
          </a:xfrm>
          <a:prstGeom prst="rect">
            <a:avLst/>
          </a:prstGeom>
        </p:spPr>
        <p:txBody>
          <a:bodyPr wrap="square">
            <a:spAutoFit/>
          </a:bodyPr>
          <a:lstStyle/>
          <a:p>
            <a:pPr marL="4763" indent="-4763">
              <a:buFont typeface="Courier New" pitchFamily="49" charset="0"/>
              <a:buNone/>
              <a:tabLst>
                <a:tab pos="4002088" algn="l"/>
              </a:tabLst>
            </a:pPr>
            <a:r>
              <a:rPr lang="en-US" b="1" i="0" dirty="0">
                <a:solidFill>
                  <a:schemeClr val="tx1"/>
                </a:solidFill>
              </a:rPr>
              <a:t>Rectangle</a:t>
            </a:r>
            <a:endParaRPr lang="en-US" b="1" dirty="0"/>
          </a:p>
        </p:txBody>
      </p:sp>
      <p:graphicFrame>
        <p:nvGraphicFramePr>
          <p:cNvPr id="3081" name="Object 4"/>
          <p:cNvGraphicFramePr>
            <a:graphicFrameLocks noChangeAspect="1"/>
          </p:cNvGraphicFramePr>
          <p:nvPr/>
        </p:nvGraphicFramePr>
        <p:xfrm>
          <a:off x="578083" y="2090956"/>
          <a:ext cx="939800" cy="292100"/>
        </p:xfrm>
        <a:graphic>
          <a:graphicData uri="http://schemas.openxmlformats.org/presentationml/2006/ole">
            <mc:AlternateContent xmlns:mc="http://schemas.openxmlformats.org/markup-compatibility/2006">
              <mc:Choice xmlns:v="urn:schemas-microsoft-com:vml" Requires="v">
                <p:oleObj name="Equation" r:id="rId4" imgW="939392" imgH="291973" progId="Equation.DSMT4">
                  <p:embed/>
                </p:oleObj>
              </mc:Choice>
              <mc:Fallback>
                <p:oleObj name="Equation" r:id="rId4" imgW="939392" imgH="291973" progId="Equation.DSMT4">
                  <p:embed/>
                  <p:pic>
                    <p:nvPicPr>
                      <p:cNvPr id="0"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083" y="209095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5"/>
          <p:cNvGraphicFramePr>
            <a:graphicFrameLocks noChangeAspect="1"/>
          </p:cNvGraphicFramePr>
          <p:nvPr/>
        </p:nvGraphicFramePr>
        <p:xfrm>
          <a:off x="3124200" y="1838325"/>
          <a:ext cx="1193800" cy="828675"/>
        </p:xfrm>
        <a:graphic>
          <a:graphicData uri="http://schemas.openxmlformats.org/presentationml/2006/ole">
            <mc:AlternateContent xmlns:mc="http://schemas.openxmlformats.org/markup-compatibility/2006">
              <mc:Choice xmlns:v="urn:schemas-microsoft-com:vml" Requires="v">
                <p:oleObj name="Equation" r:id="rId6" imgW="1206500" imgH="838200" progId="Equation.DSMT4">
                  <p:embed/>
                </p:oleObj>
              </mc:Choice>
              <mc:Fallback>
                <p:oleObj name="Equation" r:id="rId6" imgW="1206500" imgH="838200" progId="Equation.DSMT4">
                  <p:embed/>
                  <p:pic>
                    <p:nvPicPr>
                      <p:cNvPr id="0" name="Picture 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1838325"/>
                        <a:ext cx="1193800"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6"/>
          <p:cNvGraphicFramePr>
            <a:graphicFrameLocks noChangeAspect="1"/>
          </p:cNvGraphicFramePr>
          <p:nvPr/>
        </p:nvGraphicFramePr>
        <p:xfrm>
          <a:off x="6248400" y="1828800"/>
          <a:ext cx="1206500" cy="838200"/>
        </p:xfrm>
        <a:graphic>
          <a:graphicData uri="http://schemas.openxmlformats.org/presentationml/2006/ole">
            <mc:AlternateContent xmlns:mc="http://schemas.openxmlformats.org/markup-compatibility/2006">
              <mc:Choice xmlns:v="urn:schemas-microsoft-com:vml" Requires="v">
                <p:oleObj name="Equation" r:id="rId8" imgW="1206500" imgH="838200" progId="Equation.DSMT4">
                  <p:embed/>
                </p:oleObj>
              </mc:Choice>
              <mc:Fallback>
                <p:oleObj name="Equation" r:id="rId8" imgW="1206500" imgH="838200" progId="Equation.DSMT4">
                  <p:embed/>
                  <p:pic>
                    <p:nvPicPr>
                      <p:cNvPr id="0" name="Picture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48400" y="1828800"/>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7"/>
          <p:cNvGraphicFramePr>
            <a:graphicFrameLocks noChangeAspect="1"/>
          </p:cNvGraphicFramePr>
          <p:nvPr/>
        </p:nvGraphicFramePr>
        <p:xfrm>
          <a:off x="578083" y="3048000"/>
          <a:ext cx="2108200" cy="965200"/>
        </p:xfrm>
        <a:graphic>
          <a:graphicData uri="http://schemas.openxmlformats.org/presentationml/2006/ole">
            <mc:AlternateContent xmlns:mc="http://schemas.openxmlformats.org/markup-compatibility/2006">
              <mc:Choice xmlns:v="urn:schemas-microsoft-com:vml" Requires="v">
                <p:oleObj name="Equation" r:id="rId10" imgW="2108160" imgH="965160" progId="Equation.DSMT4">
                  <p:embed/>
                </p:oleObj>
              </mc:Choice>
              <mc:Fallback>
                <p:oleObj name="Equation" r:id="rId10" imgW="2108160" imgH="965160" progId="Equation.DSMT4">
                  <p:embed/>
                  <p:pic>
                    <p:nvPicPr>
                      <p:cNvPr id="0" name="Picture 2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8083" y="3048000"/>
                        <a:ext cx="21082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9"/>
          <p:cNvGraphicFramePr>
            <a:graphicFrameLocks noChangeAspect="1"/>
          </p:cNvGraphicFramePr>
          <p:nvPr/>
        </p:nvGraphicFramePr>
        <p:xfrm>
          <a:off x="6248400" y="2819400"/>
          <a:ext cx="2463800" cy="1409700"/>
        </p:xfrm>
        <a:graphic>
          <a:graphicData uri="http://schemas.openxmlformats.org/presentationml/2006/ole">
            <mc:AlternateContent xmlns:mc="http://schemas.openxmlformats.org/markup-compatibility/2006">
              <mc:Choice xmlns:v="urn:schemas-microsoft-com:vml" Requires="v">
                <p:oleObj name="Equation" r:id="rId12" imgW="2463480" imgH="1409400" progId="Equation.DSMT4">
                  <p:embed/>
                </p:oleObj>
              </mc:Choice>
              <mc:Fallback>
                <p:oleObj name="Equation" r:id="rId12" imgW="2463480" imgH="1409400" progId="Equation.DSMT4">
                  <p:embed/>
                  <p:pic>
                    <p:nvPicPr>
                      <p:cNvPr id="0" name="Picture 3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248400" y="2819400"/>
                        <a:ext cx="24638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6096000" y="1330970"/>
            <a:ext cx="2577180" cy="523220"/>
          </a:xfrm>
          <a:prstGeom prst="rect">
            <a:avLst/>
          </a:prstGeom>
        </p:spPr>
        <p:txBody>
          <a:bodyPr wrap="none">
            <a:spAutoFit/>
          </a:bodyPr>
          <a:lstStyle/>
          <a:p>
            <a:pPr marL="4763" indent="-4763">
              <a:buFont typeface="Courier New" pitchFamily="49" charset="0"/>
              <a:buNone/>
              <a:tabLst>
                <a:tab pos="2347913" algn="l"/>
                <a:tab pos="5316538" algn="l"/>
              </a:tabLst>
            </a:pPr>
            <a:r>
              <a:rPr lang="en-US" sz="2800" b="1" dirty="0"/>
              <a:t>Smaller Triangle</a:t>
            </a:r>
          </a:p>
        </p:txBody>
      </p:sp>
      <p:sp>
        <p:nvSpPr>
          <p:cNvPr id="11" name="Rectangle 10"/>
          <p:cNvSpPr/>
          <p:nvPr/>
        </p:nvSpPr>
        <p:spPr>
          <a:xfrm>
            <a:off x="2924025" y="1330970"/>
            <a:ext cx="2381549" cy="523220"/>
          </a:xfrm>
          <a:prstGeom prst="rect">
            <a:avLst/>
          </a:prstGeom>
        </p:spPr>
        <p:txBody>
          <a:bodyPr wrap="none">
            <a:spAutoFit/>
          </a:bodyPr>
          <a:lstStyle/>
          <a:p>
            <a:r>
              <a:rPr lang="en-US" sz="2800" b="1" dirty="0"/>
              <a:t>Larger Triangle</a:t>
            </a:r>
            <a:endParaRPr lang="en-US" sz="2800" dirty="0"/>
          </a:p>
        </p:txBody>
      </p:sp>
      <p:graphicFrame>
        <p:nvGraphicFramePr>
          <p:cNvPr id="3103" name="Object 32"/>
          <p:cNvGraphicFramePr>
            <a:graphicFrameLocks noChangeAspect="1"/>
          </p:cNvGraphicFramePr>
          <p:nvPr/>
        </p:nvGraphicFramePr>
        <p:xfrm>
          <a:off x="5275263" y="4475163"/>
          <a:ext cx="1206500" cy="469900"/>
        </p:xfrm>
        <a:graphic>
          <a:graphicData uri="http://schemas.openxmlformats.org/presentationml/2006/ole">
            <mc:AlternateContent xmlns:mc="http://schemas.openxmlformats.org/markup-compatibility/2006">
              <mc:Choice xmlns:v="urn:schemas-microsoft-com:vml" Requires="v">
                <p:oleObj name="Equation" r:id="rId14" imgW="1206500" imgH="469900" progId="Equation.DSMT4">
                  <p:embed/>
                </p:oleObj>
              </mc:Choice>
              <mc:Fallback>
                <p:oleObj name="Equation" r:id="rId14" imgW="1206500" imgH="469900" progId="Equation.DSMT4">
                  <p:embed/>
                  <p:pic>
                    <p:nvPicPr>
                      <p:cNvPr id="0" name="Object 3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75263" y="4475163"/>
                        <a:ext cx="120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04" name="Object 32"/>
          <p:cNvGraphicFramePr>
            <a:graphicFrameLocks noChangeAspect="1"/>
          </p:cNvGraphicFramePr>
          <p:nvPr/>
        </p:nvGraphicFramePr>
        <p:xfrm>
          <a:off x="2082800" y="4483100"/>
          <a:ext cx="3175000" cy="469900"/>
        </p:xfrm>
        <a:graphic>
          <a:graphicData uri="http://schemas.openxmlformats.org/presentationml/2006/ole">
            <mc:AlternateContent xmlns:mc="http://schemas.openxmlformats.org/markup-compatibility/2006">
              <mc:Choice xmlns:v="urn:schemas-microsoft-com:vml" Requires="v">
                <p:oleObj name="Equation" r:id="rId16" imgW="3174840" imgH="469800" progId="Equation.DSMT4">
                  <p:embed/>
                </p:oleObj>
              </mc:Choice>
              <mc:Fallback>
                <p:oleObj name="Equation" r:id="rId16" imgW="3174840" imgH="469800" progId="Equation.DSMT4">
                  <p:embed/>
                  <p:pic>
                    <p:nvPicPr>
                      <p:cNvPr id="0" name="Picture 3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082800" y="4483100"/>
                        <a:ext cx="317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05" name="Object 33"/>
          <p:cNvGraphicFramePr>
            <a:graphicFrameLocks noChangeAspect="1"/>
          </p:cNvGraphicFramePr>
          <p:nvPr/>
        </p:nvGraphicFramePr>
        <p:xfrm>
          <a:off x="541338" y="4551363"/>
          <a:ext cx="1473200" cy="304800"/>
        </p:xfrm>
        <a:graphic>
          <a:graphicData uri="http://schemas.openxmlformats.org/presentationml/2006/ole">
            <mc:AlternateContent xmlns:mc="http://schemas.openxmlformats.org/markup-compatibility/2006">
              <mc:Choice xmlns:v="urn:schemas-microsoft-com:vml" Requires="v">
                <p:oleObj name="Equation" r:id="rId18" imgW="1473120" imgH="304560" progId="Equation.DSMT4">
                  <p:embed/>
                </p:oleObj>
              </mc:Choice>
              <mc:Fallback>
                <p:oleObj name="Equation" r:id="rId18" imgW="1473120" imgH="304560" progId="Equation.DSMT4">
                  <p:embed/>
                  <p:pic>
                    <p:nvPicPr>
                      <p:cNvPr id="0" name="Picture 3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1338" y="4551363"/>
                        <a:ext cx="1473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481131" y="5029200"/>
            <a:ext cx="5233869" cy="523220"/>
          </a:xfrm>
          <a:prstGeom prst="rect">
            <a:avLst/>
          </a:prstGeom>
        </p:spPr>
        <p:txBody>
          <a:bodyPr wrap="none">
            <a:spAutoFit/>
          </a:bodyPr>
          <a:lstStyle/>
          <a:p>
            <a:pPr marL="4763" indent="-4763"/>
            <a:r>
              <a:rPr lang="en-US" sz="2800" dirty="0"/>
              <a:t>The area of the composite figure is</a:t>
            </a:r>
            <a:endParaRPr lang="en-US" sz="2800" b="1" dirty="0"/>
          </a:p>
        </p:txBody>
      </p:sp>
      <p:graphicFrame>
        <p:nvGraphicFramePr>
          <p:cNvPr id="3106" name="Object 33"/>
          <p:cNvGraphicFramePr>
            <a:graphicFrameLocks noChangeAspect="1"/>
          </p:cNvGraphicFramePr>
          <p:nvPr/>
        </p:nvGraphicFramePr>
        <p:xfrm>
          <a:off x="5638800" y="5080233"/>
          <a:ext cx="1028700" cy="469900"/>
        </p:xfrm>
        <a:graphic>
          <a:graphicData uri="http://schemas.openxmlformats.org/presentationml/2006/ole">
            <mc:AlternateContent xmlns:mc="http://schemas.openxmlformats.org/markup-compatibility/2006">
              <mc:Choice xmlns:v="urn:schemas-microsoft-com:vml" Requires="v">
                <p:oleObj name="Equation" r:id="rId20" imgW="1028520" imgH="469800" progId="Equation.DSMT4">
                  <p:embed/>
                </p:oleObj>
              </mc:Choice>
              <mc:Fallback>
                <p:oleObj name="Equation" r:id="rId20" imgW="1028520" imgH="469800" progId="Equation.DSMT4">
                  <p:embed/>
                  <p:pic>
                    <p:nvPicPr>
                      <p:cNvPr id="0" name="Object 3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638800" y="5080233"/>
                        <a:ext cx="102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10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0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Calculating Area</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A square is cut out of a rectangle as shown. Calculate the area of the shaded region.</a:t>
            </a:r>
          </a:p>
        </p:txBody>
      </p:sp>
      <p:sp>
        <p:nvSpPr>
          <p:cNvPr id="5" name="Rectangle 4"/>
          <p:cNvSpPr/>
          <p:nvPr/>
        </p:nvSpPr>
        <p:spPr>
          <a:xfrm>
            <a:off x="457200" y="2258704"/>
            <a:ext cx="5257800" cy="3616375"/>
          </a:xfrm>
          <a:prstGeom prst="rect">
            <a:avLst/>
          </a:prstGeom>
        </p:spPr>
        <p:txBody>
          <a:bodyPr wrap="square">
            <a:spAutoFit/>
          </a:bodyPr>
          <a:lstStyle/>
          <a:p>
            <a:pPr>
              <a:spcBef>
                <a:spcPts val="600"/>
              </a:spcBef>
              <a:spcAft>
                <a:spcPts val="600"/>
              </a:spcAft>
              <a:tabLst>
                <a:tab pos="1257300" algn="l"/>
              </a:tabLst>
            </a:pPr>
            <a:r>
              <a:rPr lang="en-US" sz="2800" b="1" dirty="0"/>
              <a:t>Solution</a:t>
            </a:r>
          </a:p>
          <a:p>
            <a:r>
              <a:rPr lang="en-US" sz="2800" dirty="0"/>
              <a:t>There are three steps in calculating the area of the shaded region. First, calculate the area of the outer figure. Then, calculate the area of the inner figure. Finally,</a:t>
            </a:r>
          </a:p>
          <a:p>
            <a:r>
              <a:rPr lang="en-US" sz="2800" dirty="0"/>
              <a:t>calculate the difference between the areas.</a:t>
            </a:r>
          </a:p>
        </p:txBody>
      </p:sp>
      <p:pic>
        <p:nvPicPr>
          <p:cNvPr id="1638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2233612"/>
            <a:ext cx="3048000" cy="2390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p:cNvSpPr>
          <p:nvPr>
            <p:ph type="title"/>
          </p:nvPr>
        </p:nvSpPr>
        <p:spPr>
          <a:prstGeom prst="rect">
            <a:avLst/>
          </a:prstGeom>
          <a:noFill/>
        </p:spPr>
        <p:txBody>
          <a:bodyPr/>
          <a:lstStyle/>
          <a:p>
            <a:r>
              <a:rPr lang="en-US" dirty="0">
                <a:solidFill>
                  <a:schemeClr val="accent1"/>
                </a:solidFill>
              </a:rPr>
              <a:t>Example 5: </a:t>
            </a:r>
            <a:r>
              <a:rPr lang="en-US" dirty="0"/>
              <a:t>Calculating Area </a:t>
            </a:r>
            <a:r>
              <a:rPr lang="en-US" sz="3200" dirty="0">
                <a:solidFill>
                  <a:schemeClr val="accent1"/>
                </a:solidFill>
              </a:rPr>
              <a:t>(cont.)</a:t>
            </a:r>
          </a:p>
        </p:txBody>
      </p:sp>
      <p:sp>
        <p:nvSpPr>
          <p:cNvPr id="17411" name="Rectangle 5"/>
          <p:cNvSpPr>
            <a:spLocks noGrp="1"/>
          </p:cNvSpPr>
          <p:nvPr>
            <p:ph idx="1"/>
          </p:nvPr>
        </p:nvSpPr>
        <p:spPr>
          <a:prstGeom prst="rect">
            <a:avLst/>
          </a:prstGeom>
          <a:noFill/>
        </p:spPr>
        <p:txBody>
          <a:bodyPr>
            <a:noAutofit/>
          </a:bodyPr>
          <a:lstStyle/>
          <a:p>
            <a:pPr>
              <a:tabLst>
                <a:tab pos="1257300" algn="l"/>
              </a:tabLst>
            </a:pPr>
            <a:r>
              <a:rPr lang="en-US" b="1" dirty="0">
                <a:solidFill>
                  <a:schemeClr val="tx1"/>
                </a:solidFill>
              </a:rPr>
              <a:t>Step 1: </a:t>
            </a:r>
            <a:r>
              <a:rPr lang="en-US" dirty="0">
                <a:solidFill>
                  <a:schemeClr val="tx1"/>
                </a:solidFill>
              </a:rPr>
              <a:t>Calculate the area of the rectangle.</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i="0" dirty="0">
              <a:solidFill>
                <a:schemeClr val="tx1"/>
              </a:solidFill>
            </a:endParaRPr>
          </a:p>
          <a:p>
            <a:pPr>
              <a:spcBef>
                <a:spcPts val="0"/>
              </a:spcBef>
              <a:tabLst>
                <a:tab pos="1257300" algn="l"/>
              </a:tabLst>
            </a:pPr>
            <a:r>
              <a:rPr lang="en-US" b="1" i="0" dirty="0">
                <a:solidFill>
                  <a:schemeClr val="tx1"/>
                </a:solidFill>
              </a:rPr>
              <a:t>Step 2: </a:t>
            </a:r>
            <a:r>
              <a:rPr lang="en-US" dirty="0">
                <a:solidFill>
                  <a:schemeClr val="tx1"/>
                </a:solidFill>
              </a:rPr>
              <a:t>Calculate</a:t>
            </a:r>
            <a:r>
              <a:rPr lang="en-US" i="0" dirty="0">
                <a:solidFill>
                  <a:schemeClr val="tx1"/>
                </a:solidFill>
              </a:rPr>
              <a:t> the area of the square.</a:t>
            </a:r>
            <a:r>
              <a:rPr lang="en-US" dirty="0">
                <a:solidFill>
                  <a:schemeClr val="tx1"/>
                </a:solidFill>
              </a:rPr>
              <a:t> </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dirty="0">
              <a:solidFill>
                <a:schemeClr val="tx1"/>
              </a:solidFill>
            </a:endParaRPr>
          </a:p>
          <a:p>
            <a:pPr>
              <a:tabLst>
                <a:tab pos="1257300" algn="l"/>
              </a:tabLst>
            </a:pPr>
            <a:r>
              <a:rPr lang="en-US" b="1" i="0" dirty="0">
                <a:solidFill>
                  <a:schemeClr val="tx1"/>
                </a:solidFill>
              </a:rPr>
              <a:t>Step 3: </a:t>
            </a:r>
            <a:r>
              <a:rPr lang="en-US" dirty="0">
                <a:solidFill>
                  <a:schemeClr val="tx1"/>
                </a:solidFill>
              </a:rPr>
              <a:t>Calculate</a:t>
            </a:r>
            <a:r>
              <a:rPr lang="en-US" i="0" dirty="0">
                <a:solidFill>
                  <a:schemeClr val="tx1"/>
                </a:solidFill>
              </a:rPr>
              <a:t> the difference between the two areas.</a:t>
            </a:r>
            <a:r>
              <a:rPr lang="en-US" dirty="0">
                <a:solidFill>
                  <a:schemeClr val="tx1"/>
                </a:solidFill>
              </a:rPr>
              <a:t> </a:t>
            </a:r>
          </a:p>
          <a:p>
            <a:pPr marL="0" indent="0">
              <a:buFont typeface="Courier New" pitchFamily="49" charset="0"/>
              <a:buNone/>
              <a:tabLst>
                <a:tab pos="1257300" algn="l"/>
              </a:tabLst>
            </a:pPr>
            <a:endParaRPr lang="en-US" i="0" dirty="0">
              <a:solidFill>
                <a:schemeClr val="tx1"/>
              </a:solidFill>
            </a:endParaRPr>
          </a:p>
          <a:p>
            <a:pPr marL="0" indent="0">
              <a:spcBef>
                <a:spcPts val="1200"/>
              </a:spcBef>
              <a:buFont typeface="Courier New" pitchFamily="49" charset="0"/>
              <a:buNone/>
              <a:tabLst>
                <a:tab pos="1257300" algn="l"/>
              </a:tabLst>
            </a:pPr>
            <a:r>
              <a:rPr lang="en-US" i="0" dirty="0">
                <a:solidFill>
                  <a:schemeClr val="tx1"/>
                </a:solidFill>
              </a:rPr>
              <a:t>The area of the shaded region is </a:t>
            </a:r>
            <a:r>
              <a:rPr lang="en-US" i="0" dirty="0">
                <a:solidFill>
                  <a:srgbClr val="FF0000"/>
                </a:solidFill>
              </a:rPr>
              <a:t>650 ft</a:t>
            </a:r>
            <a:r>
              <a:rPr lang="en-US" i="0" baseline="30000" dirty="0">
                <a:solidFill>
                  <a:srgbClr val="FF0000"/>
                </a:solidFill>
              </a:rPr>
              <a:t>2</a:t>
            </a:r>
            <a:r>
              <a:rPr lang="en-US" i="0" dirty="0">
                <a:solidFill>
                  <a:schemeClr val="tx1"/>
                </a:solidFill>
              </a:rPr>
              <a:t>.</a:t>
            </a:r>
            <a:r>
              <a:rPr lang="en-US" dirty="0">
                <a:solidFill>
                  <a:schemeClr val="tx1"/>
                </a:solidFill>
              </a:rPr>
              <a:t> </a:t>
            </a:r>
          </a:p>
        </p:txBody>
      </p:sp>
      <p:graphicFrame>
        <p:nvGraphicFramePr>
          <p:cNvPr id="17413" name="Object 7"/>
          <p:cNvGraphicFramePr>
            <a:graphicFrameLocks noChangeAspect="1"/>
          </p:cNvGraphicFramePr>
          <p:nvPr>
            <p:extLst>
              <p:ext uri="{D42A27DB-BD31-4B8C-83A1-F6EECF244321}">
                <p14:modId xmlns:p14="http://schemas.microsoft.com/office/powerpoint/2010/main" val="639755760"/>
              </p:ext>
            </p:extLst>
          </p:nvPr>
        </p:nvGraphicFramePr>
        <p:xfrm>
          <a:off x="1441450" y="4870450"/>
          <a:ext cx="5613400" cy="444500"/>
        </p:xfrm>
        <a:graphic>
          <a:graphicData uri="http://schemas.openxmlformats.org/presentationml/2006/ole">
            <mc:AlternateContent xmlns:mc="http://schemas.openxmlformats.org/markup-compatibility/2006">
              <mc:Choice xmlns:v="urn:schemas-microsoft-com:vml" Requires="v">
                <p:oleObj name="Equation" r:id="rId2" imgW="5613120" imgH="444240" progId="Equation.DSMT4">
                  <p:embed/>
                </p:oleObj>
              </mc:Choice>
              <mc:Fallback>
                <p:oleObj name="Equation" r:id="rId2" imgW="5613120" imgH="444240" progId="Equation.DSMT4">
                  <p:embed/>
                  <p:pic>
                    <p:nvPicPr>
                      <p:cNvPr id="0" name="Picture 20"/>
                      <p:cNvPicPr>
                        <a:picLocks noChangeAspect="1" noChangeArrowheads="1"/>
                      </p:cNvPicPr>
                      <p:nvPr/>
                    </p:nvPicPr>
                    <p:blipFill>
                      <a:blip r:embed="rId3"/>
                      <a:srcRect/>
                      <a:stretch>
                        <a:fillRect/>
                      </a:stretch>
                    </p:blipFill>
                    <p:spPr bwMode="auto">
                      <a:xfrm>
                        <a:off x="1441450" y="4870450"/>
                        <a:ext cx="5613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3505200" y="3298208"/>
          <a:ext cx="850900" cy="381000"/>
        </p:xfrm>
        <a:graphic>
          <a:graphicData uri="http://schemas.openxmlformats.org/presentationml/2006/ole">
            <mc:AlternateContent xmlns:mc="http://schemas.openxmlformats.org/markup-compatibility/2006">
              <mc:Choice xmlns:v="urn:schemas-microsoft-com:vml" Requires="v">
                <p:oleObj name="Equation" r:id="rId4" imgW="850531" imgH="380835" progId="Equation.DSMT4">
                  <p:embed/>
                </p:oleObj>
              </mc:Choice>
              <mc:Fallback>
                <p:oleObj name="Equation" r:id="rId4" imgW="850531" imgH="380835" progId="Equation.DSMT4">
                  <p:embed/>
                  <p:pic>
                    <p:nvPicPr>
                      <p:cNvPr id="0"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3298208"/>
                        <a:ext cx="85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514055" y="3733800"/>
          <a:ext cx="1549400" cy="558800"/>
        </p:xfrm>
        <a:graphic>
          <a:graphicData uri="http://schemas.openxmlformats.org/presentationml/2006/ole">
            <mc:AlternateContent xmlns:mc="http://schemas.openxmlformats.org/markup-compatibility/2006">
              <mc:Choice xmlns:v="urn:schemas-microsoft-com:vml" Requires="v">
                <p:oleObj name="Equation" r:id="rId6" imgW="1549080" imgH="558720" progId="Equation.DSMT4">
                  <p:embed/>
                </p:oleObj>
              </mc:Choice>
              <mc:Fallback>
                <p:oleObj name="Equation" r:id="rId6" imgW="1549080" imgH="558720" progId="Equation.DSMT4">
                  <p:embed/>
                  <p:pic>
                    <p:nvPicPr>
                      <p:cNvPr id="0" name="Picture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14055" y="3733800"/>
                        <a:ext cx="1549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1332350585"/>
              </p:ext>
            </p:extLst>
          </p:nvPr>
        </p:nvGraphicFramePr>
        <p:xfrm>
          <a:off x="5067300" y="3831608"/>
          <a:ext cx="1257300" cy="381000"/>
        </p:xfrm>
        <a:graphic>
          <a:graphicData uri="http://schemas.openxmlformats.org/presentationml/2006/ole">
            <mc:AlternateContent xmlns:mc="http://schemas.openxmlformats.org/markup-compatibility/2006">
              <mc:Choice xmlns:v="urn:schemas-microsoft-com:vml" Requires="v">
                <p:oleObj name="Equation" r:id="rId8" imgW="1257300" imgH="381000" progId="Equation.DSMT4">
                  <p:embed/>
                </p:oleObj>
              </mc:Choice>
              <mc:Fallback>
                <p:oleObj name="Equation" r:id="rId8" imgW="1257300" imgH="381000"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67300" y="3831608"/>
                        <a:ext cx="125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2546325946"/>
              </p:ext>
            </p:extLst>
          </p:nvPr>
        </p:nvGraphicFramePr>
        <p:xfrm>
          <a:off x="7054850" y="4870450"/>
          <a:ext cx="1219200" cy="469900"/>
        </p:xfrm>
        <a:graphic>
          <a:graphicData uri="http://schemas.openxmlformats.org/presentationml/2006/ole">
            <mc:AlternateContent xmlns:mc="http://schemas.openxmlformats.org/markup-compatibility/2006">
              <mc:Choice xmlns:v="urn:schemas-microsoft-com:vml" Requires="v">
                <p:oleObj name="Equation" r:id="rId10" imgW="1219200" imgH="469900" progId="Equation.DSMT4">
                  <p:embed/>
                </p:oleObj>
              </mc:Choice>
              <mc:Fallback>
                <p:oleObj name="Equation" r:id="rId10" imgW="1219200" imgH="469900" progId="Equation.DSMT4">
                  <p:embed/>
                  <p:pic>
                    <p:nvPicPr>
                      <p:cNvPr id="0" name="Picture 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054850" y="4870450"/>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3200400" y="1856096"/>
          <a:ext cx="939800" cy="292100"/>
        </p:xfrm>
        <a:graphic>
          <a:graphicData uri="http://schemas.openxmlformats.org/presentationml/2006/ole">
            <mc:AlternateContent xmlns:mc="http://schemas.openxmlformats.org/markup-compatibility/2006">
              <mc:Choice xmlns:v="urn:schemas-microsoft-com:vml" Requires="v">
                <p:oleObj name="Equation" r:id="rId12" imgW="939392" imgH="291973" progId="Equation.DSMT4">
                  <p:embed/>
                </p:oleObj>
              </mc:Choice>
              <mc:Fallback>
                <p:oleObj name="Equation" r:id="rId12" imgW="939392" imgH="291973" progId="Equation.DSMT4">
                  <p:embed/>
                  <p:pic>
                    <p:nvPicPr>
                      <p:cNvPr id="0" name="Picture 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185609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200633" y="2279650"/>
          <a:ext cx="2032000" cy="406400"/>
        </p:xfrm>
        <a:graphic>
          <a:graphicData uri="http://schemas.openxmlformats.org/presentationml/2006/ole">
            <mc:AlternateContent xmlns:mc="http://schemas.openxmlformats.org/markup-compatibility/2006">
              <mc:Choice xmlns:v="urn:schemas-microsoft-com:vml" Requires="v">
                <p:oleObj name="Equation" r:id="rId14" imgW="2031840" imgH="406080" progId="Equation.DSMT4">
                  <p:embed/>
                </p:oleObj>
              </mc:Choice>
              <mc:Fallback>
                <p:oleObj name="Equation" r:id="rId14" imgW="2031840" imgH="406080" progId="Equation.DSMT4">
                  <p:embed/>
                  <p:pic>
                    <p:nvPicPr>
                      <p:cNvPr id="0" name="Picture 2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00633" y="2279650"/>
                        <a:ext cx="2032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extLst>
              <p:ext uri="{D42A27DB-BD31-4B8C-83A1-F6EECF244321}">
                <p14:modId xmlns:p14="http://schemas.microsoft.com/office/powerpoint/2010/main" val="1097785126"/>
              </p:ext>
            </p:extLst>
          </p:nvPr>
        </p:nvGraphicFramePr>
        <p:xfrm>
          <a:off x="5283200" y="2226578"/>
          <a:ext cx="1270000" cy="381000"/>
        </p:xfrm>
        <a:graphic>
          <a:graphicData uri="http://schemas.openxmlformats.org/presentationml/2006/ole">
            <mc:AlternateContent xmlns:mc="http://schemas.openxmlformats.org/markup-compatibility/2006">
              <mc:Choice xmlns:v="urn:schemas-microsoft-com:vml" Requires="v">
                <p:oleObj name="Equation" r:id="rId16" imgW="1269449" imgH="380835" progId="Equation.DSMT4">
                  <p:embed/>
                </p:oleObj>
              </mc:Choice>
              <mc:Fallback>
                <p:oleObj name="Equation" r:id="rId16" imgW="1269449" imgH="380835" progId="Equation.DSMT4">
                  <p:embed/>
                  <p:pic>
                    <p:nvPicPr>
                      <p:cNvPr id="0" name="Picture 2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283200" y="2226578"/>
                        <a:ext cx="127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Calculating Area</a:t>
            </a:r>
            <a:endParaRPr lang="en-US" sz="3200" dirty="0">
              <a:solidFill>
                <a:schemeClr val="accent1"/>
              </a:solidFill>
            </a:endParaRPr>
          </a:p>
        </p:txBody>
      </p:sp>
      <p:sp>
        <p:nvSpPr>
          <p:cNvPr id="5" name="Content Placeholder 4"/>
          <p:cNvSpPr>
            <a:spLocks noGrp="1"/>
          </p:cNvSpPr>
          <p:nvPr>
            <p:ph idx="1"/>
          </p:nvPr>
        </p:nvSpPr>
        <p:spPr/>
        <p:txBody>
          <a:bodyPr/>
          <a:lstStyle/>
          <a:p>
            <a:pPr eaLnBrk="0" hangingPunct="0"/>
            <a:r>
              <a:rPr lang="en-US" dirty="0">
                <a:latin typeface="Calibri" pitchFamily="34" charset="0"/>
              </a:rPr>
              <a:t>The polygon shown here is a rectangle with a rectangular piece missing. Calculate the area of the polygon.</a:t>
            </a:r>
          </a:p>
          <a:p>
            <a:endParaRPr lang="en-US" dirty="0">
              <a:latin typeface="Calibri" pitchFamily="34" charset="0"/>
            </a:endParaRPr>
          </a:p>
          <a:p>
            <a:pPr eaLnBrk="0" hangingPunct="0"/>
            <a:endParaRPr lang="en-US" i="1" dirty="0">
              <a:latin typeface="Calibri" pitchFamily="34" charset="0"/>
            </a:endParaRPr>
          </a:p>
          <a:p>
            <a:endParaRPr lang="en-US" dirty="0"/>
          </a:p>
        </p:txBody>
      </p:sp>
      <p:sp>
        <p:nvSpPr>
          <p:cNvPr id="6" name="Rectangle 5"/>
          <p:cNvSpPr/>
          <p:nvPr/>
        </p:nvSpPr>
        <p:spPr>
          <a:xfrm>
            <a:off x="457200" y="2655600"/>
            <a:ext cx="4953000" cy="3185487"/>
          </a:xfrm>
          <a:prstGeom prst="rect">
            <a:avLst/>
          </a:prstGeom>
        </p:spPr>
        <p:txBody>
          <a:bodyPr wrap="square">
            <a:spAutoFit/>
          </a:bodyPr>
          <a:lstStyle/>
          <a:p>
            <a:pPr marL="12700" indent="-12700">
              <a:spcAft>
                <a:spcPts val="600"/>
              </a:spcAft>
              <a:buFont typeface="Courier New" pitchFamily="49" charset="0"/>
              <a:buNone/>
            </a:pPr>
            <a:r>
              <a:rPr lang="en-US" sz="2800" b="1" dirty="0"/>
              <a:t>Solution</a:t>
            </a:r>
          </a:p>
          <a:p>
            <a:pPr marL="12700" indent="-12700">
              <a:buFont typeface="Courier New" pitchFamily="49" charset="0"/>
              <a:buNone/>
            </a:pPr>
            <a:r>
              <a:rPr lang="en-US" sz="2800" dirty="0"/>
              <a:t>There are several ways to find the area of this figure. One way is to calculate the area of each of the three parts as illustrated here and then add the three areas.</a:t>
            </a:r>
          </a:p>
        </p:txBody>
      </p:sp>
      <p:pic>
        <p:nvPicPr>
          <p:cNvPr id="3" name="Picture 2">
            <a:extLst>
              <a:ext uri="{FF2B5EF4-FFF2-40B4-BE49-F238E27FC236}">
                <a16:creationId xmlns:a16="http://schemas.microsoft.com/office/drawing/2014/main" id="{38AAD245-DB5E-41EE-852B-551BBD4ACBF4}"/>
              </a:ext>
            </a:extLst>
          </p:cNvPr>
          <p:cNvPicPr>
            <a:picLocks noChangeAspect="1"/>
          </p:cNvPicPr>
          <p:nvPr/>
        </p:nvPicPr>
        <p:blipFill>
          <a:blip r:embed="rId2"/>
          <a:stretch>
            <a:fillRect/>
          </a:stretch>
        </p:blipFill>
        <p:spPr>
          <a:xfrm>
            <a:off x="5257800" y="2346790"/>
            <a:ext cx="3162741" cy="243874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Calculating Area </a:t>
            </a:r>
            <a:r>
              <a:rPr lang="en-US" sz="3200" dirty="0">
                <a:solidFill>
                  <a:schemeClr val="accent1"/>
                </a:solidFill>
              </a:rPr>
              <a:t>(cont.)</a:t>
            </a:r>
            <a:r>
              <a:rPr lang="en-US" sz="3200" dirty="0">
                <a:solidFill>
                  <a:srgbClr val="FF0000"/>
                </a:solidFill>
              </a:rPr>
              <a:t> </a:t>
            </a:r>
          </a:p>
        </p:txBody>
      </p:sp>
      <p:graphicFrame>
        <p:nvGraphicFramePr>
          <p:cNvPr id="6147" name="Object 3"/>
          <p:cNvGraphicFramePr>
            <a:graphicFrameLocks noChangeAspect="1"/>
          </p:cNvGraphicFramePr>
          <p:nvPr>
            <p:extLst>
              <p:ext uri="{D42A27DB-BD31-4B8C-83A1-F6EECF244321}">
                <p14:modId xmlns:p14="http://schemas.microsoft.com/office/powerpoint/2010/main" val="2285635594"/>
              </p:ext>
            </p:extLst>
          </p:nvPr>
        </p:nvGraphicFramePr>
        <p:xfrm>
          <a:off x="596900" y="1303789"/>
          <a:ext cx="3251200" cy="469900"/>
        </p:xfrm>
        <a:graphic>
          <a:graphicData uri="http://schemas.openxmlformats.org/presentationml/2006/ole">
            <mc:AlternateContent xmlns:mc="http://schemas.openxmlformats.org/markup-compatibility/2006">
              <mc:Choice xmlns:v="urn:schemas-microsoft-com:vml" Requires="v">
                <p:oleObj name="Equation" r:id="rId2" imgW="3251160" imgH="469800" progId="Equation.DSMT4">
                  <p:embed/>
                </p:oleObj>
              </mc:Choice>
              <mc:Fallback>
                <p:oleObj name="Equation" r:id="rId2" imgW="3251160" imgH="4698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900" y="1303789"/>
                        <a:ext cx="3251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596900" y="1913389"/>
          <a:ext cx="3289300" cy="469900"/>
        </p:xfrm>
        <a:graphic>
          <a:graphicData uri="http://schemas.openxmlformats.org/presentationml/2006/ole">
            <mc:AlternateContent xmlns:mc="http://schemas.openxmlformats.org/markup-compatibility/2006">
              <mc:Choice xmlns:v="urn:schemas-microsoft-com:vml" Requires="v">
                <p:oleObj name="Equation" r:id="rId4" imgW="3288960" imgH="469800" progId="Equation.DSMT4">
                  <p:embed/>
                </p:oleObj>
              </mc:Choice>
              <mc:Fallback>
                <p:oleObj name="Equation" r:id="rId4" imgW="3288960" imgH="46980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6900" y="1913389"/>
                        <a:ext cx="328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596900" y="2446789"/>
          <a:ext cx="3441700" cy="469900"/>
        </p:xfrm>
        <a:graphic>
          <a:graphicData uri="http://schemas.openxmlformats.org/presentationml/2006/ole">
            <mc:AlternateContent xmlns:mc="http://schemas.openxmlformats.org/markup-compatibility/2006">
              <mc:Choice xmlns:v="urn:schemas-microsoft-com:vml" Requires="v">
                <p:oleObj name="Equation" r:id="rId6" imgW="3441600" imgH="469800" progId="Equation.DSMT4">
                  <p:embed/>
                </p:oleObj>
              </mc:Choice>
              <mc:Fallback>
                <p:oleObj name="Equation" r:id="rId6" imgW="3441600" imgH="46980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6900" y="2446789"/>
                        <a:ext cx="3441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1506285825"/>
              </p:ext>
            </p:extLst>
          </p:nvPr>
        </p:nvGraphicFramePr>
        <p:xfrm>
          <a:off x="666750" y="3138488"/>
          <a:ext cx="3441700" cy="635000"/>
        </p:xfrm>
        <a:graphic>
          <a:graphicData uri="http://schemas.openxmlformats.org/presentationml/2006/ole">
            <mc:AlternateContent xmlns:mc="http://schemas.openxmlformats.org/markup-compatibility/2006">
              <mc:Choice xmlns:v="urn:schemas-microsoft-com:vml" Requires="v">
                <p:oleObj name="Equation" r:id="rId8" imgW="3441600" imgH="634680" progId="Equation.DSMT4">
                  <p:embed/>
                </p:oleObj>
              </mc:Choice>
              <mc:Fallback>
                <p:oleObj name="Equation" r:id="rId8" imgW="3441600" imgH="634680" progId="Equation.DSMT4">
                  <p:embed/>
                  <p:pic>
                    <p:nvPicPr>
                      <p:cNvPr id="0" name="Picture 18"/>
                      <p:cNvPicPr>
                        <a:picLocks noChangeAspect="1" noChangeArrowheads="1"/>
                      </p:cNvPicPr>
                      <p:nvPr/>
                    </p:nvPicPr>
                    <p:blipFill>
                      <a:blip r:embed="rId9"/>
                      <a:srcRect/>
                      <a:stretch>
                        <a:fillRect/>
                      </a:stretch>
                    </p:blipFill>
                    <p:spPr bwMode="auto">
                      <a:xfrm>
                        <a:off x="666750" y="3138488"/>
                        <a:ext cx="34417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609600" y="3951739"/>
          <a:ext cx="4330700" cy="469900"/>
        </p:xfrm>
        <a:graphic>
          <a:graphicData uri="http://schemas.openxmlformats.org/presentationml/2006/ole">
            <mc:AlternateContent xmlns:mc="http://schemas.openxmlformats.org/markup-compatibility/2006">
              <mc:Choice xmlns:v="urn:schemas-microsoft-com:vml" Requires="v">
                <p:oleObj name="Equation" r:id="rId10" imgW="4330440" imgH="469800" progId="Equation.DSMT4">
                  <p:embed/>
                </p:oleObj>
              </mc:Choice>
              <mc:Fallback>
                <p:oleObj name="Equation" r:id="rId10" imgW="4330440" imgH="469800" progId="Equation.DSMT4">
                  <p:embed/>
                  <p:pic>
                    <p:nvPicPr>
                      <p:cNvPr id="0"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3951739"/>
                        <a:ext cx="4330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5016267" y="3962400"/>
          <a:ext cx="1181100" cy="381000"/>
        </p:xfrm>
        <a:graphic>
          <a:graphicData uri="http://schemas.openxmlformats.org/presentationml/2006/ole">
            <mc:AlternateContent xmlns:mc="http://schemas.openxmlformats.org/markup-compatibility/2006">
              <mc:Choice xmlns:v="urn:schemas-microsoft-com:vml" Requires="v">
                <p:oleObj name="Equation" r:id="rId12" imgW="1180588" imgH="380835" progId="Equation.DSMT4">
                  <p:embed/>
                </p:oleObj>
              </mc:Choice>
              <mc:Fallback>
                <p:oleObj name="Equation" r:id="rId12" imgW="1180588" imgH="380835"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16267" y="3962400"/>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09600" y="5130567"/>
            <a:ext cx="3946401" cy="523220"/>
          </a:xfrm>
          <a:prstGeom prst="rect">
            <a:avLst/>
          </a:prstGeom>
        </p:spPr>
        <p:txBody>
          <a:bodyPr wrap="none">
            <a:spAutoFit/>
          </a:bodyPr>
          <a:lstStyle/>
          <a:p>
            <a:r>
              <a:rPr lang="en-US" sz="2800" dirty="0"/>
              <a:t>The area of the polygon is</a:t>
            </a:r>
          </a:p>
        </p:txBody>
      </p:sp>
      <p:graphicFrame>
        <p:nvGraphicFramePr>
          <p:cNvPr id="6168" name="Object 24"/>
          <p:cNvGraphicFramePr>
            <a:graphicFrameLocks noChangeAspect="1"/>
          </p:cNvGraphicFramePr>
          <p:nvPr/>
        </p:nvGraphicFramePr>
        <p:xfrm>
          <a:off x="4495800" y="5198378"/>
          <a:ext cx="914400" cy="381000"/>
        </p:xfrm>
        <a:graphic>
          <a:graphicData uri="http://schemas.openxmlformats.org/presentationml/2006/ole">
            <mc:AlternateContent xmlns:mc="http://schemas.openxmlformats.org/markup-compatibility/2006">
              <mc:Choice xmlns:v="urn:schemas-microsoft-com:vml" Requires="v">
                <p:oleObj name="Equation" r:id="rId14" imgW="914400" imgH="380880" progId="Equation.DSMT4">
                  <p:embed/>
                </p:oleObj>
              </mc:Choice>
              <mc:Fallback>
                <p:oleObj name="Equation" r:id="rId14" imgW="914400" imgH="380880" progId="Equation.DSMT4">
                  <p:embed/>
                  <p:pic>
                    <p:nvPicPr>
                      <p:cNvPr id="0" name="Picture 2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95800" y="5198378"/>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2" name="Picture 1">
            <a:extLst>
              <a:ext uri="{FF2B5EF4-FFF2-40B4-BE49-F238E27FC236}">
                <a16:creationId xmlns:a16="http://schemas.microsoft.com/office/drawing/2014/main" id="{A187A8DF-8D76-1790-CDAF-1CF64FE63B31}"/>
              </a:ext>
            </a:extLst>
          </p:cNvPr>
          <p:cNvPicPr>
            <a:picLocks noChangeAspect="1"/>
          </p:cNvPicPr>
          <p:nvPr/>
        </p:nvPicPr>
        <p:blipFill>
          <a:blip r:embed="rId16"/>
          <a:stretch>
            <a:fillRect/>
          </a:stretch>
        </p:blipFill>
        <p:spPr>
          <a:xfrm>
            <a:off x="5257802" y="1427286"/>
            <a:ext cx="3048425" cy="2353003"/>
          </a:xfrm>
          <a:prstGeom prst="rect">
            <a:avLst/>
          </a:prstGeom>
        </p:spPr>
      </p:pic>
      <p:graphicFrame>
        <p:nvGraphicFramePr>
          <p:cNvPr id="3" name="Object 6">
            <a:extLst>
              <a:ext uri="{FF2B5EF4-FFF2-40B4-BE49-F238E27FC236}">
                <a16:creationId xmlns:a16="http://schemas.microsoft.com/office/drawing/2014/main" id="{D5906AFE-D67B-FD76-8C1D-95AC3A6576BC}"/>
              </a:ext>
            </a:extLst>
          </p:cNvPr>
          <p:cNvGraphicFramePr>
            <a:graphicFrameLocks noChangeAspect="1"/>
          </p:cNvGraphicFramePr>
          <p:nvPr>
            <p:extLst>
              <p:ext uri="{D42A27DB-BD31-4B8C-83A1-F6EECF244321}">
                <p14:modId xmlns:p14="http://schemas.microsoft.com/office/powerpoint/2010/main" val="1748511835"/>
              </p:ext>
            </p:extLst>
          </p:nvPr>
        </p:nvGraphicFramePr>
        <p:xfrm>
          <a:off x="1204913" y="4525963"/>
          <a:ext cx="6896100" cy="431800"/>
        </p:xfrm>
        <a:graphic>
          <a:graphicData uri="http://schemas.openxmlformats.org/presentationml/2006/ole">
            <mc:AlternateContent xmlns:mc="http://schemas.openxmlformats.org/markup-compatibility/2006">
              <mc:Choice xmlns:v="urn:schemas-microsoft-com:vml" Requires="v">
                <p:oleObj name="Equation" r:id="rId17" imgW="6895800" imgH="431640" progId="Equation.DSMT4">
                  <p:embed/>
                </p:oleObj>
              </mc:Choice>
              <mc:Fallback>
                <p:oleObj name="Equation" r:id="rId17" imgW="6895800" imgH="431640" progId="Equation.DSMT4">
                  <p:embed/>
                  <p:pic>
                    <p:nvPicPr>
                      <p:cNvPr id="6150" name="Object 6"/>
                      <p:cNvPicPr>
                        <a:picLocks noChangeAspect="1" noChangeArrowheads="1"/>
                      </p:cNvPicPr>
                      <p:nvPr/>
                    </p:nvPicPr>
                    <p:blipFill>
                      <a:blip r:embed="rId18"/>
                      <a:srcRect/>
                      <a:stretch>
                        <a:fillRect/>
                      </a:stretch>
                    </p:blipFill>
                    <p:spPr bwMode="auto">
                      <a:xfrm>
                        <a:off x="1204913" y="4525963"/>
                        <a:ext cx="6896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16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Area</a:t>
            </a:r>
          </a:p>
        </p:txBody>
      </p:sp>
      <p:sp>
        <p:nvSpPr>
          <p:cNvPr id="3" name="Content Placeholder 2"/>
          <p:cNvSpPr>
            <a:spLocks noGrp="1"/>
          </p:cNvSpPr>
          <p:nvPr>
            <p:ph idx="1"/>
          </p:nvPr>
        </p:nvSpPr>
        <p:spPr/>
        <p:txBody>
          <a:bodyPr/>
          <a:lstStyle/>
          <a:p>
            <a:r>
              <a:rPr lang="en-US" dirty="0"/>
              <a:t>Calculate the area of the figure shown here with a square base and a semicircle cut out of one side. One side of the square is </a:t>
            </a:r>
            <a:r>
              <a:rPr lang="en-US" dirty="0">
                <a:solidFill>
                  <a:srgbClr val="0000FF"/>
                </a:solidFill>
              </a:rPr>
              <a:t>10 in. </a:t>
            </a:r>
            <a:r>
              <a:rPr lang="en-US" dirty="0"/>
              <a:t>long.</a:t>
            </a:r>
          </a:p>
          <a:p>
            <a:r>
              <a:rPr lang="en-US" b="1" dirty="0"/>
              <a:t>Solution</a:t>
            </a:r>
          </a:p>
          <a:p>
            <a:r>
              <a:rPr lang="en-US" dirty="0"/>
              <a:t>Calculate the area of the square </a:t>
            </a:r>
          </a:p>
          <a:p>
            <a:r>
              <a:rPr lang="en-US" dirty="0"/>
              <a:t>then subtract the area of the </a:t>
            </a:r>
          </a:p>
          <a:p>
            <a:r>
              <a:rPr lang="en-US" dirty="0"/>
              <a:t>semicircle.</a:t>
            </a:r>
          </a:p>
          <a:p>
            <a:endParaRPr lang="en-US" dirty="0"/>
          </a:p>
          <a:p>
            <a:r>
              <a:rPr lang="en-US" dirty="0"/>
              <a:t>Area of square = </a:t>
            </a:r>
            <a:r>
              <a:rPr lang="en-US" i="1" dirty="0"/>
              <a:t>s</a:t>
            </a:r>
            <a:r>
              <a:rPr lang="en-US" baseline="30000" dirty="0"/>
              <a:t>2 </a:t>
            </a:r>
            <a:r>
              <a:rPr lang="en-US" dirty="0"/>
              <a:t>=</a:t>
            </a:r>
            <a:r>
              <a:rPr lang="en-US" baseline="30000" dirty="0"/>
              <a:t> </a:t>
            </a:r>
            <a:r>
              <a:rPr lang="en-US" dirty="0"/>
              <a:t>(10 in.)</a:t>
            </a:r>
            <a:r>
              <a:rPr lang="en-US" baseline="30000" dirty="0"/>
              <a:t>2</a:t>
            </a:r>
            <a:r>
              <a:rPr lang="en-US" dirty="0"/>
              <a:t> = 100 in.</a:t>
            </a:r>
            <a:r>
              <a:rPr lang="en-US" baseline="30000" dirty="0"/>
              <a:t>2</a:t>
            </a:r>
          </a:p>
        </p:txBody>
      </p:sp>
      <p:pic>
        <p:nvPicPr>
          <p:cNvPr id="5" name="Picture 4">
            <a:extLst>
              <a:ext uri="{FF2B5EF4-FFF2-40B4-BE49-F238E27FC236}">
                <a16:creationId xmlns:a16="http://schemas.microsoft.com/office/drawing/2014/main" id="{310C764F-77FF-05DC-1772-412520F80357}"/>
              </a:ext>
            </a:extLst>
          </p:cNvPr>
          <p:cNvPicPr>
            <a:picLocks noChangeAspect="1"/>
          </p:cNvPicPr>
          <p:nvPr/>
        </p:nvPicPr>
        <p:blipFill>
          <a:blip r:embed="rId2"/>
          <a:stretch>
            <a:fillRect/>
          </a:stretch>
        </p:blipFill>
        <p:spPr>
          <a:xfrm>
            <a:off x="5791200" y="2590800"/>
            <a:ext cx="2600688" cy="226726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Area (cont.)</a:t>
            </a:r>
          </a:p>
        </p:txBody>
      </p:sp>
      <p:sp>
        <p:nvSpPr>
          <p:cNvPr id="3" name="Content Placeholder 2"/>
          <p:cNvSpPr>
            <a:spLocks noGrp="1"/>
          </p:cNvSpPr>
          <p:nvPr>
            <p:ph idx="1"/>
          </p:nvPr>
        </p:nvSpPr>
        <p:spPr/>
        <p:txBody>
          <a:bodyPr/>
          <a:lstStyle/>
          <a:p>
            <a:r>
              <a:rPr lang="en-US" dirty="0">
                <a:solidFill>
                  <a:schemeClr val="accent1"/>
                </a:solidFill>
              </a:rPr>
              <a:t>Area of semicircle </a:t>
            </a:r>
          </a:p>
          <a:p>
            <a:endParaRPr lang="en-US" dirty="0"/>
          </a:p>
          <a:p>
            <a:endParaRPr lang="en-US" dirty="0"/>
          </a:p>
          <a:p>
            <a:endParaRPr lang="en-US" dirty="0"/>
          </a:p>
          <a:p>
            <a:endParaRPr lang="en-US" dirty="0"/>
          </a:p>
          <a:p>
            <a:r>
              <a:rPr lang="en-US" dirty="0"/>
              <a:t>Area of the figure = </a:t>
            </a:r>
            <a:r>
              <a:rPr lang="en-US" dirty="0">
                <a:solidFill>
                  <a:schemeClr val="accent1"/>
                </a:solidFill>
              </a:rPr>
              <a:t>100 in.</a:t>
            </a:r>
            <a:r>
              <a:rPr lang="en-US" baseline="30000" dirty="0">
                <a:solidFill>
                  <a:schemeClr val="accent1"/>
                </a:solidFill>
              </a:rPr>
              <a:t>2</a:t>
            </a:r>
            <a:r>
              <a:rPr lang="en-US" dirty="0">
                <a:solidFill>
                  <a:schemeClr val="accent1"/>
                </a:solidFill>
              </a:rPr>
              <a:t> – 39.25 in.</a:t>
            </a:r>
            <a:r>
              <a:rPr lang="en-US" baseline="30000" dirty="0">
                <a:solidFill>
                  <a:schemeClr val="accent1"/>
                </a:solidFill>
              </a:rPr>
              <a:t>2</a:t>
            </a:r>
            <a:r>
              <a:rPr lang="en-US" dirty="0">
                <a:solidFill>
                  <a:schemeClr val="accent1"/>
                </a:solidFill>
              </a:rPr>
              <a:t> = </a:t>
            </a:r>
            <a:r>
              <a:rPr lang="en-US" dirty="0">
                <a:solidFill>
                  <a:srgbClr val="FF0000"/>
                </a:solidFill>
              </a:rPr>
              <a:t>60.75 in.</a:t>
            </a:r>
            <a:r>
              <a:rPr lang="en-US" baseline="30000" dirty="0">
                <a:solidFill>
                  <a:srgbClr val="FF0000"/>
                </a:solidFill>
              </a:rPr>
              <a:t>2</a:t>
            </a:r>
          </a:p>
          <a:p>
            <a:endParaRPr lang="en-US" baseline="30000" dirty="0"/>
          </a:p>
          <a:p>
            <a:r>
              <a:rPr lang="en-US" dirty="0"/>
              <a:t>The area of the figure is </a:t>
            </a:r>
            <a:r>
              <a:rPr lang="en-US" dirty="0">
                <a:solidFill>
                  <a:srgbClr val="FF0000"/>
                </a:solidFill>
              </a:rPr>
              <a:t>60.75 in.</a:t>
            </a:r>
            <a:r>
              <a:rPr lang="en-US" baseline="30000" dirty="0">
                <a:solidFill>
                  <a:srgbClr val="FF0000"/>
                </a:solidFill>
              </a:rPr>
              <a:t>2</a:t>
            </a:r>
          </a:p>
          <a:p>
            <a:endParaRPr lang="en-US" baseline="30000" dirty="0"/>
          </a:p>
          <a:p>
            <a:endParaRPr lang="en-US" dirty="0"/>
          </a:p>
        </p:txBody>
      </p:sp>
      <p:graphicFrame>
        <p:nvGraphicFramePr>
          <p:cNvPr id="30722" name="Object 2"/>
          <p:cNvGraphicFramePr>
            <a:graphicFrameLocks noChangeAspect="1"/>
          </p:cNvGraphicFramePr>
          <p:nvPr>
            <p:extLst>
              <p:ext uri="{D42A27DB-BD31-4B8C-83A1-F6EECF244321}">
                <p14:modId xmlns:p14="http://schemas.microsoft.com/office/powerpoint/2010/main" val="3385611780"/>
              </p:ext>
            </p:extLst>
          </p:nvPr>
        </p:nvGraphicFramePr>
        <p:xfrm>
          <a:off x="3227388" y="1149350"/>
          <a:ext cx="1795462" cy="815975"/>
        </p:xfrm>
        <a:graphic>
          <a:graphicData uri="http://schemas.openxmlformats.org/presentationml/2006/ole">
            <mc:AlternateContent xmlns:mc="http://schemas.openxmlformats.org/markup-compatibility/2006">
              <mc:Choice xmlns:v="urn:schemas-microsoft-com:vml" Requires="v">
                <p:oleObj name="Equation" r:id="rId2" imgW="1815840" imgH="825480" progId="Equation.DSMT4">
                  <p:embed/>
                </p:oleObj>
              </mc:Choice>
              <mc:Fallback>
                <p:oleObj name="Equation" r:id="rId2" imgW="1815840" imgH="825480" progId="Equation.DSMT4">
                  <p:embed/>
                  <p:pic>
                    <p:nvPicPr>
                      <p:cNvPr id="0" name="Picture 2"/>
                      <p:cNvPicPr>
                        <a:picLocks noChangeAspect="1" noChangeArrowheads="1"/>
                      </p:cNvPicPr>
                      <p:nvPr/>
                    </p:nvPicPr>
                    <p:blipFill>
                      <a:blip r:embed="rId3"/>
                      <a:srcRect/>
                      <a:stretch>
                        <a:fillRect/>
                      </a:stretch>
                    </p:blipFill>
                    <p:spPr bwMode="auto">
                      <a:xfrm>
                        <a:off x="3227388" y="1149350"/>
                        <a:ext cx="1795462" cy="815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3269798" y="2083703"/>
          <a:ext cx="2360613" cy="828675"/>
        </p:xfrm>
        <a:graphic>
          <a:graphicData uri="http://schemas.openxmlformats.org/presentationml/2006/ole">
            <mc:AlternateContent xmlns:mc="http://schemas.openxmlformats.org/markup-compatibility/2006">
              <mc:Choice xmlns:v="urn:schemas-microsoft-com:vml" Requires="v">
                <p:oleObj name="Equation" r:id="rId4" imgW="2387520" imgH="838080" progId="Equation.DSMT4">
                  <p:embed/>
                </p:oleObj>
              </mc:Choice>
              <mc:Fallback>
                <p:oleObj name="Equation" r:id="rId4" imgW="238752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9798" y="2083703"/>
                        <a:ext cx="2360613"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3276600" y="2996967"/>
          <a:ext cx="1582737" cy="465138"/>
        </p:xfrm>
        <a:graphic>
          <a:graphicData uri="http://schemas.openxmlformats.org/presentationml/2006/ole">
            <mc:AlternateContent xmlns:mc="http://schemas.openxmlformats.org/markup-compatibility/2006">
              <mc:Choice xmlns:v="urn:schemas-microsoft-com:vml" Requires="v">
                <p:oleObj name="Equation" r:id="rId6" imgW="1600200" imgH="469800" progId="Equation.DSMT4">
                  <p:embed/>
                </p:oleObj>
              </mc:Choice>
              <mc:Fallback>
                <p:oleObj name="Equation" r:id="rId6" imgW="160020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6600" y="2996967"/>
                        <a:ext cx="1582737"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extLst>
              <p:ext uri="{D42A27DB-BD31-4B8C-83A1-F6EECF244321}">
                <p14:modId xmlns:p14="http://schemas.microsoft.com/office/powerpoint/2010/main" val="473793547"/>
              </p:ext>
            </p:extLst>
          </p:nvPr>
        </p:nvGraphicFramePr>
        <p:xfrm>
          <a:off x="5673725" y="2395873"/>
          <a:ext cx="2860675" cy="1117600"/>
        </p:xfrm>
        <a:graphic>
          <a:graphicData uri="http://schemas.openxmlformats.org/presentationml/2006/ole">
            <mc:AlternateContent xmlns:mc="http://schemas.openxmlformats.org/markup-compatibility/2006">
              <mc:Choice xmlns:v="urn:schemas-microsoft-com:vml" Requires="v">
                <p:oleObj name="Equation" r:id="rId8" imgW="2844720" imgH="1066680" progId="Equation.DSMT4">
                  <p:embed/>
                </p:oleObj>
              </mc:Choice>
              <mc:Fallback>
                <p:oleObj name="Equation" r:id="rId8" imgW="2844720" imgH="10666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73725" y="2395873"/>
                        <a:ext cx="2860675"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7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a:prstGeom prst="rect">
            <a:avLst/>
          </a:prstGeom>
          <a:noFill/>
        </p:spPr>
        <p:txBody>
          <a:bodyPr/>
          <a:lstStyle/>
          <a:p>
            <a:r>
              <a:rPr lang="en-US" sz="3200" dirty="0">
                <a:solidFill>
                  <a:schemeClr val="accent1"/>
                </a:solidFill>
              </a:rPr>
              <a:t>Example 8 </a:t>
            </a:r>
            <a:r>
              <a:rPr lang="en-US" dirty="0"/>
              <a:t>Application: Calculating Perimeter and Area</a:t>
            </a:r>
            <a:endParaRPr lang="en-US" sz="3200" dirty="0">
              <a:solidFill>
                <a:schemeClr val="accent1"/>
              </a:solidFill>
            </a:endParaRPr>
          </a:p>
        </p:txBody>
      </p:sp>
      <p:sp>
        <p:nvSpPr>
          <p:cNvPr id="21507" name="Rectangle 5"/>
          <p:cNvSpPr>
            <a:spLocks noGrp="1"/>
          </p:cNvSpPr>
          <p:nvPr>
            <p:ph idx="1"/>
          </p:nvPr>
        </p:nvSpPr>
        <p:spPr>
          <a:prstGeom prst="rect">
            <a:avLst/>
          </a:prstGeom>
          <a:noFill/>
        </p:spPr>
        <p:txBody>
          <a:bodyPr>
            <a:normAutofit/>
          </a:bodyPr>
          <a:lstStyle/>
          <a:p>
            <a:pPr marL="0" indent="0">
              <a:buFont typeface="Courier New" pitchFamily="49" charset="0"/>
              <a:buNone/>
              <a:tabLst>
                <a:tab pos="520700" algn="l"/>
              </a:tabLst>
            </a:pPr>
            <a:r>
              <a:rPr lang="en-US" i="0" dirty="0">
                <a:solidFill>
                  <a:schemeClr val="tx1"/>
                </a:solidFill>
              </a:rPr>
              <a:t>A baseball infield is in the shape of a square </a:t>
            </a:r>
            <a:r>
              <a:rPr lang="en-US" i="0" dirty="0">
                <a:solidFill>
                  <a:srgbClr val="0000FF"/>
                </a:solidFill>
              </a:rPr>
              <a:t>90 ft </a:t>
            </a:r>
            <a:r>
              <a:rPr lang="en-US" i="0" dirty="0">
                <a:solidFill>
                  <a:schemeClr val="tx1"/>
                </a:solidFill>
              </a:rPr>
              <a:t>on each side.</a:t>
            </a:r>
          </a:p>
          <a:p>
            <a:pPr marL="514350" indent="-514350">
              <a:buFont typeface="+mj-lt"/>
              <a:buAutoNum type="alphaLcPeriod"/>
              <a:tabLst>
                <a:tab pos="520700" algn="l"/>
              </a:tabLst>
            </a:pPr>
            <a:r>
              <a:rPr lang="en-US" i="0" dirty="0">
                <a:solidFill>
                  <a:schemeClr val="tx1"/>
                </a:solidFill>
              </a:rPr>
              <a:t>What is the perimeter of the infield?</a:t>
            </a:r>
          </a:p>
          <a:p>
            <a:pPr marL="514350" indent="-514350">
              <a:buFont typeface="+mj-lt"/>
              <a:buAutoNum type="alphaLcPeriod" startAt="2"/>
              <a:tabLst>
                <a:tab pos="520700" algn="l"/>
              </a:tabLst>
            </a:pPr>
            <a:r>
              <a:rPr lang="en-US" i="0" dirty="0">
                <a:solidFill>
                  <a:schemeClr val="tx1"/>
                </a:solidFill>
              </a:rPr>
              <a:t>What is the area of the infield?</a:t>
            </a:r>
            <a:endParaRPr lang="en-US" dirty="0">
              <a:solidFill>
                <a:schemeClr val="tx1"/>
              </a:solidFill>
            </a:endParaRPr>
          </a:p>
        </p:txBody>
      </p:sp>
      <p:pic>
        <p:nvPicPr>
          <p:cNvPr id="4" name="Picture 24"/>
          <p:cNvPicPr>
            <a:picLocks noChangeAspect="1" noChangeArrowheads="1"/>
          </p:cNvPicPr>
          <p:nvPr/>
        </p:nvPicPr>
        <p:blipFill>
          <a:blip r:embed="rId2" cstate="print"/>
          <a:srcRect/>
          <a:stretch>
            <a:fillRect/>
          </a:stretch>
        </p:blipFill>
        <p:spPr bwMode="auto">
          <a:xfrm>
            <a:off x="5562600" y="3016534"/>
            <a:ext cx="3027605" cy="282576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p:cNvSpPr>
          <p:nvPr>
            <p:ph type="title"/>
          </p:nvPr>
        </p:nvSpPr>
        <p:spPr>
          <a:prstGeom prst="rect">
            <a:avLst/>
          </a:prstGeom>
          <a:noFill/>
        </p:spPr>
        <p:txBody>
          <a:bodyPr/>
          <a:lstStyle/>
          <a:p>
            <a:r>
              <a:rPr lang="en-US" sz="3200" dirty="0">
                <a:solidFill>
                  <a:schemeClr val="accent1"/>
                </a:solidFill>
              </a:rPr>
              <a:t>Example 8 </a:t>
            </a:r>
            <a:r>
              <a:rPr lang="en-US" dirty="0"/>
              <a:t>Application: Calculating Perimeter and Area (cont.)</a:t>
            </a:r>
            <a:endParaRPr lang="en-US" sz="3200" dirty="0">
              <a:solidFill>
                <a:schemeClr val="accent1"/>
              </a:solidFill>
            </a:endParaRPr>
          </a:p>
        </p:txBody>
      </p:sp>
      <p:sp>
        <p:nvSpPr>
          <p:cNvPr id="22531" name="Rectangle 5"/>
          <p:cNvSpPr>
            <a:spLocks noGrp="1"/>
          </p:cNvSpPr>
          <p:nvPr>
            <p:ph idx="1"/>
          </p:nvPr>
        </p:nvSpPr>
        <p:spPr>
          <a:prstGeom prst="rect">
            <a:avLst/>
          </a:prstGeom>
          <a:noFill/>
        </p:spPr>
        <p:txBody>
          <a:bodyPr/>
          <a:lstStyle/>
          <a:p>
            <a:pPr marL="0" indent="0">
              <a:buFont typeface="Courier New" pitchFamily="49" charset="0"/>
              <a:buNone/>
            </a:pPr>
            <a:r>
              <a:rPr lang="en-US" b="1" i="0" dirty="0">
                <a:solidFill>
                  <a:schemeClr val="tx1"/>
                </a:solidFill>
              </a:rPr>
              <a:t>Solution</a:t>
            </a:r>
          </a:p>
          <a:p>
            <a:pPr marL="514350" indent="-514350">
              <a:buFont typeface="+mj-lt"/>
              <a:buAutoNum type="alphaLcPeriod"/>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514350" indent="-514350">
              <a:buFont typeface="+mj-lt"/>
              <a:buAutoNum type="alphaLcPeriod" startAt="2"/>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spcBef>
                <a:spcPts val="1800"/>
              </a:spcBef>
              <a:buFont typeface="Courier New" pitchFamily="49" charset="0"/>
              <a:buNone/>
            </a:pPr>
            <a:r>
              <a:rPr lang="en-US" i="0" dirty="0">
                <a:solidFill>
                  <a:schemeClr val="tx1"/>
                </a:solidFill>
              </a:rPr>
              <a:t>The perimeter of the infield is </a:t>
            </a:r>
            <a:r>
              <a:rPr lang="en-US" i="0" dirty="0">
                <a:solidFill>
                  <a:srgbClr val="FF0008"/>
                </a:solidFill>
              </a:rPr>
              <a:t>360 ft</a:t>
            </a:r>
            <a:r>
              <a:rPr lang="en-US" i="0" dirty="0">
                <a:solidFill>
                  <a:schemeClr val="tx1"/>
                </a:solidFill>
              </a:rPr>
              <a:t> and the area is	   .</a:t>
            </a:r>
            <a:endParaRPr lang="en-US" dirty="0">
              <a:solidFill>
                <a:schemeClr val="tx1"/>
              </a:solidFill>
            </a:endParaRPr>
          </a:p>
        </p:txBody>
      </p:sp>
      <p:graphicFrame>
        <p:nvGraphicFramePr>
          <p:cNvPr id="7172" name="Object 4"/>
          <p:cNvGraphicFramePr>
            <a:graphicFrameLocks noChangeAspect="1"/>
          </p:cNvGraphicFramePr>
          <p:nvPr/>
        </p:nvGraphicFramePr>
        <p:xfrm>
          <a:off x="990600" y="1955800"/>
          <a:ext cx="901700" cy="292100"/>
        </p:xfrm>
        <a:graphic>
          <a:graphicData uri="http://schemas.openxmlformats.org/presentationml/2006/ole">
            <mc:AlternateContent xmlns:mc="http://schemas.openxmlformats.org/markup-compatibility/2006">
              <mc:Choice xmlns:v="urn:schemas-microsoft-com:vml" Requires="v">
                <p:oleObj name="Equation" r:id="rId2" imgW="901309" imgH="291973" progId="Equation.DSMT4">
                  <p:embed/>
                </p:oleObj>
              </mc:Choice>
              <mc:Fallback>
                <p:oleObj name="Equation" r:id="rId2" imgW="901309" imgH="291973"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9558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003067" y="2381250"/>
          <a:ext cx="1524000" cy="406400"/>
        </p:xfrm>
        <a:graphic>
          <a:graphicData uri="http://schemas.openxmlformats.org/presentationml/2006/ole">
            <mc:AlternateContent xmlns:mc="http://schemas.openxmlformats.org/markup-compatibility/2006">
              <mc:Choice xmlns:v="urn:schemas-microsoft-com:vml" Requires="v">
                <p:oleObj name="Equation" r:id="rId4" imgW="1523880" imgH="406080" progId="Equation.DSMT4">
                  <p:embed/>
                </p:oleObj>
              </mc:Choice>
              <mc:Fallback>
                <p:oleObj name="Equation" r:id="rId4" imgW="1523880" imgH="406080"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3067" y="2381250"/>
                        <a:ext cx="1524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594878" y="2378978"/>
          <a:ext cx="1155700" cy="317500"/>
        </p:xfrm>
        <a:graphic>
          <a:graphicData uri="http://schemas.openxmlformats.org/presentationml/2006/ole">
            <mc:AlternateContent xmlns:mc="http://schemas.openxmlformats.org/markup-compatibility/2006">
              <mc:Choice xmlns:v="urn:schemas-microsoft-com:vml" Requires="v">
                <p:oleObj name="Equation" r:id="rId6" imgW="1155199" imgH="317362" progId="Equation.DSMT4">
                  <p:embed/>
                </p:oleObj>
              </mc:Choice>
              <mc:Fallback>
                <p:oleObj name="Equation" r:id="rId6" imgW="1155199" imgH="317362"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4878" y="2378978"/>
                        <a:ext cx="11557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028700" y="3365500"/>
          <a:ext cx="850900" cy="381000"/>
        </p:xfrm>
        <a:graphic>
          <a:graphicData uri="http://schemas.openxmlformats.org/presentationml/2006/ole">
            <mc:AlternateContent xmlns:mc="http://schemas.openxmlformats.org/markup-compatibility/2006">
              <mc:Choice xmlns:v="urn:schemas-microsoft-com:vml" Requires="v">
                <p:oleObj name="Equation" r:id="rId8" imgW="850531" imgH="380835" progId="Equation.DSMT4">
                  <p:embed/>
                </p:oleObj>
              </mc:Choice>
              <mc:Fallback>
                <p:oleObj name="Equation" r:id="rId8" imgW="850531" imgH="380835"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28700" y="3365500"/>
                        <a:ext cx="85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extLst>
              <p:ext uri="{D42A27DB-BD31-4B8C-83A1-F6EECF244321}">
                <p14:modId xmlns:p14="http://schemas.microsoft.com/office/powerpoint/2010/main" val="3629750001"/>
              </p:ext>
            </p:extLst>
          </p:nvPr>
        </p:nvGraphicFramePr>
        <p:xfrm>
          <a:off x="1047750" y="3873500"/>
          <a:ext cx="1549400" cy="558800"/>
        </p:xfrm>
        <a:graphic>
          <a:graphicData uri="http://schemas.openxmlformats.org/presentationml/2006/ole">
            <mc:AlternateContent xmlns:mc="http://schemas.openxmlformats.org/markup-compatibility/2006">
              <mc:Choice xmlns:v="urn:schemas-microsoft-com:vml" Requires="v">
                <p:oleObj name="Equation" r:id="rId10" imgW="1549080" imgH="558720" progId="Equation.DSMT4">
                  <p:embed/>
                </p:oleObj>
              </mc:Choice>
              <mc:Fallback>
                <p:oleObj name="Equation" r:id="rId10" imgW="1549080" imgH="55872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47750" y="3873500"/>
                        <a:ext cx="1549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2667000" y="3910668"/>
          <a:ext cx="1447800" cy="381000"/>
        </p:xfrm>
        <a:graphic>
          <a:graphicData uri="http://schemas.openxmlformats.org/presentationml/2006/ole">
            <mc:AlternateContent xmlns:mc="http://schemas.openxmlformats.org/markup-compatibility/2006">
              <mc:Choice xmlns:v="urn:schemas-microsoft-com:vml" Requires="v">
                <p:oleObj name="Equation" r:id="rId12" imgW="1447800" imgH="381000" progId="Equation.DSMT4">
                  <p:embed/>
                </p:oleObj>
              </mc:Choice>
              <mc:Fallback>
                <p:oleObj name="Equation" r:id="rId12" imgW="1447800" imgH="381000"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67000" y="3910668"/>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1" name="Object 23"/>
          <p:cNvGraphicFramePr>
            <a:graphicFrameLocks noChangeAspect="1"/>
          </p:cNvGraphicFramePr>
          <p:nvPr/>
        </p:nvGraphicFramePr>
        <p:xfrm>
          <a:off x="533400" y="4970477"/>
          <a:ext cx="1168400" cy="381000"/>
        </p:xfrm>
        <a:graphic>
          <a:graphicData uri="http://schemas.openxmlformats.org/presentationml/2006/ole">
            <mc:AlternateContent xmlns:mc="http://schemas.openxmlformats.org/markup-compatibility/2006">
              <mc:Choice xmlns:v="urn:schemas-microsoft-com:vml" Requires="v">
                <p:oleObj name="Equation" r:id="rId14" imgW="1168200" imgH="380880" progId="Equation.DSMT4">
                  <p:embed/>
                </p:oleObj>
              </mc:Choice>
              <mc:Fallback>
                <p:oleObj name="Equation" r:id="rId14" imgW="1168200" imgH="380880" progId="Equation.DSMT4">
                  <p:embed/>
                  <p:pic>
                    <p:nvPicPr>
                      <p:cNvPr id="0" name="Picture 2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 y="4970477"/>
                        <a:ext cx="1168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531">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1">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1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Areas of Geometric Figures</a:t>
            </a:r>
          </a:p>
        </p:txBody>
      </p:sp>
      <p:graphicFrame>
        <p:nvGraphicFramePr>
          <p:cNvPr id="4" name="Content Placeholder 3"/>
          <p:cNvGraphicFramePr>
            <a:graphicFrameLocks noGrp="1"/>
          </p:cNvGraphicFramePr>
          <p:nvPr>
            <p:ph idx="1"/>
          </p:nvPr>
        </p:nvGraphicFramePr>
        <p:xfrm>
          <a:off x="1066800" y="1574800"/>
          <a:ext cx="6934200" cy="185420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840">
                <a:tc gridSpan="2">
                  <a:txBody>
                    <a:bodyPr/>
                    <a:lstStyle/>
                    <a:p>
                      <a:pPr>
                        <a:tabLst>
                          <a:tab pos="687388" algn="l"/>
                        </a:tabLst>
                      </a:pPr>
                      <a:r>
                        <a:rPr lang="en-US" sz="1800" b="1" kern="1200" baseline="0" dirty="0">
                          <a:solidFill>
                            <a:schemeClr val="lt1"/>
                          </a:solidFill>
                          <a:latin typeface="+mn-lt"/>
                          <a:ea typeface="+mn-ea"/>
                          <a:cs typeface="+mn-cs"/>
                        </a:rPr>
                        <a:t> 	From the Metric System 	From the US Customary System</a:t>
                      </a:r>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1800" kern="1200" baseline="0" dirty="0">
                          <a:solidFill>
                            <a:srgbClr val="000000"/>
                          </a:solidFill>
                          <a:latin typeface="+mn-lt"/>
                          <a:ea typeface="+mn-ea"/>
                          <a:cs typeface="+mn-cs"/>
                        </a:rPr>
                        <a:t>square millimeters (mm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inches (in.</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r>
                        <a:rPr lang="en-US" sz="1800" kern="1200" baseline="0" dirty="0">
                          <a:solidFill>
                            <a:srgbClr val="000000"/>
                          </a:solidFill>
                          <a:latin typeface="+mn-lt"/>
                          <a:ea typeface="+mn-ea"/>
                          <a:cs typeface="+mn-cs"/>
                        </a:rPr>
                        <a:t>square centimeters (cm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feet (ft</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r>
                        <a:rPr lang="en-US" sz="1800" kern="1200" baseline="0" dirty="0">
                          <a:solidFill>
                            <a:srgbClr val="000000"/>
                          </a:solidFill>
                          <a:latin typeface="+mn-lt"/>
                          <a:ea typeface="+mn-ea"/>
                          <a:cs typeface="+mn-cs"/>
                        </a:rPr>
                        <a:t>square meters (m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yards (yd</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3"/>
                  </a:ext>
                </a:extLst>
              </a:tr>
              <a:tr h="370840">
                <a:tc>
                  <a:txBody>
                    <a:bodyPr/>
                    <a:lstStyle/>
                    <a:p>
                      <a:r>
                        <a:rPr lang="en-US" sz="1800" kern="1200" baseline="0" dirty="0">
                          <a:solidFill>
                            <a:srgbClr val="000000"/>
                          </a:solidFill>
                          <a:latin typeface="+mn-lt"/>
                          <a:ea typeface="+mn-ea"/>
                          <a:cs typeface="+mn-cs"/>
                        </a:rPr>
                        <a:t>square kilometers (km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r>
                        <a:rPr lang="en-US" sz="1800" kern="1200" baseline="0" dirty="0">
                          <a:solidFill>
                            <a:srgbClr val="000000"/>
                          </a:solidFill>
                          <a:latin typeface="+mn-lt"/>
                          <a:ea typeface="+mn-ea"/>
                          <a:cs typeface="+mn-cs"/>
                        </a:rPr>
                        <a:t>square miles (mi</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4"/>
                  </a:ext>
                </a:extLst>
              </a:tr>
            </a:tbl>
          </a:graphicData>
        </a:graphic>
      </p:graphicFrame>
      <p:sp>
        <p:nvSpPr>
          <p:cNvPr id="5" name="Rectangle 4"/>
          <p:cNvSpPr/>
          <p:nvPr/>
        </p:nvSpPr>
        <p:spPr>
          <a:xfrm>
            <a:off x="4114800" y="3581400"/>
            <a:ext cx="936282" cy="400110"/>
          </a:xfrm>
          <a:prstGeom prst="rect">
            <a:avLst/>
          </a:prstGeom>
        </p:spPr>
        <p:txBody>
          <a:bodyPr wrap="none">
            <a:spAutoFit/>
          </a:bodyPr>
          <a:lstStyle/>
          <a:p>
            <a:r>
              <a:rPr lang="en-US" sz="2000" b="1" dirty="0"/>
              <a:t>Table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r>
              <a:rPr lang="en-US" dirty="0"/>
              <a:t>Formula: Area Formulas for Six Geometric Figures</a:t>
            </a:r>
            <a:endParaRPr lang="en-US" sz="3200" dirty="0">
              <a:solidFill>
                <a:schemeClr val="accent1"/>
              </a:solidFill>
            </a:endParaRPr>
          </a:p>
        </p:txBody>
      </p:sp>
      <p:sp>
        <p:nvSpPr>
          <p:cNvPr id="5" name="Content Placeholder 4"/>
          <p:cNvSpPr>
            <a:spLocks noGrp="1"/>
          </p:cNvSpPr>
          <p:nvPr>
            <p:ph idx="1"/>
          </p:nvPr>
        </p:nvSpPr>
        <p:spPr>
          <a:xfrm>
            <a:off x="457200" y="1320566"/>
            <a:ext cx="8229600" cy="4546834"/>
          </a:xfrm>
          <a:solidFill>
            <a:srgbClr val="FFFFCC"/>
          </a:solidFill>
          <a:ln w="28575">
            <a:solidFill>
              <a:srgbClr val="000000"/>
            </a:solidFill>
          </a:ln>
        </p:spPr>
        <p:txBody>
          <a:bodyPr>
            <a:normAutofit/>
          </a:bodyPr>
          <a:lstStyle/>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pPr marL="15875" indent="-15875" algn="ctr" eaLnBrk="0" hangingPunct="0"/>
            <a:endParaRPr lang="en-US" dirty="0">
              <a:solidFill>
                <a:srgbClr val="000000"/>
              </a:solidFill>
              <a:latin typeface="Calibri" pitchFamily="34" charset="0"/>
            </a:endParaRPr>
          </a:p>
        </p:txBody>
      </p:sp>
      <p:pic>
        <p:nvPicPr>
          <p:cNvPr id="2" name="Picture 1"/>
          <p:cNvPicPr>
            <a:picLocks noChangeAspect="1" noChangeArrowheads="1"/>
          </p:cNvPicPr>
          <p:nvPr/>
        </p:nvPicPr>
        <p:blipFill>
          <a:blip r:embed="rId2" cstate="print">
            <a:clrChange>
              <a:clrFrom>
                <a:srgbClr val="E6F4F1"/>
              </a:clrFrom>
              <a:clrTo>
                <a:srgbClr val="E6F4F1">
                  <a:alpha val="0"/>
                </a:srgbClr>
              </a:clrTo>
            </a:clrChange>
          </a:blip>
          <a:srcRect/>
          <a:stretch>
            <a:fillRect/>
          </a:stretch>
        </p:blipFill>
        <p:spPr bwMode="auto">
          <a:xfrm>
            <a:off x="1338541" y="1600200"/>
            <a:ext cx="6466917" cy="41148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5" name="Content Placeholder 4"/>
          <p:cNvSpPr>
            <a:spLocks noGrp="1"/>
          </p:cNvSpPr>
          <p:nvPr>
            <p:ph idx="1"/>
          </p:nvPr>
        </p:nvSpPr>
        <p:spPr>
          <a:xfrm>
            <a:off x="457200" y="1320566"/>
            <a:ext cx="8229600" cy="1498834"/>
          </a:xfrm>
          <a:solidFill>
            <a:srgbClr val="FFFFCC"/>
          </a:solidFill>
          <a:ln w="28575">
            <a:solidFill>
              <a:srgbClr val="000000"/>
            </a:solidFill>
          </a:ln>
        </p:spPr>
        <p:txBody>
          <a:bodyPr>
            <a:normAutofit/>
          </a:bodyPr>
          <a:lstStyle/>
          <a:p>
            <a:r>
              <a:rPr lang="en-US" dirty="0">
                <a:solidFill>
                  <a:srgbClr val="000000"/>
                </a:solidFill>
              </a:rPr>
              <a:t>The letter </a:t>
            </a:r>
            <a:r>
              <a:rPr lang="en-US" i="1" dirty="0">
                <a:solidFill>
                  <a:srgbClr val="000000"/>
                </a:solidFill>
              </a:rPr>
              <a:t>h</a:t>
            </a:r>
            <a:r>
              <a:rPr lang="en-US" dirty="0">
                <a:solidFill>
                  <a:srgbClr val="000000"/>
                </a:solidFill>
              </a:rPr>
              <a:t> is used to represent the</a:t>
            </a:r>
            <a:r>
              <a:rPr lang="en-US" b="1" dirty="0">
                <a:solidFill>
                  <a:srgbClr val="000000"/>
                </a:solidFill>
              </a:rPr>
              <a:t> height</a:t>
            </a:r>
            <a:r>
              <a:rPr lang="en-US" dirty="0">
                <a:solidFill>
                  <a:srgbClr val="000000"/>
                </a:solidFill>
              </a:rPr>
              <a:t> of the figure. The height is also called the </a:t>
            </a:r>
            <a:r>
              <a:rPr lang="en-US" b="1" dirty="0">
                <a:solidFill>
                  <a:srgbClr val="000000"/>
                </a:solidFill>
              </a:rPr>
              <a:t>altitude</a:t>
            </a:r>
            <a:r>
              <a:rPr lang="en-US" dirty="0">
                <a:solidFill>
                  <a:srgbClr val="000000"/>
                </a:solidFill>
              </a:rPr>
              <a:t> and is perpendicular to the base.</a:t>
            </a:r>
            <a:endParaRPr lang="en-US" sz="2000" b="1" dirty="0">
              <a:solidFill>
                <a:srgbClr val="000000"/>
              </a:solidFill>
            </a:endParaRPr>
          </a:p>
          <a:p>
            <a:pPr marL="15875" indent="-15875" algn="ctr" eaLnBrk="0" hangingPunct="0"/>
            <a:endParaRPr lang="en-US" dirty="0">
              <a:solidFill>
                <a:srgbClr val="000000"/>
              </a:solidFill>
              <a:latin typeface="Calibri" pitchFamily="34" charset="0"/>
            </a:endParaRPr>
          </a:p>
        </p:txBody>
      </p:sp>
    </p:spTree>
    <p:extLst>
      <p:ext uri="{BB962C8B-B14F-4D97-AF65-F5344CB8AC3E}">
        <p14:creationId xmlns:p14="http://schemas.microsoft.com/office/powerpoint/2010/main" val="926853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Example 1: Calculating the Area of a Triangle Using a Formula</a:t>
            </a:r>
            <a:endParaRPr lang="en-US" sz="3200" dirty="0">
              <a:solidFill>
                <a:schemeClr val="accent1"/>
              </a:solidFill>
            </a:endParaRPr>
          </a:p>
        </p:txBody>
      </p:sp>
      <p:sp>
        <p:nvSpPr>
          <p:cNvPr id="9219" name="Rectangle 3"/>
          <p:cNvSpPr>
            <a:spLocks noGrp="1"/>
          </p:cNvSpPr>
          <p:nvPr>
            <p:ph idx="1"/>
          </p:nvPr>
        </p:nvSpPr>
        <p:spPr>
          <a:prstGeom prst="rect">
            <a:avLst/>
          </a:prstGeom>
        </p:spPr>
        <p:txBody>
          <a:bodyPr>
            <a:noAutofit/>
          </a:bodyPr>
          <a:lstStyle/>
          <a:p>
            <a:pPr>
              <a:spcBef>
                <a:spcPts val="0"/>
              </a:spcBef>
            </a:pPr>
            <a:r>
              <a:rPr lang="en-US" dirty="0">
                <a:solidFill>
                  <a:schemeClr val="tx1"/>
                </a:solidFill>
              </a:rPr>
              <a:t>Calculate the area of a triangle with height </a:t>
            </a:r>
            <a:r>
              <a:rPr lang="en-US" dirty="0">
                <a:solidFill>
                  <a:srgbClr val="0000FF"/>
                </a:solidFill>
              </a:rPr>
              <a:t>4 in. </a:t>
            </a:r>
            <a:r>
              <a:rPr lang="en-US" dirty="0">
                <a:solidFill>
                  <a:schemeClr val="tx1"/>
                </a:solidFill>
              </a:rPr>
              <a:t>and base </a:t>
            </a:r>
            <a:r>
              <a:rPr lang="en-US" dirty="0">
                <a:solidFill>
                  <a:srgbClr val="0000FF"/>
                </a:solidFill>
              </a:rPr>
              <a:t>10 in. </a:t>
            </a:r>
            <a:r>
              <a:rPr lang="en-US" dirty="0">
                <a:solidFill>
                  <a:schemeClr val="tx1"/>
                </a:solidFill>
              </a:rPr>
              <a:t>(Be sure to label the answer in square inches.)</a:t>
            </a: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a:spcBef>
                <a:spcPts val="0"/>
              </a:spcBef>
            </a:pPr>
            <a:r>
              <a:rPr lang="en-US" dirty="0"/>
              <a:t>Now, using the formula for the area of a triangle, we have the following.</a:t>
            </a:r>
            <a:endParaRPr lang="en-US"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r>
              <a:rPr lang="en-US" i="0" dirty="0">
                <a:solidFill>
                  <a:schemeClr val="tx1"/>
                </a:solidFill>
              </a:rPr>
              <a:t>The area of the triangle is </a:t>
            </a:r>
            <a:r>
              <a:rPr lang="en-US" i="0" dirty="0">
                <a:solidFill>
                  <a:srgbClr val="FF0000"/>
                </a:solidFill>
              </a:rPr>
              <a:t>20 in.</a:t>
            </a:r>
            <a:r>
              <a:rPr lang="en-US" i="0" baseline="30000" dirty="0">
                <a:solidFill>
                  <a:srgbClr val="FF0000"/>
                </a:solidFill>
              </a:rPr>
              <a:t>2</a:t>
            </a:r>
            <a:endParaRPr lang="en-US" dirty="0">
              <a:solidFill>
                <a:srgbClr val="FF0000"/>
              </a:solidFill>
            </a:endParaRPr>
          </a:p>
        </p:txBody>
      </p:sp>
      <p:graphicFrame>
        <p:nvGraphicFramePr>
          <p:cNvPr id="1029" name="Object 5"/>
          <p:cNvGraphicFramePr>
            <a:graphicFrameLocks noChangeAspect="1"/>
          </p:cNvGraphicFramePr>
          <p:nvPr/>
        </p:nvGraphicFramePr>
        <p:xfrm>
          <a:off x="3657600" y="3581400"/>
          <a:ext cx="1206500" cy="838200"/>
        </p:xfrm>
        <a:graphic>
          <a:graphicData uri="http://schemas.openxmlformats.org/presentationml/2006/ole">
            <mc:AlternateContent xmlns:mc="http://schemas.openxmlformats.org/markup-compatibility/2006">
              <mc:Choice xmlns:v="urn:schemas-microsoft-com:vml" Requires="v">
                <p:oleObj name="Equation" r:id="rId2" imgW="1206500" imgH="838200" progId="Equation.DSMT4">
                  <p:embed/>
                </p:oleObj>
              </mc:Choice>
              <mc:Fallback>
                <p:oleObj name="Equation" r:id="rId2" imgW="1206500" imgH="83820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3581400"/>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3653056" y="4419600"/>
          <a:ext cx="2463800" cy="838200"/>
        </p:xfrm>
        <a:graphic>
          <a:graphicData uri="http://schemas.openxmlformats.org/presentationml/2006/ole">
            <mc:AlternateContent xmlns:mc="http://schemas.openxmlformats.org/markup-compatibility/2006">
              <mc:Choice xmlns:v="urn:schemas-microsoft-com:vml" Requires="v">
                <p:oleObj name="Equation" r:id="rId4" imgW="2463480" imgH="838080" progId="Equation.DSMT4">
                  <p:embed/>
                </p:oleObj>
              </mc:Choice>
              <mc:Fallback>
                <p:oleObj name="Equation" r:id="rId4" imgW="2463480" imgH="83808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3056" y="4419600"/>
                        <a:ext cx="246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6172200" y="4610100"/>
          <a:ext cx="1206500" cy="381000"/>
        </p:xfrm>
        <a:graphic>
          <a:graphicData uri="http://schemas.openxmlformats.org/presentationml/2006/ole">
            <mc:AlternateContent xmlns:mc="http://schemas.openxmlformats.org/markup-compatibility/2006">
              <mc:Choice xmlns:v="urn:schemas-microsoft-com:vml" Requires="v">
                <p:oleObj name="Equation" r:id="rId6" imgW="1206500" imgH="381000" progId="Equation.DSMT4">
                  <p:embed/>
                </p:oleObj>
              </mc:Choice>
              <mc:Fallback>
                <p:oleObj name="Equation" r:id="rId6" imgW="1206500" imgH="3810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72200" y="4610100"/>
                        <a:ext cx="1206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dirty="0"/>
              <a:t>Example 2: Calculating the Area of a Trapezoid Using a Formula</a:t>
            </a:r>
            <a:endParaRPr lang="en-US" sz="3200" dirty="0">
              <a:solidFill>
                <a:schemeClr val="accent1"/>
              </a:solidFill>
            </a:endParaRPr>
          </a:p>
        </p:txBody>
      </p:sp>
      <p:sp>
        <p:nvSpPr>
          <p:cNvPr id="1024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a trapezoid with altitude </a:t>
            </a:r>
            <a:r>
              <a:rPr lang="en-US" i="0" dirty="0">
                <a:solidFill>
                  <a:srgbClr val="0000FF"/>
                </a:solidFill>
              </a:rPr>
              <a:t>6 in. </a:t>
            </a:r>
            <a:r>
              <a:rPr lang="en-US" i="0" dirty="0">
                <a:solidFill>
                  <a:schemeClr val="tx1"/>
                </a:solidFill>
              </a:rPr>
              <a:t>and parallel sides of length </a:t>
            </a:r>
            <a:r>
              <a:rPr lang="en-US" i="0" dirty="0">
                <a:solidFill>
                  <a:srgbClr val="0000FF"/>
                </a:solidFill>
              </a:rPr>
              <a:t>12 in. </a:t>
            </a:r>
            <a:r>
              <a:rPr lang="en-US" i="0" dirty="0">
                <a:solidFill>
                  <a:schemeClr val="tx1"/>
                </a:solidFill>
              </a:rPr>
              <a:t>and </a:t>
            </a:r>
            <a:r>
              <a:rPr lang="en-US" i="0" dirty="0">
                <a:solidFill>
                  <a:srgbClr val="0000FF"/>
                </a:solidFill>
              </a:rPr>
              <a:t>24 in.</a:t>
            </a:r>
            <a:endParaRPr lang="en-US" dirty="0">
              <a:solidFill>
                <a:srgbClr val="0000FF"/>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draw a figure and label the lengths of the known parts.</a:t>
            </a:r>
          </a:p>
        </p:txBody>
      </p:sp>
      <p:pic>
        <p:nvPicPr>
          <p:cNvPr id="1126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795588" y="3619500"/>
            <a:ext cx="3552825" cy="1866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Example 2: Calculating the Area of a Trapezoid Using a Formula </a:t>
            </a:r>
            <a:r>
              <a:rPr lang="en-US" sz="3200" dirty="0">
                <a:solidFill>
                  <a:schemeClr val="accent1"/>
                </a:solidFill>
              </a:rPr>
              <a:t>(cont.)</a:t>
            </a:r>
          </a:p>
        </p:txBody>
      </p:sp>
      <p:sp>
        <p:nvSpPr>
          <p:cNvPr id="11268" name="Rectangle 4"/>
          <p:cNvSpPr>
            <a:spLocks/>
          </p:cNvSpPr>
          <p:nvPr/>
        </p:nvSpPr>
        <p:spPr bwMode="auto">
          <a:xfrm>
            <a:off x="533400" y="1295400"/>
            <a:ext cx="8001000" cy="4648200"/>
          </a:xfrm>
          <a:prstGeom prst="rect">
            <a:avLst/>
          </a:prstGeom>
          <a:noFill/>
          <a:ln w="9525">
            <a:noFill/>
            <a:miter lim="800000"/>
            <a:headEnd/>
            <a:tailEnd/>
          </a:ln>
        </p:spPr>
        <p:txBody>
          <a:bodyPr/>
          <a:lstStyle/>
          <a:p>
            <a:r>
              <a:rPr lang="en-US" sz="2800" dirty="0"/>
              <a:t>Now, using the formula for the area of a</a:t>
            </a:r>
          </a:p>
          <a:p>
            <a:r>
              <a:rPr lang="en-US" sz="2800" dirty="0"/>
              <a:t>trapezoid, we have the following.</a:t>
            </a: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r>
              <a:rPr lang="en-US" sz="2800" dirty="0">
                <a:latin typeface="Calibri" pitchFamily="34" charset="0"/>
              </a:rPr>
              <a:t>The area of the trapezoid is </a:t>
            </a:r>
            <a:r>
              <a:rPr lang="en-US" sz="2800" dirty="0">
                <a:solidFill>
                  <a:srgbClr val="FF0000"/>
                </a:solidFill>
                <a:latin typeface="Calibri" pitchFamily="34" charset="0"/>
              </a:rPr>
              <a:t>108 in.</a:t>
            </a:r>
            <a:r>
              <a:rPr lang="en-US" sz="2800" baseline="30000" dirty="0">
                <a:solidFill>
                  <a:srgbClr val="FF0000"/>
                </a:solidFill>
                <a:latin typeface="Calibri" pitchFamily="34" charset="0"/>
              </a:rPr>
              <a:t>2</a:t>
            </a:r>
            <a:r>
              <a:rPr lang="en-US" sz="2800" i="1" dirty="0">
                <a:latin typeface="Calibri" pitchFamily="34" charset="0"/>
              </a:rPr>
              <a:t> </a:t>
            </a:r>
          </a:p>
        </p:txBody>
      </p:sp>
      <p:graphicFrame>
        <p:nvGraphicFramePr>
          <p:cNvPr id="2052" name="Object 4"/>
          <p:cNvGraphicFramePr>
            <a:graphicFrameLocks noChangeAspect="1"/>
          </p:cNvGraphicFramePr>
          <p:nvPr/>
        </p:nvGraphicFramePr>
        <p:xfrm>
          <a:off x="2442711" y="2286000"/>
          <a:ext cx="1943100" cy="838200"/>
        </p:xfrm>
        <a:graphic>
          <a:graphicData uri="http://schemas.openxmlformats.org/presentationml/2006/ole">
            <mc:AlternateContent xmlns:mc="http://schemas.openxmlformats.org/markup-compatibility/2006">
              <mc:Choice xmlns:v="urn:schemas-microsoft-com:vml" Requires="v">
                <p:oleObj name="Equation" r:id="rId2" imgW="1943100" imgH="838200" progId="Equation.DSMT4">
                  <p:embed/>
                </p:oleObj>
              </mc:Choice>
              <mc:Fallback>
                <p:oleObj name="Equation" r:id="rId2" imgW="1943100" imgH="8382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2711" y="2286000"/>
                        <a:ext cx="194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451100" y="3200400"/>
          <a:ext cx="3644900" cy="838200"/>
        </p:xfrm>
        <a:graphic>
          <a:graphicData uri="http://schemas.openxmlformats.org/presentationml/2006/ole">
            <mc:AlternateContent xmlns:mc="http://schemas.openxmlformats.org/markup-compatibility/2006">
              <mc:Choice xmlns:v="urn:schemas-microsoft-com:vml" Requires="v">
                <p:oleObj name="Equation" r:id="rId4" imgW="3644640" imgH="838080" progId="Equation.DSMT4">
                  <p:embed/>
                </p:oleObj>
              </mc:Choice>
              <mc:Fallback>
                <p:oleObj name="Equation" r:id="rId4" imgW="3644640" imgH="83808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51100" y="3200400"/>
                        <a:ext cx="364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728927" y="4191000"/>
          <a:ext cx="1790700" cy="381000"/>
        </p:xfrm>
        <a:graphic>
          <a:graphicData uri="http://schemas.openxmlformats.org/presentationml/2006/ole">
            <mc:AlternateContent xmlns:mc="http://schemas.openxmlformats.org/markup-compatibility/2006">
              <mc:Choice xmlns:v="urn:schemas-microsoft-com:vml" Requires="v">
                <p:oleObj name="Equation" r:id="rId6" imgW="1790640" imgH="380880" progId="Equation.DSMT4">
                  <p:embed/>
                </p:oleObj>
              </mc:Choice>
              <mc:Fallback>
                <p:oleObj name="Equation" r:id="rId6" imgW="1790640" imgH="38088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28927" y="4191000"/>
                        <a:ext cx="1790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734811" y="4572000"/>
          <a:ext cx="1384300" cy="381000"/>
        </p:xfrm>
        <a:graphic>
          <a:graphicData uri="http://schemas.openxmlformats.org/presentationml/2006/ole">
            <mc:AlternateContent xmlns:mc="http://schemas.openxmlformats.org/markup-compatibility/2006">
              <mc:Choice xmlns:v="urn:schemas-microsoft-com:vml" Requires="v">
                <p:oleObj name="Equation" r:id="rId8" imgW="1384300" imgH="381000" progId="Equation.DSMT4">
                  <p:embed/>
                </p:oleObj>
              </mc:Choice>
              <mc:Fallback>
                <p:oleObj name="Equation" r:id="rId8" imgW="1384300" imgH="3810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34811" y="4572000"/>
                        <a:ext cx="1384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the Area of a Circle</a:t>
            </a:r>
          </a:p>
        </p:txBody>
      </p:sp>
      <p:sp>
        <p:nvSpPr>
          <p:cNvPr id="3" name="Content Placeholder 2"/>
          <p:cNvSpPr>
            <a:spLocks noGrp="1"/>
          </p:cNvSpPr>
          <p:nvPr>
            <p:ph idx="1"/>
          </p:nvPr>
        </p:nvSpPr>
        <p:spPr>
          <a:xfrm>
            <a:off x="457200" y="1097280"/>
            <a:ext cx="8229600" cy="4846320"/>
          </a:xfrm>
        </p:spPr>
        <p:txBody>
          <a:bodyPr>
            <a:normAutofit/>
          </a:bodyPr>
          <a:lstStyle/>
          <a:p>
            <a:r>
              <a:rPr lang="en-US" dirty="0"/>
              <a:t>Calculate the area of a circle with a radius of 9 ft.</a:t>
            </a:r>
          </a:p>
          <a:p>
            <a:r>
              <a:rPr lang="en-US" b="1" dirty="0"/>
              <a:t>Solution</a:t>
            </a:r>
            <a:r>
              <a:rPr lang="en-US" dirty="0"/>
              <a:t>			</a:t>
            </a:r>
          </a:p>
          <a:p>
            <a:r>
              <a:rPr lang="en-US" dirty="0"/>
              <a:t>Using the formula for area:</a:t>
            </a:r>
          </a:p>
          <a:p>
            <a:endParaRPr lang="en-US" dirty="0"/>
          </a:p>
          <a:p>
            <a:endParaRPr lang="en-US" dirty="0"/>
          </a:p>
          <a:p>
            <a:endParaRPr lang="en-US" dirty="0"/>
          </a:p>
          <a:p>
            <a:endParaRPr lang="en-US" dirty="0"/>
          </a:p>
          <a:p>
            <a:endParaRPr lang="en-US" dirty="0"/>
          </a:p>
          <a:p>
            <a:r>
              <a:rPr lang="en-US" dirty="0"/>
              <a:t>The area is </a:t>
            </a:r>
            <a:r>
              <a:rPr lang="en-US" dirty="0">
                <a:solidFill>
                  <a:srgbClr val="FF0000"/>
                </a:solidFill>
              </a:rPr>
              <a:t>254.34 ft</a:t>
            </a:r>
            <a:r>
              <a:rPr lang="en-US" baseline="30000" dirty="0">
                <a:solidFill>
                  <a:srgbClr val="FF0000"/>
                </a:solidFill>
              </a:rPr>
              <a:t>2</a:t>
            </a:r>
            <a:r>
              <a:rPr lang="en-US" dirty="0"/>
              <a:t>.</a:t>
            </a:r>
          </a:p>
        </p:txBody>
      </p:sp>
      <p:pic>
        <p:nvPicPr>
          <p:cNvPr id="4" name="Picture 2"/>
          <p:cNvPicPr>
            <a:picLocks noChangeAspect="1" noChangeArrowheads="1"/>
          </p:cNvPicPr>
          <p:nvPr/>
        </p:nvPicPr>
        <p:blipFill>
          <a:blip r:embed="rId2" cstate="print"/>
          <a:srcRect/>
          <a:stretch>
            <a:fillRect/>
          </a:stretch>
        </p:blipFill>
        <p:spPr bwMode="auto">
          <a:xfrm>
            <a:off x="5566298" y="1847850"/>
            <a:ext cx="2381250" cy="2400300"/>
          </a:xfrm>
          <a:prstGeom prst="rect">
            <a:avLst/>
          </a:prstGeom>
          <a:noFill/>
          <a:ln w="9525">
            <a:noFill/>
            <a:miter lim="800000"/>
            <a:headEnd/>
            <a:tailEnd/>
          </a:ln>
        </p:spPr>
      </p:pic>
      <p:graphicFrame>
        <p:nvGraphicFramePr>
          <p:cNvPr id="28674" name="Object 2"/>
          <p:cNvGraphicFramePr>
            <a:graphicFrameLocks noChangeAspect="1"/>
          </p:cNvGraphicFramePr>
          <p:nvPr>
            <p:extLst>
              <p:ext uri="{D42A27DB-BD31-4B8C-83A1-F6EECF244321}">
                <p14:modId xmlns:p14="http://schemas.microsoft.com/office/powerpoint/2010/main" val="3591926255"/>
              </p:ext>
            </p:extLst>
          </p:nvPr>
        </p:nvGraphicFramePr>
        <p:xfrm>
          <a:off x="2314575" y="2667000"/>
          <a:ext cx="1066800" cy="381000"/>
        </p:xfrm>
        <a:graphic>
          <a:graphicData uri="http://schemas.openxmlformats.org/presentationml/2006/ole">
            <mc:AlternateContent xmlns:mc="http://schemas.openxmlformats.org/markup-compatibility/2006">
              <mc:Choice xmlns:v="urn:schemas-microsoft-com:vml" Requires="v">
                <p:oleObj name="Equation" r:id="rId3" imgW="1066680" imgH="380880" progId="Equation.DSMT4">
                  <p:embed/>
                </p:oleObj>
              </mc:Choice>
              <mc:Fallback>
                <p:oleObj name="Equation" r:id="rId3" imgW="1066680" imgH="380880" progId="Equation.DSMT4">
                  <p:embed/>
                  <p:pic>
                    <p:nvPicPr>
                      <p:cNvPr id="0" name="Picture 2"/>
                      <p:cNvPicPr>
                        <a:picLocks noChangeAspect="1" noChangeArrowheads="1"/>
                      </p:cNvPicPr>
                      <p:nvPr/>
                    </p:nvPicPr>
                    <p:blipFill>
                      <a:blip r:embed="rId4"/>
                      <a:srcRect/>
                      <a:stretch>
                        <a:fillRect/>
                      </a:stretch>
                    </p:blipFill>
                    <p:spPr bwMode="auto">
                      <a:xfrm>
                        <a:off x="2314575" y="26670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extLst>
              <p:ext uri="{D42A27DB-BD31-4B8C-83A1-F6EECF244321}">
                <p14:modId xmlns:p14="http://schemas.microsoft.com/office/powerpoint/2010/main" val="3045041805"/>
              </p:ext>
            </p:extLst>
          </p:nvPr>
        </p:nvGraphicFramePr>
        <p:xfrm>
          <a:off x="2298700" y="3251200"/>
          <a:ext cx="2273300" cy="558800"/>
        </p:xfrm>
        <a:graphic>
          <a:graphicData uri="http://schemas.openxmlformats.org/presentationml/2006/ole">
            <mc:AlternateContent xmlns:mc="http://schemas.openxmlformats.org/markup-compatibility/2006">
              <mc:Choice xmlns:v="urn:schemas-microsoft-com:vml" Requires="v">
                <p:oleObj name="Equation" r:id="rId5" imgW="2273040" imgH="558720" progId="Equation.DSMT4">
                  <p:embed/>
                </p:oleObj>
              </mc:Choice>
              <mc:Fallback>
                <p:oleObj name="Equation" r:id="rId5" imgW="2273040" imgH="5587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98700" y="3251200"/>
                        <a:ext cx="22733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extLst>
              <p:ext uri="{D42A27DB-BD31-4B8C-83A1-F6EECF244321}">
                <p14:modId xmlns:p14="http://schemas.microsoft.com/office/powerpoint/2010/main" val="451743648"/>
              </p:ext>
            </p:extLst>
          </p:nvPr>
        </p:nvGraphicFramePr>
        <p:xfrm>
          <a:off x="2587625" y="3937000"/>
          <a:ext cx="1917700" cy="482600"/>
        </p:xfrm>
        <a:graphic>
          <a:graphicData uri="http://schemas.openxmlformats.org/presentationml/2006/ole">
            <mc:AlternateContent xmlns:mc="http://schemas.openxmlformats.org/markup-compatibility/2006">
              <mc:Choice xmlns:v="urn:schemas-microsoft-com:vml" Requires="v">
                <p:oleObj name="Equation" r:id="rId7" imgW="1917360" imgH="482400" progId="Equation.DSMT4">
                  <p:embed/>
                </p:oleObj>
              </mc:Choice>
              <mc:Fallback>
                <p:oleObj name="Equation" r:id="rId7" imgW="1917360" imgH="4824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87625" y="3937000"/>
                        <a:ext cx="1917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7" name="Object 5"/>
          <p:cNvGraphicFramePr>
            <a:graphicFrameLocks noChangeAspect="1"/>
          </p:cNvGraphicFramePr>
          <p:nvPr>
            <p:extLst>
              <p:ext uri="{D42A27DB-BD31-4B8C-83A1-F6EECF244321}">
                <p14:modId xmlns:p14="http://schemas.microsoft.com/office/powerpoint/2010/main" val="2077013395"/>
              </p:ext>
            </p:extLst>
          </p:nvPr>
        </p:nvGraphicFramePr>
        <p:xfrm>
          <a:off x="2609850" y="4546600"/>
          <a:ext cx="1765300" cy="482600"/>
        </p:xfrm>
        <a:graphic>
          <a:graphicData uri="http://schemas.openxmlformats.org/presentationml/2006/ole">
            <mc:AlternateContent xmlns:mc="http://schemas.openxmlformats.org/markup-compatibility/2006">
              <mc:Choice xmlns:v="urn:schemas-microsoft-com:vml" Requires="v">
                <p:oleObj name="Equation" r:id="rId9" imgW="1765080" imgH="482400" progId="Equation.DSMT4">
                  <p:embed/>
                </p:oleObj>
              </mc:Choice>
              <mc:Fallback>
                <p:oleObj name="Equation" r:id="rId9" imgW="1765080" imgH="4824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09850" y="4546600"/>
                        <a:ext cx="1765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6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6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6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Calculating the Area of a Composite Figure</a:t>
            </a:r>
            <a:endParaRPr lang="en-US" sz="3200" dirty="0">
              <a:solidFill>
                <a:schemeClr val="accent1"/>
              </a:solidFill>
            </a:endParaRPr>
          </a:p>
        </p:txBody>
      </p:sp>
      <p:sp>
        <p:nvSpPr>
          <p:cNvPr id="1229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the composite figure made up of a rectangle and two triangles.</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sp>
        <p:nvSpPr>
          <p:cNvPr id="5" name="Rectangle 4"/>
          <p:cNvSpPr/>
          <p:nvPr/>
        </p:nvSpPr>
        <p:spPr>
          <a:xfrm>
            <a:off x="457200" y="2286000"/>
            <a:ext cx="4572000" cy="2754600"/>
          </a:xfrm>
          <a:prstGeom prst="rect">
            <a:avLst/>
          </a:prstGeom>
        </p:spPr>
        <p:txBody>
          <a:bodyPr>
            <a:spAutoFit/>
          </a:bodyPr>
          <a:lstStyle/>
          <a:p>
            <a:pPr>
              <a:spcAft>
                <a:spcPts val="600"/>
              </a:spcAft>
            </a:pPr>
            <a:r>
              <a:rPr lang="en-US" sz="2800" b="1" dirty="0">
                <a:latin typeface="Calibri" pitchFamily="34" charset="0"/>
              </a:rPr>
              <a:t>Solution</a:t>
            </a:r>
          </a:p>
          <a:p>
            <a:r>
              <a:rPr lang="en-US" sz="2800" dirty="0">
                <a:latin typeface="Calibri" pitchFamily="34" charset="0"/>
              </a:rPr>
              <a:t>To find the area of this figure, calculate the area of each part and then add the three areas.  The figure is made up of two triangles and one rectangle.  </a:t>
            </a:r>
          </a:p>
        </p:txBody>
      </p:sp>
      <p:pic>
        <p:nvPicPr>
          <p:cNvPr id="3" name="Picture 2">
            <a:extLst>
              <a:ext uri="{FF2B5EF4-FFF2-40B4-BE49-F238E27FC236}">
                <a16:creationId xmlns:a16="http://schemas.microsoft.com/office/drawing/2014/main" id="{1541DF7F-48AD-779A-EE24-6561B25423BD}"/>
              </a:ext>
            </a:extLst>
          </p:cNvPr>
          <p:cNvPicPr>
            <a:picLocks noChangeAspect="1"/>
          </p:cNvPicPr>
          <p:nvPr/>
        </p:nvPicPr>
        <p:blipFill>
          <a:blip r:embed="rId2"/>
          <a:stretch>
            <a:fillRect/>
          </a:stretch>
        </p:blipFill>
        <p:spPr>
          <a:xfrm>
            <a:off x="5090632" y="1828800"/>
            <a:ext cx="3534735" cy="2438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943</TotalTime>
  <Words>749</Words>
  <Application>Microsoft Office PowerPoint</Application>
  <PresentationFormat>On-screen Show (4:3)</PresentationFormat>
  <Paragraphs>114</Paragraphs>
  <Slides>18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3" baseType="lpstr">
      <vt:lpstr>Arial</vt:lpstr>
      <vt:lpstr>Calibri</vt:lpstr>
      <vt:lpstr>Courier New</vt:lpstr>
      <vt:lpstr>Office Theme</vt:lpstr>
      <vt:lpstr>Equation</vt:lpstr>
      <vt:lpstr>Section 6.7</vt:lpstr>
      <vt:lpstr>Finding Areas of Geometric Figures</vt:lpstr>
      <vt:lpstr>Formula: Area Formulas for Six Geometric Figures</vt:lpstr>
      <vt:lpstr>Note</vt:lpstr>
      <vt:lpstr>Example 1: Calculating the Area of a Triangle Using a Formula</vt:lpstr>
      <vt:lpstr>Example 2: Calculating the Area of a Trapezoid Using a Formula</vt:lpstr>
      <vt:lpstr>Example 2: Calculating the Area of a Trapezoid Using a Formula (cont.)</vt:lpstr>
      <vt:lpstr>Example 3: Calculating the Area of a Circle</vt:lpstr>
      <vt:lpstr>Example 4: Calculating the Area of a Composite Figure</vt:lpstr>
      <vt:lpstr>Example 4: Calculating the Area of a Composite Figure (cont.)</vt:lpstr>
      <vt:lpstr>Example 5: Calculating Area</vt:lpstr>
      <vt:lpstr>Example 5: Calculating Area (cont.)</vt:lpstr>
      <vt:lpstr>Example 6: Calculating Area</vt:lpstr>
      <vt:lpstr>Example 6: Calculating Area (cont.) </vt:lpstr>
      <vt:lpstr>Example 7: Calculating Area</vt:lpstr>
      <vt:lpstr>Example 7: Calculating Area (cont.)</vt:lpstr>
      <vt:lpstr>Example 8 Application: Calculating Perimeter and Area</vt:lpstr>
      <vt:lpstr>Example 8 Application: Calculating Perimeter and Area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107</cp:revision>
  <dcterms:created xsi:type="dcterms:W3CDTF">2013-04-26T14:43:13Z</dcterms:created>
  <dcterms:modified xsi:type="dcterms:W3CDTF">2023-07-05T15:42:19Z</dcterms:modified>
</cp:coreProperties>
</file>