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60" r:id="rId3"/>
    <p:sldId id="261" r:id="rId4"/>
    <p:sldId id="283" r:id="rId5"/>
    <p:sldId id="262" r:id="rId6"/>
    <p:sldId id="263" r:id="rId7"/>
    <p:sldId id="265" r:id="rId8"/>
    <p:sldId id="267" r:id="rId9"/>
    <p:sldId id="269" r:id="rId10"/>
    <p:sldId id="270" r:id="rId11"/>
    <p:sldId id="280" r:id="rId12"/>
    <p:sldId id="281" r:id="rId13"/>
    <p:sldId id="282" r:id="rId14"/>
    <p:sldId id="271" r:id="rId15"/>
    <p:sldId id="272" r:id="rId16"/>
    <p:sldId id="279" r:id="rId17"/>
    <p:sldId id="284" r:id="rId18"/>
    <p:sldId id="291" r:id="rId19"/>
    <p:sldId id="290" r:id="rId20"/>
    <p:sldId id="292" r:id="rId21"/>
    <p:sldId id="285" r:id="rId22"/>
    <p:sldId id="286" r:id="rId23"/>
    <p:sldId id="287" r:id="rId24"/>
    <p:sldId id="288" r:id="rId25"/>
    <p:sldId id="28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9900FF"/>
    <a:srgbClr val="00007D"/>
    <a:srgbClr val="366092"/>
    <a:srgbClr val="2D7D9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42" autoAdjust="0"/>
    <p:restoredTop sz="94660"/>
  </p:normalViewPr>
  <p:slideViewPr>
    <p:cSldViewPr>
      <p:cViewPr varScale="1">
        <p:scale>
          <a:sx n="111" d="100"/>
          <a:sy n="111" d="100"/>
        </p:scale>
        <p:origin x="1836"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0303504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AAB7A2-3883-4628-A2BA-6DC4E80421D7}" type="datetimeFigureOut">
              <a:rPr lang="en-US" smtClean="0"/>
              <a:pPr/>
              <a:t>7/5/2023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01CA2D-01EE-40D5-B2F5-8A9AA422F5EF}" type="slidenum">
              <a:rPr lang="en-US" smtClean="0"/>
              <a:pPr/>
              <a:t>‹#›</a:t>
            </a:fld>
            <a:endParaRPr lang="en-US" dirty="0"/>
          </a:p>
        </p:txBody>
      </p:sp>
    </p:spTree>
    <p:extLst>
      <p:ext uri="{BB962C8B-B14F-4D97-AF65-F5344CB8AC3E}">
        <p14:creationId xmlns:p14="http://schemas.microsoft.com/office/powerpoint/2010/main" val="2764948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1.bin"/><Relationship Id="rId1" Type="http://schemas.openxmlformats.org/officeDocument/2006/relationships/slideLayout" Target="../slideLayouts/slideLayout2.xml"/><Relationship Id="rId5" Type="http://schemas.openxmlformats.org/officeDocument/2006/relationships/image" Target="../media/image19.wmf"/><Relationship Id="rId4" Type="http://schemas.openxmlformats.org/officeDocument/2006/relationships/oleObject" Target="../embeddings/oleObject12.bin"/></Relationships>
</file>

<file path=ppt/slides/_rels/slide11.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21.wmf"/><Relationship Id="rId4" Type="http://schemas.openxmlformats.org/officeDocument/2006/relationships/oleObject" Target="../embeddings/oleObject14.bin"/><Relationship Id="rId9" Type="http://schemas.openxmlformats.org/officeDocument/2006/relationships/image" Target="../media/image2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oleObject" Target="../embeddings/oleObject16.bin"/><Relationship Id="rId1" Type="http://schemas.openxmlformats.org/officeDocument/2006/relationships/slideLayout" Target="../slideLayouts/slideLayout2.xml"/><Relationship Id="rId5" Type="http://schemas.openxmlformats.org/officeDocument/2006/relationships/image" Target="../media/image29.wmf"/><Relationship Id="rId4" Type="http://schemas.openxmlformats.org/officeDocument/2006/relationships/oleObject" Target="../embeddings/oleObject17.bin"/></Relationships>
</file>

<file path=ppt/slides/_rels/slide16.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oleObject" Target="../embeddings/oleObject19.bin"/></Relationships>
</file>

<file path=ppt/slides/_rels/slide1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oleObject" Target="../embeddings/oleObject20.bin"/><Relationship Id="rId1" Type="http://schemas.openxmlformats.org/officeDocument/2006/relationships/slideLayout" Target="../slideLayouts/slideLayout2.xml"/><Relationship Id="rId5" Type="http://schemas.openxmlformats.org/officeDocument/2006/relationships/image" Target="../media/image34.wmf"/><Relationship Id="rId4" Type="http://schemas.openxmlformats.org/officeDocument/2006/relationships/oleObject" Target="../embeddings/oleObject2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22.bin"/><Relationship Id="rId1" Type="http://schemas.openxmlformats.org/officeDocument/2006/relationships/slideLayout" Target="../slideLayouts/slideLayout2.xml"/><Relationship Id="rId6" Type="http://schemas.openxmlformats.org/officeDocument/2006/relationships/oleObject" Target="../embeddings/oleObject24.bin"/><Relationship Id="rId5" Type="http://schemas.openxmlformats.org/officeDocument/2006/relationships/image" Target="../media/image36.wmf"/><Relationship Id="rId4" Type="http://schemas.openxmlformats.org/officeDocument/2006/relationships/oleObject" Target="../embeddings/oleObject23.bin"/></Relationships>
</file>

<file path=ppt/slides/_rels/slide21.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8.wmf"/><Relationship Id="rId7" Type="http://schemas.openxmlformats.org/officeDocument/2006/relationships/image" Target="../media/image40.wmf"/><Relationship Id="rId2"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7.bin"/><Relationship Id="rId5" Type="http://schemas.openxmlformats.org/officeDocument/2006/relationships/image" Target="../media/image39.wmf"/><Relationship Id="rId4" Type="http://schemas.openxmlformats.org/officeDocument/2006/relationships/oleObject" Target="../embeddings/oleObject26.bin"/></Relationships>
</file>

<file path=ppt/slides/_rels/slide22.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28.bin"/><Relationship Id="rId7" Type="http://schemas.openxmlformats.org/officeDocument/2006/relationships/oleObject" Target="../embeddings/oleObject30.bin"/><Relationship Id="rId2" Type="http://schemas.openxmlformats.org/officeDocument/2006/relationships/image" Target="../media/image42.png"/><Relationship Id="rId1" Type="http://schemas.openxmlformats.org/officeDocument/2006/relationships/slideLayout" Target="../slideLayouts/slideLayout2.xml"/><Relationship Id="rId6" Type="http://schemas.openxmlformats.org/officeDocument/2006/relationships/image" Target="../media/image44.wmf"/><Relationship Id="rId5" Type="http://schemas.openxmlformats.org/officeDocument/2006/relationships/oleObject" Target="../embeddings/oleObject29.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31.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49.wmf"/><Relationship Id="rId4" Type="http://schemas.openxmlformats.org/officeDocument/2006/relationships/oleObject" Target="../embeddings/oleObject33.bin"/><Relationship Id="rId9" Type="http://schemas.openxmlformats.org/officeDocument/2006/relationships/image" Target="../media/image5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5.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9.wmf"/><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12.wmf"/><Relationship Id="rId7" Type="http://schemas.openxmlformats.org/officeDocument/2006/relationships/image" Target="../media/image14.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13.wmf"/><Relationship Id="rId10" Type="http://schemas.openxmlformats.org/officeDocument/2006/relationships/image" Target="../media/image16.png"/><Relationship Id="rId4" Type="http://schemas.openxmlformats.org/officeDocument/2006/relationships/oleObject" Target="../embeddings/oleObject8.bin"/><Relationship Id="rId9" Type="http://schemas.openxmlformats.org/officeDocument/2006/relationships/image" Target="../media/image15.wmf"/></Relationships>
</file>

<file path=ppt/slides/_rels/slide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Perimeter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Calculating the Perimeter of a Polygon</a:t>
            </a:r>
            <a:r>
              <a:rPr lang="en-US" sz="3200" dirty="0">
                <a:solidFill>
                  <a:schemeClr val="accent1"/>
                </a:solidFill>
              </a:rPr>
              <a:t> (cont.)</a:t>
            </a:r>
          </a:p>
        </p:txBody>
      </p:sp>
      <p:sp>
        <p:nvSpPr>
          <p:cNvPr id="16387" name="Rectangle 3"/>
          <p:cNvSpPr>
            <a:spLocks noGrp="1"/>
          </p:cNvSpPr>
          <p:nvPr>
            <p:ph idx="1"/>
          </p:nvPr>
        </p:nvSpPr>
        <p:spPr>
          <a:prstGeom prst="rect">
            <a:avLst/>
          </a:prstGeom>
        </p:spPr>
        <p:txBody>
          <a:bodyPr/>
          <a:lstStyle/>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The perimeter of any polygon is found by adding the lengths of the sides. Thus, for this pentagon we have the following.</a:t>
            </a: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r>
              <a:rPr lang="en-US" dirty="0"/>
              <a:t>The perimeter of the polygon is </a:t>
            </a:r>
            <a:r>
              <a:rPr lang="en-US" dirty="0">
                <a:solidFill>
                  <a:srgbClr val="FF0000"/>
                </a:solidFill>
              </a:rPr>
              <a:t>103 cm</a:t>
            </a:r>
            <a:r>
              <a:rPr lang="en-US" dirty="0"/>
              <a:t>.</a:t>
            </a:r>
            <a:endParaRPr lang="en-US" i="0" dirty="0">
              <a:solidFill>
                <a:schemeClr val="tx1"/>
              </a:solidFill>
            </a:endParaRPr>
          </a:p>
          <a:p>
            <a:pPr marL="0" indent="0">
              <a:buFont typeface="Courier New" pitchFamily="49" charset="0"/>
              <a:buNone/>
            </a:pPr>
            <a:endParaRPr lang="en-US" dirty="0">
              <a:solidFill>
                <a:schemeClr val="tx1"/>
              </a:solidFill>
            </a:endParaRPr>
          </a:p>
        </p:txBody>
      </p:sp>
      <p:graphicFrame>
        <p:nvGraphicFramePr>
          <p:cNvPr id="4099" name="Object 4"/>
          <p:cNvGraphicFramePr>
            <a:graphicFrameLocks noChangeAspect="1"/>
          </p:cNvGraphicFramePr>
          <p:nvPr>
            <p:extLst>
              <p:ext uri="{D42A27DB-BD31-4B8C-83A1-F6EECF244321}">
                <p14:modId xmlns:p14="http://schemas.microsoft.com/office/powerpoint/2010/main" val="326357101"/>
              </p:ext>
            </p:extLst>
          </p:nvPr>
        </p:nvGraphicFramePr>
        <p:xfrm>
          <a:off x="2095267" y="3510602"/>
          <a:ext cx="5778500" cy="381000"/>
        </p:xfrm>
        <a:graphic>
          <a:graphicData uri="http://schemas.openxmlformats.org/presentationml/2006/ole">
            <mc:AlternateContent xmlns:mc="http://schemas.openxmlformats.org/markup-compatibility/2006">
              <mc:Choice xmlns:v="urn:schemas-microsoft-com:vml" Requires="v">
                <p:oleObj name="Equation" r:id="rId2" imgW="5778360" imgH="380880" progId="Equation.DSMT4">
                  <p:embed/>
                </p:oleObj>
              </mc:Choice>
              <mc:Fallback>
                <p:oleObj name="Equation" r:id="rId2" imgW="5778360" imgH="38088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5267" y="3510602"/>
                        <a:ext cx="5778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extLst>
              <p:ext uri="{D42A27DB-BD31-4B8C-83A1-F6EECF244321}">
                <p14:modId xmlns:p14="http://schemas.microsoft.com/office/powerpoint/2010/main" val="3631420055"/>
              </p:ext>
            </p:extLst>
          </p:nvPr>
        </p:nvGraphicFramePr>
        <p:xfrm>
          <a:off x="2386013" y="4051300"/>
          <a:ext cx="1320800" cy="292100"/>
        </p:xfrm>
        <a:graphic>
          <a:graphicData uri="http://schemas.openxmlformats.org/presentationml/2006/ole">
            <mc:AlternateContent xmlns:mc="http://schemas.openxmlformats.org/markup-compatibility/2006">
              <mc:Choice xmlns:v="urn:schemas-microsoft-com:vml" Requires="v">
                <p:oleObj name="Equation" r:id="rId4" imgW="1320480" imgH="291960" progId="Equation.DSMT4">
                  <p:embed/>
                </p:oleObj>
              </mc:Choice>
              <mc:Fallback>
                <p:oleObj name="Equation" r:id="rId4" imgW="1320480" imgH="291960" progId="Equation.DSMT4">
                  <p:embed/>
                  <p:pic>
                    <p:nvPicPr>
                      <p:cNvPr id="0" name="Picture 8"/>
                      <p:cNvPicPr>
                        <a:picLocks noChangeAspect="1" noChangeArrowheads="1"/>
                      </p:cNvPicPr>
                      <p:nvPr/>
                    </p:nvPicPr>
                    <p:blipFill>
                      <a:blip r:embed="rId5"/>
                      <a:srcRect/>
                      <a:stretch>
                        <a:fillRect/>
                      </a:stretch>
                    </p:blipFill>
                    <p:spPr bwMode="auto">
                      <a:xfrm>
                        <a:off x="2386013" y="4051300"/>
                        <a:ext cx="1320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Calculating the Perimeter of a Polygon</a:t>
            </a:r>
          </a:p>
        </p:txBody>
      </p:sp>
      <p:sp>
        <p:nvSpPr>
          <p:cNvPr id="4" name="Content Placeholder 3"/>
          <p:cNvSpPr>
            <a:spLocks noGrp="1"/>
          </p:cNvSpPr>
          <p:nvPr>
            <p:ph idx="1"/>
          </p:nvPr>
        </p:nvSpPr>
        <p:spPr>
          <a:xfrm>
            <a:off x="457200" y="1280160"/>
            <a:ext cx="8229600" cy="4572000"/>
          </a:xfrm>
          <a:prstGeom prst="rect">
            <a:avLst/>
          </a:prstGeom>
        </p:spPr>
        <p:txBody>
          <a:bodyPr/>
          <a:lstStyle/>
          <a:p>
            <a:r>
              <a:rPr lang="en-US" dirty="0"/>
              <a:t>Calculate the perimeter of the polygon.</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r>
              <a:rPr lang="en-US" b="1" dirty="0"/>
              <a:t>Solution</a:t>
            </a:r>
            <a:endParaRPr lang="en-US" b="1" dirty="0">
              <a:solidFill>
                <a:schemeClr val="tx1"/>
              </a:solidFill>
            </a:endParaRPr>
          </a:p>
          <a:p>
            <a:pPr marL="0" indent="0">
              <a:spcBef>
                <a:spcPts val="1200"/>
              </a:spcBef>
              <a:buFont typeface="Courier New" pitchFamily="49" charset="0"/>
              <a:buNone/>
            </a:pPr>
            <a:r>
              <a:rPr lang="en-US" i="0" dirty="0">
                <a:solidFill>
                  <a:schemeClr val="tx1"/>
                </a:solidFill>
              </a:rPr>
              <a:t>If a rectangle has length </a:t>
            </a:r>
            <a:r>
              <a:rPr lang="en-US" i="0" dirty="0">
                <a:solidFill>
                  <a:srgbClr val="0000FF"/>
                </a:solidFill>
              </a:rPr>
              <a:t>15 ft </a:t>
            </a:r>
            <a:r>
              <a:rPr lang="en-US" i="0" dirty="0">
                <a:solidFill>
                  <a:schemeClr val="tx1"/>
                </a:solidFill>
              </a:rPr>
              <a:t>and width </a:t>
            </a:r>
            <a:r>
              <a:rPr lang="en-US" i="0" dirty="0">
                <a:solidFill>
                  <a:srgbClr val="0000FF"/>
                </a:solidFill>
              </a:rPr>
              <a:t>12 ft</a:t>
            </a:r>
            <a:r>
              <a:rPr lang="en-US" i="0" dirty="0">
                <a:solidFill>
                  <a:schemeClr val="tx1"/>
                </a:solidFill>
              </a:rPr>
              <a:t>, then its perimeter is as follows.</a:t>
            </a:r>
          </a:p>
        </p:txBody>
      </p:sp>
      <p:graphicFrame>
        <p:nvGraphicFramePr>
          <p:cNvPr id="6" name="Object 4"/>
          <p:cNvGraphicFramePr>
            <a:graphicFrameLocks noChangeAspect="1"/>
          </p:cNvGraphicFramePr>
          <p:nvPr/>
        </p:nvGraphicFramePr>
        <p:xfrm>
          <a:off x="2070100" y="4914900"/>
          <a:ext cx="1968500" cy="317500"/>
        </p:xfrm>
        <a:graphic>
          <a:graphicData uri="http://schemas.openxmlformats.org/presentationml/2006/ole">
            <mc:AlternateContent xmlns:mc="http://schemas.openxmlformats.org/markup-compatibility/2006">
              <mc:Choice xmlns:v="urn:schemas-microsoft-com:vml" Requires="v">
                <p:oleObj name="Equation" r:id="rId2" imgW="1968480" imgH="317160" progId="Equation.DSMT4">
                  <p:embed/>
                </p:oleObj>
              </mc:Choice>
              <mc:Fallback>
                <p:oleObj name="Equation" r:id="rId2" imgW="1968480" imgH="317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0100" y="4914900"/>
                        <a:ext cx="1968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5"/>
          <p:cNvGraphicFramePr>
            <a:graphicFrameLocks noChangeAspect="1"/>
          </p:cNvGraphicFramePr>
          <p:nvPr/>
        </p:nvGraphicFramePr>
        <p:xfrm>
          <a:off x="2057400" y="5384800"/>
          <a:ext cx="965200" cy="406400"/>
        </p:xfrm>
        <a:graphic>
          <a:graphicData uri="http://schemas.openxmlformats.org/presentationml/2006/ole">
            <mc:AlternateContent xmlns:mc="http://schemas.openxmlformats.org/markup-compatibility/2006">
              <mc:Choice xmlns:v="urn:schemas-microsoft-com:vml" Requires="v">
                <p:oleObj name="Equation" r:id="rId4" imgW="964781" imgH="406224" progId="Equation.DSMT4">
                  <p:embed/>
                </p:oleObj>
              </mc:Choice>
              <mc:Fallback>
                <p:oleObj name="Equation" r:id="rId4" imgW="964781" imgH="406224"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5384800"/>
                        <a:ext cx="965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6"/>
          <p:cNvGraphicFramePr>
            <a:graphicFrameLocks noChangeAspect="1"/>
          </p:cNvGraphicFramePr>
          <p:nvPr/>
        </p:nvGraphicFramePr>
        <p:xfrm>
          <a:off x="1828800" y="4406900"/>
          <a:ext cx="2832100" cy="317500"/>
        </p:xfrm>
        <a:graphic>
          <a:graphicData uri="http://schemas.openxmlformats.org/presentationml/2006/ole">
            <mc:AlternateContent xmlns:mc="http://schemas.openxmlformats.org/markup-compatibility/2006">
              <mc:Choice xmlns:v="urn:schemas-microsoft-com:vml" Requires="v">
                <p:oleObj name="Equation" r:id="rId6" imgW="2831760" imgH="317160" progId="Equation.DSMT4">
                  <p:embed/>
                </p:oleObj>
              </mc:Choice>
              <mc:Fallback>
                <p:oleObj name="Equation" r:id="rId6" imgW="2831760" imgH="3171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4406900"/>
                        <a:ext cx="28321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9" name="Picture 2"/>
          <p:cNvPicPr>
            <a:picLocks noChangeAspect="1" noChangeArrowheads="1"/>
          </p:cNvPicPr>
          <p:nvPr/>
        </p:nvPicPr>
        <p:blipFill>
          <a:blip r:embed="rId8" cstate="print">
            <a:clrChange>
              <a:clrFrom>
                <a:srgbClr val="FFFFFF"/>
              </a:clrFrom>
              <a:clrTo>
                <a:srgbClr val="FFFFFF">
                  <a:alpha val="0"/>
                </a:srgbClr>
              </a:clrTo>
            </a:clrChange>
            <a:lum bright="-10000"/>
          </a:blip>
          <a:srcRect/>
          <a:stretch>
            <a:fillRect/>
          </a:stretch>
        </p:blipFill>
        <p:spPr bwMode="auto">
          <a:xfrm>
            <a:off x="5410200" y="1676400"/>
            <a:ext cx="2468880" cy="1799888"/>
          </a:xfrm>
          <a:prstGeom prst="rect">
            <a:avLst/>
          </a:prstGeom>
          <a:noFill/>
          <a:ln w="9525">
            <a:noFill/>
            <a:miter lim="800000"/>
            <a:headEnd/>
            <a:tailEnd/>
          </a:ln>
        </p:spPr>
      </p:pic>
      <p:pic>
        <p:nvPicPr>
          <p:cNvPr id="31749" name="Picture 5"/>
          <p:cNvPicPr>
            <a:picLocks noChangeAspect="1" noChangeArrowheads="1"/>
          </p:cNvPicPr>
          <p:nvPr/>
        </p:nvPicPr>
        <p:blipFill>
          <a:blip r:embed="rId9" cstate="print">
            <a:clrChange>
              <a:clrFrom>
                <a:srgbClr val="FFFFFF"/>
              </a:clrFrom>
              <a:clrTo>
                <a:srgbClr val="FFFFFF">
                  <a:alpha val="0"/>
                </a:srgbClr>
              </a:clrTo>
            </a:clrChange>
            <a:lum bright="-10000"/>
          </a:blip>
          <a:srcRect/>
          <a:stretch>
            <a:fillRect/>
          </a:stretch>
        </p:blipFill>
        <p:spPr bwMode="auto">
          <a:xfrm>
            <a:off x="5410200" y="3962400"/>
            <a:ext cx="2560320" cy="178210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Calculating the Perimeter of a Polygon (cont.)</a:t>
            </a:r>
          </a:p>
        </p:txBody>
      </p:sp>
      <p:sp>
        <p:nvSpPr>
          <p:cNvPr id="4" name="Content Placeholder 3"/>
          <p:cNvSpPr>
            <a:spLocks noGrp="1"/>
          </p:cNvSpPr>
          <p:nvPr>
            <p:ph idx="1"/>
          </p:nvPr>
        </p:nvSpPr>
        <p:spPr>
          <a:xfrm>
            <a:off x="457200" y="1280160"/>
            <a:ext cx="8229600" cy="3108543"/>
          </a:xfrm>
          <a:prstGeom prst="rect">
            <a:avLst/>
          </a:prstGeom>
        </p:spPr>
        <p:txBody>
          <a:bodyPr>
            <a:spAutoFit/>
          </a:bodyPr>
          <a:lstStyle/>
          <a:p>
            <a:r>
              <a:rPr lang="en-US" dirty="0"/>
              <a:t>Now, if a small rectangle is cut from one corner of the original rectangle, then a new shape is formed. An interesting fact is that, regardless of the size of the cut out rectangle, this new shape will have the </a:t>
            </a:r>
            <a:r>
              <a:rPr lang="en-US" b="1" dirty="0"/>
              <a:t>same perimeter </a:t>
            </a:r>
            <a:r>
              <a:rPr lang="en-US" dirty="0"/>
              <a:t>as the original rectangle. This is because the length and width of the segments of the indented corner are the same as those of the cut out.</a:t>
            </a:r>
            <a:endParaRPr lang="en-US" i="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Calculating the Perimeter of a Polygon (cont.)</a:t>
            </a:r>
          </a:p>
        </p:txBody>
      </p:sp>
      <p:sp>
        <p:nvSpPr>
          <p:cNvPr id="7" name="Rectangle 6"/>
          <p:cNvSpPr/>
          <p:nvPr/>
        </p:nvSpPr>
        <p:spPr>
          <a:xfrm>
            <a:off x="457200" y="4048780"/>
            <a:ext cx="6422014" cy="523220"/>
          </a:xfrm>
          <a:prstGeom prst="rect">
            <a:avLst/>
          </a:prstGeom>
        </p:spPr>
        <p:txBody>
          <a:bodyPr wrap="none">
            <a:spAutoFit/>
          </a:bodyPr>
          <a:lstStyle/>
          <a:p>
            <a:r>
              <a:rPr lang="en-US" sz="2800" dirty="0"/>
              <a:t>Thus, the perimeter of the polygon is </a:t>
            </a:r>
            <a:r>
              <a:rPr lang="en-US" sz="2800" dirty="0">
                <a:solidFill>
                  <a:srgbClr val="FF0000"/>
                </a:solidFill>
              </a:rPr>
              <a:t>54 ft</a:t>
            </a:r>
            <a:r>
              <a:rPr lang="en-US" sz="2800" dirty="0"/>
              <a:t>.</a:t>
            </a:r>
          </a:p>
        </p:txBody>
      </p:sp>
      <p:pic>
        <p:nvPicPr>
          <p:cNvPr id="3379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447800" y="1447800"/>
            <a:ext cx="3017520" cy="2264295"/>
          </a:xfrm>
          <a:prstGeom prst="rect">
            <a:avLst/>
          </a:prstGeom>
          <a:noFill/>
          <a:ln w="9525">
            <a:noFill/>
            <a:miter lim="800000"/>
            <a:headEnd/>
            <a:tailEnd/>
          </a:ln>
        </p:spPr>
      </p:pic>
      <p:pic>
        <p:nvPicPr>
          <p:cNvPr id="33795"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029200" y="1610220"/>
            <a:ext cx="2834640" cy="21018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6 Application: Calculating the Perimeter of a Polygon</a:t>
            </a:r>
          </a:p>
        </p:txBody>
      </p:sp>
      <p:sp>
        <p:nvSpPr>
          <p:cNvPr id="5" name="Content Placeholder 4"/>
          <p:cNvSpPr>
            <a:spLocks noGrp="1"/>
          </p:cNvSpPr>
          <p:nvPr>
            <p:ph idx="1"/>
          </p:nvPr>
        </p:nvSpPr>
        <p:spPr/>
        <p:txBody>
          <a:bodyPr/>
          <a:lstStyle/>
          <a:p>
            <a:r>
              <a:rPr lang="en-US" dirty="0"/>
              <a:t>For security, a chain link fence is to be built on the edge of a property surrounding a new warehouse. The  property is L-shaped as shown.</a:t>
            </a:r>
          </a:p>
          <a:p>
            <a:endParaRPr lang="en-US" dirty="0">
              <a:latin typeface="Calibri" pitchFamily="34" charset="0"/>
            </a:endParaRPr>
          </a:p>
          <a:p>
            <a:pPr eaLnBrk="0" hangingPunct="0"/>
            <a:endParaRPr lang="en-US" i="1" dirty="0">
              <a:latin typeface="Calibri" pitchFamily="34" charset="0"/>
            </a:endParaRPr>
          </a:p>
          <a:p>
            <a:endParaRPr lang="en-US" dirty="0"/>
          </a:p>
        </p:txBody>
      </p:sp>
      <p:pic>
        <p:nvPicPr>
          <p:cNvPr id="32769" name="Picture 1"/>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257800" y="2590800"/>
            <a:ext cx="3474720" cy="2671386"/>
          </a:xfrm>
          <a:prstGeom prst="rect">
            <a:avLst/>
          </a:prstGeom>
          <a:noFill/>
          <a:ln w="9525">
            <a:noFill/>
            <a:miter lim="800000"/>
            <a:headEnd/>
            <a:tailEnd/>
          </a:ln>
        </p:spPr>
      </p:pic>
      <p:sp>
        <p:nvSpPr>
          <p:cNvPr id="6" name="Rectangle 5"/>
          <p:cNvSpPr/>
          <p:nvPr/>
        </p:nvSpPr>
        <p:spPr>
          <a:xfrm>
            <a:off x="457200" y="2743200"/>
            <a:ext cx="4724400" cy="2419124"/>
          </a:xfrm>
          <a:prstGeom prst="rect">
            <a:avLst/>
          </a:prstGeom>
        </p:spPr>
        <p:txBody>
          <a:bodyPr wrap="square">
            <a:spAutoFit/>
          </a:bodyPr>
          <a:lstStyle/>
          <a:p>
            <a:pPr marL="520700" indent="-520700">
              <a:lnSpc>
                <a:spcPct val="90000"/>
              </a:lnSpc>
              <a:buFont typeface="+mj-lt"/>
              <a:buAutoNum type="alphaLcPeriod"/>
            </a:pPr>
            <a:r>
              <a:rPr lang="en-US" sz="2800" dirty="0"/>
              <a:t>How many yards of fencing will be needed?</a:t>
            </a:r>
          </a:p>
          <a:p>
            <a:pPr marL="520700" indent="-520700">
              <a:lnSpc>
                <a:spcPct val="90000"/>
              </a:lnSpc>
              <a:buFont typeface="+mj-lt"/>
              <a:buAutoNum type="alphaLcPeriod" startAt="2"/>
            </a:pPr>
            <a:r>
              <a:rPr lang="en-US" sz="2800" dirty="0"/>
              <a:t>How much will be spent on fencing if the fencing that was chosen costs </a:t>
            </a:r>
            <a:r>
              <a:rPr lang="en-US" sz="2800" dirty="0">
                <a:solidFill>
                  <a:srgbClr val="0000FF"/>
                </a:solidFill>
              </a:rPr>
              <a:t>$12.50 </a:t>
            </a:r>
            <a:r>
              <a:rPr lang="en-US" sz="2800" dirty="0"/>
              <a:t>per yard?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Example 6 Application: Calculating the Perimeter of a Polygon </a:t>
            </a:r>
            <a:r>
              <a:rPr lang="en-US" sz="3200" dirty="0">
                <a:solidFill>
                  <a:schemeClr val="accent1"/>
                </a:solidFill>
              </a:rPr>
              <a:t>(cont.)</a:t>
            </a:r>
          </a:p>
        </p:txBody>
      </p:sp>
      <p:sp>
        <p:nvSpPr>
          <p:cNvPr id="18435" name="Rectangle 3"/>
          <p:cNvSpPr>
            <a:spLocks noGrp="1"/>
          </p:cNvSpPr>
          <p:nvPr>
            <p:ph idx="1"/>
          </p:nvPr>
        </p:nvSpPr>
        <p:spPr>
          <a:xfrm>
            <a:off x="457200" y="1280160"/>
            <a:ext cx="8229600" cy="4663440"/>
          </a:xfrm>
          <a:prstGeom prst="rect">
            <a:avLst/>
          </a:prstGeom>
        </p:spPr>
        <p:txBody>
          <a:bodyPr>
            <a:normAutofit/>
          </a:bodyPr>
          <a:lstStyle/>
          <a:p>
            <a:pPr marL="520700" indent="-520700">
              <a:lnSpc>
                <a:spcPct val="90000"/>
              </a:lnSpc>
              <a:buFont typeface="Courier New" pitchFamily="49" charset="0"/>
              <a:buNone/>
            </a:pPr>
            <a:r>
              <a:rPr lang="en-US" b="1" i="0" dirty="0">
                <a:solidFill>
                  <a:schemeClr val="tx1"/>
                </a:solidFill>
              </a:rPr>
              <a:t>Solution</a:t>
            </a:r>
          </a:p>
          <a:p>
            <a:pPr marL="514350" indent="-514350">
              <a:buAutoNum type="alphaLcPeriod"/>
            </a:pPr>
            <a:r>
              <a:rPr lang="en-US" dirty="0"/>
              <a:t>As the fence is to be put up along the edge of the property, the amount of fencing needed is equivalent to the perimeter of the property.</a:t>
            </a:r>
          </a:p>
          <a:p>
            <a:pPr marL="514350" indent="-514350">
              <a:buAutoNum type="alphaLcPeriod"/>
            </a:pPr>
            <a:endParaRPr lang="en-US" i="0" dirty="0">
              <a:solidFill>
                <a:schemeClr val="tx1"/>
              </a:solidFill>
            </a:endParaRPr>
          </a:p>
          <a:p>
            <a:pPr marL="520700" indent="-520700">
              <a:lnSpc>
                <a:spcPct val="250000"/>
              </a:lnSpc>
            </a:pPr>
            <a:r>
              <a:rPr lang="en-US" b="1" i="0" dirty="0">
                <a:solidFill>
                  <a:schemeClr val="tx1"/>
                </a:solidFill>
              </a:rPr>
              <a:t>	</a:t>
            </a:r>
            <a:r>
              <a:rPr lang="en-US" dirty="0"/>
              <a:t> They will need </a:t>
            </a:r>
            <a:r>
              <a:rPr lang="en-US" dirty="0">
                <a:solidFill>
                  <a:srgbClr val="FF0000"/>
                </a:solidFill>
              </a:rPr>
              <a:t>160 yd </a:t>
            </a:r>
            <a:r>
              <a:rPr lang="en-US" dirty="0"/>
              <a:t>of fencing.</a:t>
            </a:r>
            <a:endParaRPr lang="en-US" b="1" i="0" dirty="0">
              <a:solidFill>
                <a:schemeClr val="tx1"/>
              </a:solidFill>
            </a:endParaRPr>
          </a:p>
        </p:txBody>
      </p:sp>
      <p:graphicFrame>
        <p:nvGraphicFramePr>
          <p:cNvPr id="5125" name="Object 5"/>
          <p:cNvGraphicFramePr>
            <a:graphicFrameLocks noChangeAspect="1"/>
          </p:cNvGraphicFramePr>
          <p:nvPr>
            <p:extLst>
              <p:ext uri="{D42A27DB-BD31-4B8C-83A1-F6EECF244321}">
                <p14:modId xmlns:p14="http://schemas.microsoft.com/office/powerpoint/2010/main" val="4092080609"/>
              </p:ext>
            </p:extLst>
          </p:nvPr>
        </p:nvGraphicFramePr>
        <p:xfrm>
          <a:off x="1219200" y="3247122"/>
          <a:ext cx="6832600" cy="393700"/>
        </p:xfrm>
        <a:graphic>
          <a:graphicData uri="http://schemas.openxmlformats.org/presentationml/2006/ole">
            <mc:AlternateContent xmlns:mc="http://schemas.openxmlformats.org/markup-compatibility/2006">
              <mc:Choice xmlns:v="urn:schemas-microsoft-com:vml" Requires="v">
                <p:oleObj name="Equation" r:id="rId2" imgW="6832440" imgH="393480" progId="Equation.DSMT4">
                  <p:embed/>
                </p:oleObj>
              </mc:Choice>
              <mc:Fallback>
                <p:oleObj name="Equation" r:id="rId2" imgW="6832440" imgH="39348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247122"/>
                        <a:ext cx="6832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6" name="Object 16"/>
          <p:cNvGraphicFramePr>
            <a:graphicFrameLocks noChangeAspect="1"/>
          </p:cNvGraphicFramePr>
          <p:nvPr>
            <p:extLst>
              <p:ext uri="{D42A27DB-BD31-4B8C-83A1-F6EECF244321}">
                <p14:modId xmlns:p14="http://schemas.microsoft.com/office/powerpoint/2010/main" val="2741995002"/>
              </p:ext>
            </p:extLst>
          </p:nvPr>
        </p:nvGraphicFramePr>
        <p:xfrm>
          <a:off x="1524000" y="3725863"/>
          <a:ext cx="1244600" cy="368300"/>
        </p:xfrm>
        <a:graphic>
          <a:graphicData uri="http://schemas.openxmlformats.org/presentationml/2006/ole">
            <mc:AlternateContent xmlns:mc="http://schemas.openxmlformats.org/markup-compatibility/2006">
              <mc:Choice xmlns:v="urn:schemas-microsoft-com:vml" Requires="v">
                <p:oleObj name="Equation" r:id="rId4" imgW="1244520" imgH="368280" progId="Equation.DSMT4">
                  <p:embed/>
                </p:oleObj>
              </mc:Choice>
              <mc:Fallback>
                <p:oleObj name="Equation" r:id="rId4" imgW="1244520" imgH="368280" progId="Equation.DSMT4">
                  <p:embed/>
                  <p:pic>
                    <p:nvPicPr>
                      <p:cNvPr id="0" name="Picture 16"/>
                      <p:cNvPicPr>
                        <a:picLocks noChangeAspect="1" noChangeArrowheads="1"/>
                      </p:cNvPicPr>
                      <p:nvPr/>
                    </p:nvPicPr>
                    <p:blipFill>
                      <a:blip r:embed="rId5"/>
                      <a:srcRect/>
                      <a:stretch>
                        <a:fillRect/>
                      </a:stretch>
                    </p:blipFill>
                    <p:spPr bwMode="auto">
                      <a:xfrm>
                        <a:off x="1524000" y="3725863"/>
                        <a:ext cx="1244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Calculating the Perimeter of a Polygon </a:t>
            </a:r>
            <a:r>
              <a:rPr lang="en-US" dirty="0">
                <a:solidFill>
                  <a:schemeClr val="accent1"/>
                </a:solidFill>
              </a:rPr>
              <a:t>(cont.)</a:t>
            </a:r>
            <a:endParaRPr lang="en-US" dirty="0"/>
          </a:p>
        </p:txBody>
      </p:sp>
      <p:sp>
        <p:nvSpPr>
          <p:cNvPr id="3" name="Content Placeholder 2"/>
          <p:cNvSpPr>
            <a:spLocks noGrp="1"/>
          </p:cNvSpPr>
          <p:nvPr>
            <p:ph idx="1"/>
          </p:nvPr>
        </p:nvSpPr>
        <p:spPr/>
        <p:txBody>
          <a:bodyPr/>
          <a:lstStyle/>
          <a:p>
            <a:pPr marL="514350" indent="-514350">
              <a:buFont typeface="+mj-lt"/>
              <a:buAutoNum type="alphaLcPeriod" startAt="2"/>
            </a:pPr>
            <a:r>
              <a:rPr lang="en-US" dirty="0">
                <a:solidFill>
                  <a:schemeClr val="tx1"/>
                </a:solidFill>
              </a:rPr>
              <a:t> </a:t>
            </a:r>
          </a:p>
          <a:p>
            <a:pPr marL="514350" indent="-514350"/>
            <a:r>
              <a:rPr lang="en-US" dirty="0"/>
              <a:t>	The cost of the fencing will be </a:t>
            </a:r>
            <a:r>
              <a:rPr lang="en-US" dirty="0">
                <a:solidFill>
                  <a:srgbClr val="FF0000"/>
                </a:solidFill>
              </a:rPr>
              <a:t>$2000</a:t>
            </a:r>
            <a:r>
              <a:rPr lang="en-US" dirty="0"/>
              <a:t>.</a:t>
            </a:r>
          </a:p>
        </p:txBody>
      </p:sp>
      <p:graphicFrame>
        <p:nvGraphicFramePr>
          <p:cNvPr id="30722" name="Object 2"/>
          <p:cNvGraphicFramePr>
            <a:graphicFrameLocks noChangeAspect="1"/>
          </p:cNvGraphicFramePr>
          <p:nvPr/>
        </p:nvGraphicFramePr>
        <p:xfrm>
          <a:off x="1066800" y="1371600"/>
          <a:ext cx="2654300" cy="368300"/>
        </p:xfrm>
        <a:graphic>
          <a:graphicData uri="http://schemas.openxmlformats.org/presentationml/2006/ole">
            <mc:AlternateContent xmlns:mc="http://schemas.openxmlformats.org/markup-compatibility/2006">
              <mc:Choice xmlns:v="urn:schemas-microsoft-com:vml" Requires="v">
                <p:oleObj name="Equation" r:id="rId2" imgW="2654300" imgH="368300" progId="Equation.DSMT4">
                  <p:embed/>
                </p:oleObj>
              </mc:Choice>
              <mc:Fallback>
                <p:oleObj name="Equation" r:id="rId2" imgW="2654300" imgH="3683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371600"/>
                        <a:ext cx="2654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extLst>
              <p:ext uri="{D42A27DB-BD31-4B8C-83A1-F6EECF244321}">
                <p14:modId xmlns:p14="http://schemas.microsoft.com/office/powerpoint/2010/main" val="2896924260"/>
              </p:ext>
            </p:extLst>
          </p:nvPr>
        </p:nvGraphicFramePr>
        <p:xfrm>
          <a:off x="3778250" y="1371600"/>
          <a:ext cx="1181100" cy="368300"/>
        </p:xfrm>
        <a:graphic>
          <a:graphicData uri="http://schemas.openxmlformats.org/presentationml/2006/ole">
            <mc:AlternateContent xmlns:mc="http://schemas.openxmlformats.org/markup-compatibility/2006">
              <mc:Choice xmlns:v="urn:schemas-microsoft-com:vml" Requires="v">
                <p:oleObj name="Equation" r:id="rId4" imgW="1180800" imgH="368280" progId="Equation.DSMT4">
                  <p:embed/>
                </p:oleObj>
              </mc:Choice>
              <mc:Fallback>
                <p:oleObj name="Equation" r:id="rId4" imgW="1180800" imgH="368280" progId="Equation.DSMT4">
                  <p:embed/>
                  <p:pic>
                    <p:nvPicPr>
                      <p:cNvPr id="0" name="Picture 3"/>
                      <p:cNvPicPr>
                        <a:picLocks noChangeAspect="1" noChangeArrowheads="1"/>
                      </p:cNvPicPr>
                      <p:nvPr/>
                    </p:nvPicPr>
                    <p:blipFill>
                      <a:blip r:embed="rId5"/>
                      <a:srcRect/>
                      <a:stretch>
                        <a:fillRect/>
                      </a:stretch>
                    </p:blipFill>
                    <p:spPr bwMode="auto">
                      <a:xfrm>
                        <a:off x="3778250" y="1371600"/>
                        <a:ext cx="1181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Circles</a:t>
            </a:r>
            <a:endParaRPr lang="en-US" sz="3200" dirty="0">
              <a:solidFill>
                <a:schemeClr val="accent1"/>
              </a:solidFill>
            </a:endParaRPr>
          </a:p>
        </p:txBody>
      </p:sp>
      <p:sp>
        <p:nvSpPr>
          <p:cNvPr id="7171" name="TextBox 3"/>
          <p:cNvSpPr>
            <a:spLocks noGrp="1" noChangeArrowheads="1"/>
          </p:cNvSpPr>
          <p:nvPr>
            <p:ph idx="1"/>
          </p:nvPr>
        </p:nvSpPr>
        <p:spPr>
          <a:xfrm>
            <a:off x="457200" y="1097280"/>
            <a:ext cx="8229600" cy="4846320"/>
          </a:xfrm>
          <a:prstGeom prst="rect">
            <a:avLst/>
          </a:prstGeom>
          <a:solidFill>
            <a:srgbClr val="FFFFCC"/>
          </a:solidFill>
          <a:ln w="28575">
            <a:solidFill>
              <a:srgbClr val="000000"/>
            </a:solidFill>
          </a:ln>
        </p:spPr>
        <p:txBody>
          <a:bodyPr>
            <a:noAutofit/>
          </a:bodyPr>
          <a:lstStyle/>
          <a:p>
            <a:r>
              <a:rPr lang="en-US" b="1" dirty="0">
                <a:solidFill>
                  <a:srgbClr val="000000"/>
                </a:solidFill>
              </a:rPr>
              <a:t>Circle: </a:t>
            </a:r>
            <a:r>
              <a:rPr lang="en-US" dirty="0">
                <a:solidFill>
                  <a:srgbClr val="000000"/>
                </a:solidFill>
              </a:rPr>
              <a:t>The set of all points in a plane </a:t>
            </a:r>
          </a:p>
          <a:p>
            <a:r>
              <a:rPr lang="en-US" dirty="0">
                <a:solidFill>
                  <a:srgbClr val="000000"/>
                </a:solidFill>
              </a:rPr>
              <a:t>that are some fixed distance from a </a:t>
            </a:r>
          </a:p>
          <a:p>
            <a:r>
              <a:rPr lang="en-US" dirty="0">
                <a:solidFill>
                  <a:srgbClr val="000000"/>
                </a:solidFill>
              </a:rPr>
              <a:t>fixed point called the center of the </a:t>
            </a:r>
          </a:p>
          <a:p>
            <a:r>
              <a:rPr lang="en-US" dirty="0">
                <a:solidFill>
                  <a:srgbClr val="000000"/>
                </a:solidFill>
              </a:rPr>
              <a:t>circle.</a:t>
            </a:r>
          </a:p>
          <a:p>
            <a:r>
              <a:rPr lang="en-US" b="1" dirty="0">
                <a:solidFill>
                  <a:srgbClr val="000000"/>
                </a:solidFill>
              </a:rPr>
              <a:t>Radius: </a:t>
            </a:r>
            <a:r>
              <a:rPr lang="en-US" dirty="0">
                <a:solidFill>
                  <a:srgbClr val="000000"/>
                </a:solidFill>
              </a:rPr>
              <a:t>The distance from the center </a:t>
            </a:r>
          </a:p>
          <a:p>
            <a:r>
              <a:rPr lang="en-US" dirty="0">
                <a:solidFill>
                  <a:srgbClr val="000000"/>
                </a:solidFill>
              </a:rPr>
              <a:t>of a circle to any point on the circle. </a:t>
            </a:r>
          </a:p>
          <a:p>
            <a:r>
              <a:rPr lang="en-US" dirty="0">
                <a:solidFill>
                  <a:srgbClr val="000000"/>
                </a:solidFill>
              </a:rPr>
              <a:t>(The letter </a:t>
            </a:r>
            <a:r>
              <a:rPr lang="en-US" i="1" dirty="0">
                <a:solidFill>
                  <a:srgbClr val="000000"/>
                </a:solidFill>
              </a:rPr>
              <a:t>r </a:t>
            </a:r>
            <a:r>
              <a:rPr lang="en-US" dirty="0">
                <a:solidFill>
                  <a:srgbClr val="000000"/>
                </a:solidFill>
              </a:rPr>
              <a:t>is used to represent the radius of a circle.)</a:t>
            </a:r>
          </a:p>
        </p:txBody>
      </p:sp>
      <p:pic>
        <p:nvPicPr>
          <p:cNvPr id="4" name="Picture 3">
            <a:extLst>
              <a:ext uri="{FF2B5EF4-FFF2-40B4-BE49-F238E27FC236}">
                <a16:creationId xmlns:a16="http://schemas.microsoft.com/office/drawing/2014/main" id="{29A8A94E-5E3D-7173-D693-ED658FDE286E}"/>
              </a:ext>
            </a:extLst>
          </p:cNvPr>
          <p:cNvPicPr>
            <a:picLocks noChangeAspect="1" noChangeArrowheads="1"/>
          </p:cNvPicPr>
          <p:nvPr/>
        </p:nvPicPr>
        <p:blipFill>
          <a:blip r:embed="rId2" cstate="print">
            <a:clrChange>
              <a:clrFrom>
                <a:srgbClr val="FEEADC"/>
              </a:clrFrom>
              <a:clrTo>
                <a:srgbClr val="FEEADC">
                  <a:alpha val="0"/>
                </a:srgbClr>
              </a:clrTo>
            </a:clrChange>
            <a:lum bright="-10000"/>
          </a:blip>
          <a:srcRect/>
          <a:stretch>
            <a:fillRect/>
          </a:stretch>
        </p:blipFill>
        <p:spPr bwMode="auto">
          <a:xfrm>
            <a:off x="6019800" y="1371600"/>
            <a:ext cx="2286000" cy="226649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Circles (cont.)</a:t>
            </a:r>
            <a:endParaRPr lang="en-US" sz="3200" dirty="0">
              <a:solidFill>
                <a:schemeClr val="accent1"/>
              </a:solidFill>
            </a:endParaRPr>
          </a:p>
        </p:txBody>
      </p:sp>
      <p:sp>
        <p:nvSpPr>
          <p:cNvPr id="7171" name="TextBox 3"/>
          <p:cNvSpPr>
            <a:spLocks noGrp="1" noChangeArrowheads="1"/>
          </p:cNvSpPr>
          <p:nvPr>
            <p:ph idx="1"/>
          </p:nvPr>
        </p:nvSpPr>
        <p:spPr>
          <a:xfrm>
            <a:off x="457200" y="1097280"/>
            <a:ext cx="8229600" cy="4846320"/>
          </a:xfrm>
          <a:prstGeom prst="rect">
            <a:avLst/>
          </a:prstGeom>
          <a:solidFill>
            <a:srgbClr val="FFFFCC"/>
          </a:solidFill>
          <a:ln w="28575">
            <a:solidFill>
              <a:srgbClr val="000000"/>
            </a:solidFill>
          </a:ln>
        </p:spPr>
        <p:txBody>
          <a:bodyPr>
            <a:noAutofit/>
          </a:bodyPr>
          <a:lstStyle/>
          <a:p>
            <a:r>
              <a:rPr lang="en-US" b="1" dirty="0">
                <a:solidFill>
                  <a:srgbClr val="000000"/>
                </a:solidFill>
              </a:rPr>
              <a:t>Diameter: </a:t>
            </a:r>
            <a:r>
              <a:rPr lang="en-US" dirty="0">
                <a:solidFill>
                  <a:srgbClr val="000000"/>
                </a:solidFill>
              </a:rPr>
              <a:t>The distance from one point </a:t>
            </a:r>
          </a:p>
          <a:p>
            <a:r>
              <a:rPr lang="en-US" dirty="0">
                <a:solidFill>
                  <a:srgbClr val="000000"/>
                </a:solidFill>
              </a:rPr>
              <a:t>on a circle to another point on the </a:t>
            </a:r>
          </a:p>
          <a:p>
            <a:r>
              <a:rPr lang="en-US" dirty="0">
                <a:solidFill>
                  <a:srgbClr val="000000"/>
                </a:solidFill>
              </a:rPr>
              <a:t>circle measured through the center. </a:t>
            </a:r>
          </a:p>
          <a:p>
            <a:r>
              <a:rPr lang="en-US" dirty="0">
                <a:solidFill>
                  <a:srgbClr val="000000"/>
                </a:solidFill>
              </a:rPr>
              <a:t>(The letter </a:t>
            </a:r>
            <a:r>
              <a:rPr lang="en-US" i="1" dirty="0">
                <a:solidFill>
                  <a:srgbClr val="000000"/>
                </a:solidFill>
              </a:rPr>
              <a:t>d </a:t>
            </a:r>
            <a:r>
              <a:rPr lang="en-US" dirty="0">
                <a:solidFill>
                  <a:srgbClr val="000000"/>
                </a:solidFill>
              </a:rPr>
              <a:t>is used to represent the </a:t>
            </a:r>
          </a:p>
          <a:p>
            <a:r>
              <a:rPr lang="en-US" dirty="0">
                <a:solidFill>
                  <a:srgbClr val="000000"/>
                </a:solidFill>
              </a:rPr>
              <a:t>diameter of a circle and </a:t>
            </a:r>
            <a:r>
              <a:rPr lang="en-US" i="1" dirty="0">
                <a:solidFill>
                  <a:srgbClr val="000000"/>
                </a:solidFill>
              </a:rPr>
              <a:t>d</a:t>
            </a:r>
            <a:r>
              <a:rPr lang="en-US" dirty="0">
                <a:solidFill>
                  <a:srgbClr val="000000"/>
                </a:solidFill>
              </a:rPr>
              <a:t> = 2</a:t>
            </a:r>
            <a:r>
              <a:rPr lang="en-US" i="1" dirty="0">
                <a:solidFill>
                  <a:srgbClr val="000000"/>
                </a:solidFill>
              </a:rPr>
              <a:t>r</a:t>
            </a:r>
            <a:r>
              <a:rPr lang="en-US" dirty="0">
                <a:solidFill>
                  <a:srgbClr val="000000"/>
                </a:solidFill>
              </a:rPr>
              <a:t>.)</a:t>
            </a:r>
          </a:p>
          <a:p>
            <a:r>
              <a:rPr lang="en-US" b="1" dirty="0">
                <a:solidFill>
                  <a:srgbClr val="000000"/>
                </a:solidFill>
              </a:rPr>
              <a:t>Circumference: </a:t>
            </a:r>
            <a:r>
              <a:rPr lang="en-US" dirty="0">
                <a:solidFill>
                  <a:srgbClr val="000000"/>
                </a:solidFill>
              </a:rPr>
              <a:t>Perimeter of (or distance around) a circle.</a:t>
            </a:r>
            <a:endParaRPr lang="en-US" dirty="0">
              <a:solidFill>
                <a:srgbClr val="000000"/>
              </a:solidFill>
              <a:latin typeface="Calibri" pitchFamily="34" charset="0"/>
            </a:endParaRPr>
          </a:p>
        </p:txBody>
      </p:sp>
      <p:pic>
        <p:nvPicPr>
          <p:cNvPr id="3" name="Picture 2">
            <a:extLst>
              <a:ext uri="{FF2B5EF4-FFF2-40B4-BE49-F238E27FC236}">
                <a16:creationId xmlns:a16="http://schemas.microsoft.com/office/drawing/2014/main" id="{66BDEFB7-8626-7E0B-352C-F941D204001D}"/>
              </a:ext>
            </a:extLst>
          </p:cNvPr>
          <p:cNvPicPr>
            <a:picLocks noChangeAspect="1" noChangeArrowheads="1"/>
          </p:cNvPicPr>
          <p:nvPr/>
        </p:nvPicPr>
        <p:blipFill>
          <a:blip r:embed="rId2" cstate="print">
            <a:clrChange>
              <a:clrFrom>
                <a:srgbClr val="FEEADC"/>
              </a:clrFrom>
              <a:clrTo>
                <a:srgbClr val="FEEADC">
                  <a:alpha val="0"/>
                </a:srgbClr>
              </a:clrTo>
            </a:clrChange>
            <a:lum bright="-10000"/>
          </a:blip>
          <a:srcRect/>
          <a:stretch>
            <a:fillRect/>
          </a:stretch>
        </p:blipFill>
        <p:spPr bwMode="auto">
          <a:xfrm>
            <a:off x="6019800" y="1371600"/>
            <a:ext cx="2286000" cy="2266495"/>
          </a:xfrm>
          <a:prstGeom prst="rect">
            <a:avLst/>
          </a:prstGeom>
          <a:noFill/>
          <a:ln w="9525">
            <a:noFill/>
            <a:miter lim="800000"/>
            <a:headEnd/>
            <a:tailEnd/>
          </a:ln>
        </p:spPr>
      </p:pic>
    </p:spTree>
    <p:extLst>
      <p:ext uri="{BB962C8B-B14F-4D97-AF65-F5344CB8AC3E}">
        <p14:creationId xmlns:p14="http://schemas.microsoft.com/office/powerpoint/2010/main" val="1004524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Formula: The Circumference of a Circle</a:t>
            </a:r>
            <a:endParaRPr lang="en-US" sz="3200" dirty="0">
              <a:solidFill>
                <a:schemeClr val="accent1"/>
              </a:solidFill>
            </a:endParaRPr>
          </a:p>
        </p:txBody>
      </p:sp>
      <p:sp>
        <p:nvSpPr>
          <p:cNvPr id="7171" name="TextBox 3"/>
          <p:cNvSpPr>
            <a:spLocks noGrp="1" noChangeArrowheads="1"/>
          </p:cNvSpPr>
          <p:nvPr>
            <p:ph idx="1"/>
          </p:nvPr>
        </p:nvSpPr>
        <p:spPr>
          <a:xfrm>
            <a:off x="457200" y="1280160"/>
            <a:ext cx="8229600" cy="2132892"/>
          </a:xfrm>
          <a:prstGeom prst="rect">
            <a:avLst/>
          </a:prstGeom>
          <a:solidFill>
            <a:srgbClr val="FFFFCC"/>
          </a:solidFill>
          <a:ln w="28575">
            <a:solidFill>
              <a:srgbClr val="000000"/>
            </a:solidFill>
          </a:ln>
        </p:spPr>
        <p:txBody>
          <a:bodyPr>
            <a:spAutoFit/>
          </a:bodyPr>
          <a:lstStyle/>
          <a:p>
            <a:r>
              <a:rPr lang="en-US" dirty="0">
                <a:solidFill>
                  <a:srgbClr val="000000"/>
                </a:solidFill>
              </a:rPr>
              <a:t>To find the circumference </a:t>
            </a:r>
            <a:r>
              <a:rPr lang="en-US" i="1" dirty="0">
                <a:solidFill>
                  <a:srgbClr val="000000"/>
                </a:solidFill>
              </a:rPr>
              <a:t>C </a:t>
            </a:r>
            <a:r>
              <a:rPr lang="en-US" dirty="0">
                <a:solidFill>
                  <a:srgbClr val="000000"/>
                </a:solidFill>
              </a:rPr>
              <a:t>of a circle, use one of the following formulas,</a:t>
            </a:r>
          </a:p>
          <a:p>
            <a:pPr algn="ctr">
              <a:spcBef>
                <a:spcPts val="1200"/>
              </a:spcBef>
              <a:spcAft>
                <a:spcPts val="600"/>
              </a:spcAft>
            </a:pPr>
            <a:r>
              <a:rPr lang="en-US" b="1" dirty="0">
                <a:solidFill>
                  <a:srgbClr val="000000"/>
                </a:solidFill>
              </a:rPr>
              <a:t>and</a:t>
            </a:r>
            <a:endParaRPr lang="en-US" dirty="0">
              <a:solidFill>
                <a:srgbClr val="000000"/>
              </a:solidFill>
              <a:latin typeface="Calibri" pitchFamily="34" charset="0"/>
            </a:endParaRPr>
          </a:p>
          <a:p>
            <a:r>
              <a:rPr lang="en-US" dirty="0">
                <a:solidFill>
                  <a:srgbClr val="000000"/>
                </a:solidFill>
              </a:rPr>
              <a:t>where </a:t>
            </a:r>
            <a:r>
              <a:rPr lang="en-US" i="1" dirty="0">
                <a:solidFill>
                  <a:srgbClr val="000000"/>
                </a:solidFill>
              </a:rPr>
              <a:t>r </a:t>
            </a:r>
            <a:r>
              <a:rPr lang="en-US" dirty="0">
                <a:solidFill>
                  <a:srgbClr val="000000"/>
                </a:solidFill>
              </a:rPr>
              <a:t>is the radius and </a:t>
            </a:r>
            <a:r>
              <a:rPr lang="en-US" i="1" dirty="0">
                <a:solidFill>
                  <a:srgbClr val="000000"/>
                </a:solidFill>
              </a:rPr>
              <a:t>d</a:t>
            </a:r>
            <a:r>
              <a:rPr lang="en-US" dirty="0">
                <a:solidFill>
                  <a:srgbClr val="000000"/>
                </a:solidFill>
              </a:rPr>
              <a:t> is the diameter of the circle.</a:t>
            </a:r>
            <a:r>
              <a:rPr lang="en-US" i="1" dirty="0">
                <a:solidFill>
                  <a:srgbClr val="000000"/>
                </a:solidFill>
              </a:rPr>
              <a:t> </a:t>
            </a:r>
            <a:endParaRPr lang="en-US" dirty="0">
              <a:solidFill>
                <a:srgbClr val="000000"/>
              </a:solidFill>
              <a:latin typeface="Calibri" pitchFamily="34" charset="0"/>
            </a:endParaRPr>
          </a:p>
        </p:txBody>
      </p:sp>
      <p:graphicFrame>
        <p:nvGraphicFramePr>
          <p:cNvPr id="2" name="Object 1">
            <a:extLst>
              <a:ext uri="{FF2B5EF4-FFF2-40B4-BE49-F238E27FC236}">
                <a16:creationId xmlns:a16="http://schemas.microsoft.com/office/drawing/2014/main" id="{C25BFE12-A9E7-42D6-BA27-C71EDAF0C27E}"/>
              </a:ext>
            </a:extLst>
          </p:cNvPr>
          <p:cNvGraphicFramePr>
            <a:graphicFrameLocks noChangeAspect="1"/>
          </p:cNvGraphicFramePr>
          <p:nvPr>
            <p:extLst>
              <p:ext uri="{D42A27DB-BD31-4B8C-83A1-F6EECF244321}">
                <p14:modId xmlns:p14="http://schemas.microsoft.com/office/powerpoint/2010/main" val="3404981364"/>
              </p:ext>
            </p:extLst>
          </p:nvPr>
        </p:nvGraphicFramePr>
        <p:xfrm>
          <a:off x="3054351" y="2400300"/>
          <a:ext cx="1104900" cy="317500"/>
        </p:xfrm>
        <a:graphic>
          <a:graphicData uri="http://schemas.openxmlformats.org/presentationml/2006/ole">
            <mc:AlternateContent xmlns:mc="http://schemas.openxmlformats.org/markup-compatibility/2006">
              <mc:Choice xmlns:v="urn:schemas-microsoft-com:vml" Requires="v">
                <p:oleObj name="Equation" r:id="rId2" imgW="1104840" imgH="291960" progId="Equation.DSMT4">
                  <p:embed/>
                </p:oleObj>
              </mc:Choice>
              <mc:Fallback>
                <p:oleObj name="Equation" r:id="rId2" imgW="1104840" imgH="291960" progId="Equation.DSMT4">
                  <p:embed/>
                  <p:pic>
                    <p:nvPicPr>
                      <p:cNvPr id="0" name=""/>
                      <p:cNvPicPr/>
                      <p:nvPr/>
                    </p:nvPicPr>
                    <p:blipFill>
                      <a:blip r:embed="rId3"/>
                      <a:stretch>
                        <a:fillRect/>
                      </a:stretch>
                    </p:blipFill>
                    <p:spPr>
                      <a:xfrm>
                        <a:off x="3054351" y="2400300"/>
                        <a:ext cx="1104900" cy="3175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E2C63F63-994C-405D-A008-DDA83AF364CD}"/>
              </a:ext>
            </a:extLst>
          </p:cNvPr>
          <p:cNvGraphicFramePr>
            <a:graphicFrameLocks noChangeAspect="1"/>
          </p:cNvGraphicFramePr>
          <p:nvPr>
            <p:extLst>
              <p:ext uri="{D42A27DB-BD31-4B8C-83A1-F6EECF244321}">
                <p14:modId xmlns:p14="http://schemas.microsoft.com/office/powerpoint/2010/main" val="1720929055"/>
              </p:ext>
            </p:extLst>
          </p:nvPr>
        </p:nvGraphicFramePr>
        <p:xfrm>
          <a:off x="4984750" y="2400300"/>
          <a:ext cx="1079500" cy="342900"/>
        </p:xfrm>
        <a:graphic>
          <a:graphicData uri="http://schemas.openxmlformats.org/presentationml/2006/ole">
            <mc:AlternateContent xmlns:mc="http://schemas.openxmlformats.org/markup-compatibility/2006">
              <mc:Choice xmlns:v="urn:schemas-microsoft-com:vml" Requires="v">
                <p:oleObj name="Equation" r:id="rId4" imgW="1079280" imgH="342720" progId="Equation.DSMT4">
                  <p:embed/>
                </p:oleObj>
              </mc:Choice>
              <mc:Fallback>
                <p:oleObj name="Equation" r:id="rId4" imgW="1079280" imgH="342720" progId="Equation.DSMT4">
                  <p:embed/>
                  <p:pic>
                    <p:nvPicPr>
                      <p:cNvPr id="2" name="Object 1">
                        <a:extLst>
                          <a:ext uri="{FF2B5EF4-FFF2-40B4-BE49-F238E27FC236}">
                            <a16:creationId xmlns:a16="http://schemas.microsoft.com/office/drawing/2014/main" id="{C25BFE12-A9E7-42D6-BA27-C71EDAF0C27E}"/>
                          </a:ext>
                        </a:extLst>
                      </p:cNvPr>
                      <p:cNvPicPr/>
                      <p:nvPr/>
                    </p:nvPicPr>
                    <p:blipFill>
                      <a:blip r:embed="rId5"/>
                      <a:stretch>
                        <a:fillRect/>
                      </a:stretch>
                    </p:blipFill>
                    <p:spPr>
                      <a:xfrm>
                        <a:off x="4984750" y="2400300"/>
                        <a:ext cx="1079500" cy="342900"/>
                      </a:xfrm>
                      <a:prstGeom prst="rect">
                        <a:avLst/>
                      </a:prstGeom>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Definition: Polygon</a:t>
            </a:r>
          </a:p>
        </p:txBody>
      </p:sp>
      <p:sp>
        <p:nvSpPr>
          <p:cNvPr id="6147" name="TextBox 3"/>
          <p:cNvSpPr>
            <a:spLocks noGrp="1" noChangeArrowheads="1"/>
          </p:cNvSpPr>
          <p:nvPr>
            <p:ph idx="1"/>
          </p:nvPr>
        </p:nvSpPr>
        <p:spPr>
          <a:xfrm>
            <a:off x="457200" y="1280160"/>
            <a:ext cx="8229600" cy="2419124"/>
          </a:xfrm>
          <a:prstGeom prst="rect">
            <a:avLst/>
          </a:prstGeom>
          <a:solidFill>
            <a:srgbClr val="FFFFCC"/>
          </a:solidFill>
          <a:ln w="28575">
            <a:solidFill>
              <a:srgbClr val="000000"/>
            </a:solidFill>
          </a:ln>
        </p:spPr>
        <p:txBody>
          <a:bodyPr>
            <a:spAutoFit/>
          </a:bodyPr>
          <a:lstStyle/>
          <a:p>
            <a:pPr marL="15875" indent="-15875" eaLnBrk="0" hangingPunct="0"/>
            <a:r>
              <a:rPr lang="en-US" dirty="0">
                <a:solidFill>
                  <a:srgbClr val="000000"/>
                </a:solidFill>
                <a:latin typeface="Calibri" pitchFamily="34" charset="0"/>
              </a:rPr>
              <a:t>A </a:t>
            </a:r>
            <a:r>
              <a:rPr lang="en-US" b="1" dirty="0">
                <a:solidFill>
                  <a:srgbClr val="C00000"/>
                </a:solidFill>
                <a:latin typeface="Calibri" pitchFamily="34" charset="0"/>
              </a:rPr>
              <a:t>polygon</a:t>
            </a:r>
            <a:r>
              <a:rPr lang="en-US" dirty="0">
                <a:solidFill>
                  <a:srgbClr val="000000"/>
                </a:solidFill>
                <a:latin typeface="Calibri" pitchFamily="34" charset="0"/>
              </a:rPr>
              <a:t> is a closed plane figure, with three or more sides, in which each side is a line segment.</a:t>
            </a:r>
          </a:p>
          <a:p>
            <a:pPr marL="15875" indent="-15875" eaLnBrk="0" hangingPunct="0"/>
            <a:r>
              <a:rPr lang="en-US" dirty="0">
                <a:solidFill>
                  <a:srgbClr val="000000"/>
                </a:solidFill>
                <a:latin typeface="Calibri" pitchFamily="34" charset="0"/>
              </a:rPr>
              <a:t>Each point where two sides meet is called a </a:t>
            </a:r>
            <a:r>
              <a:rPr lang="en-US" b="1" dirty="0">
                <a:solidFill>
                  <a:srgbClr val="C00000"/>
                </a:solidFill>
                <a:latin typeface="Calibri" pitchFamily="34" charset="0"/>
              </a:rPr>
              <a:t>vertex</a:t>
            </a:r>
            <a:r>
              <a:rPr lang="en-US" dirty="0">
                <a:solidFill>
                  <a:srgbClr val="000000"/>
                </a:solidFill>
                <a:latin typeface="Calibri" pitchFamily="34" charset="0"/>
              </a:rPr>
              <a:t>.</a:t>
            </a:r>
          </a:p>
          <a:p>
            <a:pPr marL="15875" indent="-15875" eaLnBrk="0" hangingPunct="0"/>
            <a:r>
              <a:rPr lang="en-US" b="1" dirty="0">
                <a:solidFill>
                  <a:srgbClr val="000000"/>
                </a:solidFill>
                <a:latin typeface="Calibri" pitchFamily="34" charset="0"/>
              </a:rPr>
              <a:t>Note:</a:t>
            </a:r>
            <a:r>
              <a:rPr lang="en-US" dirty="0">
                <a:solidFill>
                  <a:srgbClr val="000000"/>
                </a:solidFill>
                <a:latin typeface="Calibri" pitchFamily="34" charset="0"/>
              </a:rPr>
              <a:t>	A </a:t>
            </a:r>
            <a:r>
              <a:rPr lang="en-US" b="1" dirty="0">
                <a:solidFill>
                  <a:srgbClr val="C00000"/>
                </a:solidFill>
                <a:latin typeface="Calibri" pitchFamily="34" charset="0"/>
              </a:rPr>
              <a:t>closed figure </a:t>
            </a:r>
            <a:r>
              <a:rPr lang="en-US" dirty="0">
                <a:solidFill>
                  <a:srgbClr val="000000"/>
                </a:solidFill>
                <a:latin typeface="Calibri" pitchFamily="34" charset="0"/>
              </a:rPr>
              <a:t>begins and ends at the same 	point.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7171" name="TextBox 3"/>
          <p:cNvSpPr>
            <a:spLocks noGrp="1" noChangeArrowheads="1"/>
          </p:cNvSpPr>
          <p:nvPr>
            <p:ph idx="1"/>
          </p:nvPr>
        </p:nvSpPr>
        <p:spPr>
          <a:xfrm>
            <a:off x="457200" y="1280160"/>
            <a:ext cx="8229600" cy="3108543"/>
          </a:xfrm>
          <a:prstGeom prst="rect">
            <a:avLst/>
          </a:prstGeom>
          <a:solidFill>
            <a:srgbClr val="FFFFCC"/>
          </a:solidFill>
          <a:ln w="28575">
            <a:solidFill>
              <a:srgbClr val="000000"/>
            </a:solidFill>
          </a:ln>
        </p:spPr>
        <p:txBody>
          <a:bodyPr>
            <a:spAutoFit/>
          </a:bodyPr>
          <a:lstStyle/>
          <a:p>
            <a:r>
              <a:rPr lang="en-US" dirty="0">
                <a:solidFill>
                  <a:srgbClr val="000000"/>
                </a:solidFill>
              </a:rPr>
              <a:t>The Greek letter           is the symbol used for the constant 3.1415926535…. This number is an infinite nonrepeating decimal number. For our purposes, we will use                 (accurate to hundredths). However, you should always be aware that 3.14 is only an approximation for    and that related answers are only approximations.</a:t>
            </a:r>
            <a:endParaRPr lang="en-US" dirty="0">
              <a:solidFill>
                <a:srgbClr val="000000"/>
              </a:solidFill>
              <a:latin typeface="Calibri" pitchFamily="34" charset="0"/>
            </a:endParaRPr>
          </a:p>
        </p:txBody>
      </p:sp>
      <p:graphicFrame>
        <p:nvGraphicFramePr>
          <p:cNvPr id="3" name="Object 2">
            <a:extLst>
              <a:ext uri="{FF2B5EF4-FFF2-40B4-BE49-F238E27FC236}">
                <a16:creationId xmlns:a16="http://schemas.microsoft.com/office/drawing/2014/main" id="{D8EACB55-591E-1C4F-3149-6E0FE6BD98F9}"/>
              </a:ext>
            </a:extLst>
          </p:cNvPr>
          <p:cNvGraphicFramePr>
            <a:graphicFrameLocks noChangeAspect="1"/>
          </p:cNvGraphicFramePr>
          <p:nvPr>
            <p:extLst>
              <p:ext uri="{D42A27DB-BD31-4B8C-83A1-F6EECF244321}">
                <p14:modId xmlns:p14="http://schemas.microsoft.com/office/powerpoint/2010/main" val="3428196435"/>
              </p:ext>
            </p:extLst>
          </p:nvPr>
        </p:nvGraphicFramePr>
        <p:xfrm>
          <a:off x="2921000" y="1371600"/>
          <a:ext cx="787400" cy="381000"/>
        </p:xfrm>
        <a:graphic>
          <a:graphicData uri="http://schemas.openxmlformats.org/presentationml/2006/ole">
            <mc:AlternateContent xmlns:mc="http://schemas.openxmlformats.org/markup-compatibility/2006">
              <mc:Choice xmlns:v="urn:schemas-microsoft-com:vml" Requires="v">
                <p:oleObj name="Equation" r:id="rId2" imgW="787320" imgH="380880" progId="Equation.DSMT4">
                  <p:embed/>
                </p:oleObj>
              </mc:Choice>
              <mc:Fallback>
                <p:oleObj name="Equation" r:id="rId2" imgW="787320" imgH="380880" progId="Equation.DSMT4">
                  <p:embed/>
                  <p:pic>
                    <p:nvPicPr>
                      <p:cNvPr id="2" name="Object 1">
                        <a:extLst>
                          <a:ext uri="{FF2B5EF4-FFF2-40B4-BE49-F238E27FC236}">
                            <a16:creationId xmlns:a16="http://schemas.microsoft.com/office/drawing/2014/main" id="{C25BFE12-A9E7-42D6-BA27-C71EDAF0C27E}"/>
                          </a:ext>
                        </a:extLst>
                      </p:cNvPr>
                      <p:cNvPicPr/>
                      <p:nvPr/>
                    </p:nvPicPr>
                    <p:blipFill>
                      <a:blip r:embed="rId3"/>
                      <a:stretch>
                        <a:fillRect/>
                      </a:stretch>
                    </p:blipFill>
                    <p:spPr>
                      <a:xfrm>
                        <a:off x="2921000" y="1371600"/>
                        <a:ext cx="787400" cy="3810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5D690D3D-1354-3223-AB65-E254B9C91226}"/>
              </a:ext>
            </a:extLst>
          </p:cNvPr>
          <p:cNvGraphicFramePr>
            <a:graphicFrameLocks noChangeAspect="1"/>
          </p:cNvGraphicFramePr>
          <p:nvPr>
            <p:extLst>
              <p:ext uri="{D42A27DB-BD31-4B8C-83A1-F6EECF244321}">
                <p14:modId xmlns:p14="http://schemas.microsoft.com/office/powerpoint/2010/main" val="2526155757"/>
              </p:ext>
            </p:extLst>
          </p:nvPr>
        </p:nvGraphicFramePr>
        <p:xfrm>
          <a:off x="1676400" y="2647555"/>
          <a:ext cx="1219200" cy="317500"/>
        </p:xfrm>
        <a:graphic>
          <a:graphicData uri="http://schemas.openxmlformats.org/presentationml/2006/ole">
            <mc:AlternateContent xmlns:mc="http://schemas.openxmlformats.org/markup-compatibility/2006">
              <mc:Choice xmlns:v="urn:schemas-microsoft-com:vml" Requires="v">
                <p:oleObj name="Equation" r:id="rId4" imgW="1218960" imgH="317160" progId="Equation.DSMT4">
                  <p:embed/>
                </p:oleObj>
              </mc:Choice>
              <mc:Fallback>
                <p:oleObj name="Equation" r:id="rId4" imgW="1218960" imgH="317160" progId="Equation.DSMT4">
                  <p:embed/>
                  <p:pic>
                    <p:nvPicPr>
                      <p:cNvPr id="3" name="Object 2">
                        <a:extLst>
                          <a:ext uri="{FF2B5EF4-FFF2-40B4-BE49-F238E27FC236}">
                            <a16:creationId xmlns:a16="http://schemas.microsoft.com/office/drawing/2014/main" id="{D8EACB55-591E-1C4F-3149-6E0FE6BD98F9}"/>
                          </a:ext>
                        </a:extLst>
                      </p:cNvPr>
                      <p:cNvPicPr/>
                      <p:nvPr/>
                    </p:nvPicPr>
                    <p:blipFill>
                      <a:blip r:embed="rId5"/>
                      <a:stretch>
                        <a:fillRect/>
                      </a:stretch>
                    </p:blipFill>
                    <p:spPr>
                      <a:xfrm>
                        <a:off x="1676400" y="2647555"/>
                        <a:ext cx="1219200" cy="3175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A0FDF3F4-159A-6A9F-6A50-79D7E1A47140}"/>
              </a:ext>
            </a:extLst>
          </p:cNvPr>
          <p:cNvGraphicFramePr>
            <a:graphicFrameLocks noChangeAspect="1"/>
          </p:cNvGraphicFramePr>
          <p:nvPr>
            <p:extLst>
              <p:ext uri="{D42A27DB-BD31-4B8C-83A1-F6EECF244321}">
                <p14:modId xmlns:p14="http://schemas.microsoft.com/office/powerpoint/2010/main" val="411127151"/>
              </p:ext>
            </p:extLst>
          </p:nvPr>
        </p:nvGraphicFramePr>
        <p:xfrm>
          <a:off x="3181350" y="3581400"/>
          <a:ext cx="266700" cy="241300"/>
        </p:xfrm>
        <a:graphic>
          <a:graphicData uri="http://schemas.openxmlformats.org/presentationml/2006/ole">
            <mc:AlternateContent xmlns:mc="http://schemas.openxmlformats.org/markup-compatibility/2006">
              <mc:Choice xmlns:v="urn:schemas-microsoft-com:vml" Requires="v">
                <p:oleObj name="Equation" r:id="rId6" imgW="266400" imgH="241200" progId="Equation.DSMT4">
                  <p:embed/>
                </p:oleObj>
              </mc:Choice>
              <mc:Fallback>
                <p:oleObj name="Equation" r:id="rId6" imgW="266400" imgH="241200" progId="Equation.DSMT4">
                  <p:embed/>
                  <p:pic>
                    <p:nvPicPr>
                      <p:cNvPr id="4" name="Object 3">
                        <a:extLst>
                          <a:ext uri="{FF2B5EF4-FFF2-40B4-BE49-F238E27FC236}">
                            <a16:creationId xmlns:a16="http://schemas.microsoft.com/office/drawing/2014/main" id="{5D690D3D-1354-3223-AB65-E254B9C91226}"/>
                          </a:ext>
                        </a:extLst>
                      </p:cNvPr>
                      <p:cNvPicPr/>
                      <p:nvPr/>
                    </p:nvPicPr>
                    <p:blipFill>
                      <a:blip r:embed="rId7"/>
                      <a:stretch>
                        <a:fillRect/>
                      </a:stretch>
                    </p:blipFill>
                    <p:spPr>
                      <a:xfrm>
                        <a:off x="3181350" y="3581400"/>
                        <a:ext cx="266700" cy="241300"/>
                      </a:xfrm>
                      <a:prstGeom prst="rect">
                        <a:avLst/>
                      </a:prstGeom>
                    </p:spPr>
                  </p:pic>
                </p:oleObj>
              </mc:Fallback>
            </mc:AlternateContent>
          </a:graphicData>
        </a:graphic>
      </p:graphicFrame>
    </p:spTree>
    <p:extLst>
      <p:ext uri="{BB962C8B-B14F-4D97-AF65-F5344CB8AC3E}">
        <p14:creationId xmlns:p14="http://schemas.microsoft.com/office/powerpoint/2010/main" val="3839211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7: Calculating the Circumference of a Circle</a:t>
            </a:r>
          </a:p>
        </p:txBody>
      </p:sp>
      <p:sp>
        <p:nvSpPr>
          <p:cNvPr id="3" name="Content Placeholder 2"/>
          <p:cNvSpPr>
            <a:spLocks noGrp="1"/>
          </p:cNvSpPr>
          <p:nvPr>
            <p:ph idx="1"/>
          </p:nvPr>
        </p:nvSpPr>
        <p:spPr/>
        <p:txBody>
          <a:bodyPr/>
          <a:lstStyle/>
          <a:p>
            <a:r>
              <a:rPr lang="en-US" dirty="0"/>
              <a:t>Calculate the circumference of a circle with a radius of </a:t>
            </a:r>
            <a:r>
              <a:rPr lang="en-US" dirty="0">
                <a:solidFill>
                  <a:srgbClr val="0000FF"/>
                </a:solidFill>
              </a:rPr>
              <a:t>6 ft</a:t>
            </a:r>
            <a:r>
              <a:rPr lang="en-US" dirty="0"/>
              <a:t>.</a:t>
            </a:r>
          </a:p>
          <a:p>
            <a:r>
              <a:rPr lang="en-US" b="1" dirty="0"/>
              <a:t>Solution</a:t>
            </a:r>
          </a:p>
          <a:p>
            <a:r>
              <a:rPr lang="en-US" dirty="0"/>
              <a:t>Using the formula for circumference:</a:t>
            </a:r>
          </a:p>
          <a:p>
            <a:pPr>
              <a:tabLst>
                <a:tab pos="1885950" algn="l"/>
                <a:tab pos="2168525" algn="l"/>
              </a:tabLst>
            </a:pPr>
            <a:endParaRPr lang="en-US" i="1" dirty="0">
              <a:solidFill>
                <a:srgbClr val="002060"/>
              </a:solidFill>
            </a:endParaRPr>
          </a:p>
          <a:p>
            <a:pPr>
              <a:tabLst>
                <a:tab pos="1885950" algn="l"/>
                <a:tab pos="2168525" algn="l"/>
              </a:tabLst>
            </a:pPr>
            <a:endParaRPr lang="en-US" i="1" dirty="0">
              <a:solidFill>
                <a:srgbClr val="002060"/>
              </a:solidFill>
            </a:endParaRPr>
          </a:p>
          <a:p>
            <a:pPr>
              <a:tabLst>
                <a:tab pos="1885950" algn="l"/>
                <a:tab pos="2168525" algn="l"/>
              </a:tabLst>
            </a:pPr>
            <a:endParaRPr lang="en-US" dirty="0">
              <a:sym typeface="Symbol"/>
            </a:endParaRPr>
          </a:p>
          <a:p>
            <a:pPr>
              <a:tabLst>
                <a:tab pos="1885950" algn="l"/>
                <a:tab pos="2168525" algn="l"/>
              </a:tabLst>
            </a:pPr>
            <a:r>
              <a:rPr lang="en-US" dirty="0"/>
              <a:t>The circumference is </a:t>
            </a:r>
            <a:r>
              <a:rPr lang="en-US" dirty="0">
                <a:solidFill>
                  <a:srgbClr val="FF0000"/>
                </a:solidFill>
              </a:rPr>
              <a:t>37.68 ft</a:t>
            </a:r>
            <a:r>
              <a:rPr lang="en-US" dirty="0"/>
              <a:t>.</a:t>
            </a:r>
          </a:p>
        </p:txBody>
      </p:sp>
      <p:graphicFrame>
        <p:nvGraphicFramePr>
          <p:cNvPr id="35842" name="Object 2"/>
          <p:cNvGraphicFramePr>
            <a:graphicFrameLocks noChangeAspect="1"/>
          </p:cNvGraphicFramePr>
          <p:nvPr>
            <p:extLst>
              <p:ext uri="{D42A27DB-BD31-4B8C-83A1-F6EECF244321}">
                <p14:modId xmlns:p14="http://schemas.microsoft.com/office/powerpoint/2010/main" val="620699133"/>
              </p:ext>
            </p:extLst>
          </p:nvPr>
        </p:nvGraphicFramePr>
        <p:xfrm>
          <a:off x="2768600" y="3429000"/>
          <a:ext cx="1117600" cy="292100"/>
        </p:xfrm>
        <a:graphic>
          <a:graphicData uri="http://schemas.openxmlformats.org/presentationml/2006/ole">
            <mc:AlternateContent xmlns:mc="http://schemas.openxmlformats.org/markup-compatibility/2006">
              <mc:Choice xmlns:v="urn:schemas-microsoft-com:vml" Requires="v">
                <p:oleObj name="Equation" r:id="rId2" imgW="1117440" imgH="291960" progId="Equation.DSMT4">
                  <p:embed/>
                </p:oleObj>
              </mc:Choice>
              <mc:Fallback>
                <p:oleObj name="Equation" r:id="rId2" imgW="1117440" imgH="291960" progId="Equation.DSMT4">
                  <p:embed/>
                  <p:pic>
                    <p:nvPicPr>
                      <p:cNvPr id="0" name="Picture 2"/>
                      <p:cNvPicPr>
                        <a:picLocks noChangeAspect="1" noChangeArrowheads="1"/>
                      </p:cNvPicPr>
                      <p:nvPr/>
                    </p:nvPicPr>
                    <p:blipFill>
                      <a:blip r:embed="rId3"/>
                      <a:srcRect/>
                      <a:stretch>
                        <a:fillRect/>
                      </a:stretch>
                    </p:blipFill>
                    <p:spPr bwMode="auto">
                      <a:xfrm>
                        <a:off x="2768600" y="34290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2781300" y="3881592"/>
          <a:ext cx="2171700" cy="317500"/>
        </p:xfrm>
        <a:graphic>
          <a:graphicData uri="http://schemas.openxmlformats.org/presentationml/2006/ole">
            <mc:AlternateContent xmlns:mc="http://schemas.openxmlformats.org/markup-compatibility/2006">
              <mc:Choice xmlns:v="urn:schemas-microsoft-com:vml" Requires="v">
                <p:oleObj name="Equation" r:id="rId4" imgW="2171520" imgH="317160" progId="Equation.DSMT4">
                  <p:embed/>
                </p:oleObj>
              </mc:Choice>
              <mc:Fallback>
                <p:oleObj name="Equation" r:id="rId4" imgW="2171520" imgH="3171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1300" y="3881592"/>
                        <a:ext cx="21717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3075760" y="4330700"/>
          <a:ext cx="1422400" cy="317500"/>
        </p:xfrm>
        <a:graphic>
          <a:graphicData uri="http://schemas.openxmlformats.org/presentationml/2006/ole">
            <mc:AlternateContent xmlns:mc="http://schemas.openxmlformats.org/markup-compatibility/2006">
              <mc:Choice xmlns:v="urn:schemas-microsoft-com:vml" Requires="v">
                <p:oleObj name="Equation" r:id="rId6" imgW="1422360" imgH="317160" progId="Equation.DSMT4">
                  <p:embed/>
                </p:oleObj>
              </mc:Choice>
              <mc:Fallback>
                <p:oleObj name="Equation" r:id="rId6" imgW="1422360" imgH="3171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75760" y="4330700"/>
                        <a:ext cx="1422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5845" name="Picture 5"/>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6324600" y="2133600"/>
            <a:ext cx="2209800" cy="2215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Calculating the Perimeter</a:t>
            </a:r>
          </a:p>
        </p:txBody>
      </p:sp>
      <p:sp>
        <p:nvSpPr>
          <p:cNvPr id="3" name="Content Placeholder 2"/>
          <p:cNvSpPr>
            <a:spLocks noGrp="1"/>
          </p:cNvSpPr>
          <p:nvPr>
            <p:ph idx="1"/>
          </p:nvPr>
        </p:nvSpPr>
        <p:spPr/>
        <p:txBody>
          <a:bodyPr/>
          <a:lstStyle/>
          <a:p>
            <a:r>
              <a:rPr lang="en-US" dirty="0"/>
              <a:t>Calculate the perimeter of the figure shown: a semicircle (half of a circle) and a diameter. The diameter is </a:t>
            </a:r>
            <a:r>
              <a:rPr lang="en-US" dirty="0">
                <a:solidFill>
                  <a:srgbClr val="0000FF"/>
                </a:solidFill>
              </a:rPr>
              <a:t>20 cm </a:t>
            </a:r>
            <a:r>
              <a:rPr lang="en-US" dirty="0"/>
              <a:t>long.</a:t>
            </a:r>
          </a:p>
          <a:p>
            <a:r>
              <a:rPr lang="en-US" b="1" dirty="0"/>
              <a:t>Solution</a:t>
            </a:r>
          </a:p>
          <a:p>
            <a:r>
              <a:rPr lang="en-US" dirty="0"/>
              <a:t>In order to find the perimeter of the figure, </a:t>
            </a:r>
            <a:br>
              <a:rPr lang="en-US" dirty="0"/>
            </a:br>
            <a:r>
              <a:rPr lang="en-US" dirty="0"/>
              <a:t>find the perimeter of the semicircle and then add the diameter.</a:t>
            </a:r>
          </a:p>
          <a:p>
            <a:endParaRPr lang="en-US" sz="1800" dirty="0"/>
          </a:p>
          <a:p>
            <a:r>
              <a:rPr lang="en-US" dirty="0"/>
              <a:t>Length of semicircle</a:t>
            </a:r>
          </a:p>
        </p:txBody>
      </p:sp>
      <p:pic>
        <p:nvPicPr>
          <p:cNvPr id="3686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99238" y="2133600"/>
            <a:ext cx="1862754" cy="1209479"/>
          </a:xfrm>
          <a:prstGeom prst="rect">
            <a:avLst/>
          </a:prstGeom>
          <a:noFill/>
          <a:ln w="9525">
            <a:noFill/>
            <a:miter lim="800000"/>
            <a:headEnd/>
            <a:tailEnd/>
          </a:ln>
        </p:spPr>
      </p:pic>
      <p:graphicFrame>
        <p:nvGraphicFramePr>
          <p:cNvPr id="36867" name="Object 3"/>
          <p:cNvGraphicFramePr>
            <a:graphicFrameLocks noChangeAspect="1"/>
          </p:cNvGraphicFramePr>
          <p:nvPr>
            <p:extLst>
              <p:ext uri="{D42A27DB-BD31-4B8C-83A1-F6EECF244321}">
                <p14:modId xmlns:p14="http://schemas.microsoft.com/office/powerpoint/2010/main" val="2168631534"/>
              </p:ext>
            </p:extLst>
          </p:nvPr>
        </p:nvGraphicFramePr>
        <p:xfrm>
          <a:off x="3470275" y="4730750"/>
          <a:ext cx="749300" cy="825500"/>
        </p:xfrm>
        <a:graphic>
          <a:graphicData uri="http://schemas.openxmlformats.org/presentationml/2006/ole">
            <mc:AlternateContent xmlns:mc="http://schemas.openxmlformats.org/markup-compatibility/2006">
              <mc:Choice xmlns:v="urn:schemas-microsoft-com:vml" Requires="v">
                <p:oleObj name="Equation" r:id="rId3" imgW="749160" imgH="825480" progId="Equation.DSMT4">
                  <p:embed/>
                </p:oleObj>
              </mc:Choice>
              <mc:Fallback>
                <p:oleObj name="Equation" r:id="rId3" imgW="749160" imgH="825480" progId="Equation.DSMT4">
                  <p:embed/>
                  <p:pic>
                    <p:nvPicPr>
                      <p:cNvPr id="0" name="Picture 3"/>
                      <p:cNvPicPr>
                        <a:picLocks noChangeAspect="1" noChangeArrowheads="1"/>
                      </p:cNvPicPr>
                      <p:nvPr/>
                    </p:nvPicPr>
                    <p:blipFill>
                      <a:blip r:embed="rId4"/>
                      <a:srcRect/>
                      <a:stretch>
                        <a:fillRect/>
                      </a:stretch>
                    </p:blipFill>
                    <p:spPr bwMode="auto">
                      <a:xfrm>
                        <a:off x="3470275" y="4730750"/>
                        <a:ext cx="749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8" name="Object 4"/>
          <p:cNvGraphicFramePr>
            <a:graphicFrameLocks noChangeAspect="1"/>
          </p:cNvGraphicFramePr>
          <p:nvPr>
            <p:extLst>
              <p:ext uri="{D42A27DB-BD31-4B8C-83A1-F6EECF244321}">
                <p14:modId xmlns:p14="http://schemas.microsoft.com/office/powerpoint/2010/main" val="2325252848"/>
              </p:ext>
            </p:extLst>
          </p:nvPr>
        </p:nvGraphicFramePr>
        <p:xfrm>
          <a:off x="4311558" y="4728135"/>
          <a:ext cx="1155700" cy="825500"/>
        </p:xfrm>
        <a:graphic>
          <a:graphicData uri="http://schemas.openxmlformats.org/presentationml/2006/ole">
            <mc:AlternateContent xmlns:mc="http://schemas.openxmlformats.org/markup-compatibility/2006">
              <mc:Choice xmlns:v="urn:schemas-microsoft-com:vml" Requires="v">
                <p:oleObj name="Equation" r:id="rId5" imgW="1155600" imgH="825480" progId="Equation.DSMT4">
                  <p:embed/>
                </p:oleObj>
              </mc:Choice>
              <mc:Fallback>
                <p:oleObj name="Equation" r:id="rId5" imgW="1155600" imgH="825480" progId="Equation.DSMT4">
                  <p:embed/>
                  <p:pic>
                    <p:nvPicPr>
                      <p:cNvPr id="0" name="Picture 4"/>
                      <p:cNvPicPr>
                        <a:picLocks noChangeAspect="1" noChangeArrowheads="1"/>
                      </p:cNvPicPr>
                      <p:nvPr/>
                    </p:nvPicPr>
                    <p:blipFill>
                      <a:blip r:embed="rId6"/>
                      <a:srcRect/>
                      <a:stretch>
                        <a:fillRect/>
                      </a:stretch>
                    </p:blipFill>
                    <p:spPr bwMode="auto">
                      <a:xfrm>
                        <a:off x="4311558" y="4728135"/>
                        <a:ext cx="1155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extLst>
              <p:ext uri="{D42A27DB-BD31-4B8C-83A1-F6EECF244321}">
                <p14:modId xmlns:p14="http://schemas.microsoft.com/office/powerpoint/2010/main" val="2069995552"/>
              </p:ext>
            </p:extLst>
          </p:nvPr>
        </p:nvGraphicFramePr>
        <p:xfrm>
          <a:off x="5521362" y="4728135"/>
          <a:ext cx="2273300" cy="825500"/>
        </p:xfrm>
        <a:graphic>
          <a:graphicData uri="http://schemas.openxmlformats.org/presentationml/2006/ole">
            <mc:AlternateContent xmlns:mc="http://schemas.openxmlformats.org/markup-compatibility/2006">
              <mc:Choice xmlns:v="urn:schemas-microsoft-com:vml" Requires="v">
                <p:oleObj name="Equation" r:id="rId7" imgW="2273040" imgH="825480" progId="Equation.DSMT4">
                  <p:embed/>
                </p:oleObj>
              </mc:Choice>
              <mc:Fallback>
                <p:oleObj name="Equation" r:id="rId7" imgW="2273040" imgH="825480" progId="Equation.DSMT4">
                  <p:embed/>
                  <p:pic>
                    <p:nvPicPr>
                      <p:cNvPr id="0" name="Picture 5"/>
                      <p:cNvPicPr>
                        <a:picLocks noChangeAspect="1" noChangeArrowheads="1"/>
                      </p:cNvPicPr>
                      <p:nvPr/>
                    </p:nvPicPr>
                    <p:blipFill>
                      <a:blip r:embed="rId8"/>
                      <a:srcRect/>
                      <a:stretch>
                        <a:fillRect/>
                      </a:stretch>
                    </p:blipFill>
                    <p:spPr bwMode="auto">
                      <a:xfrm>
                        <a:off x="5521362" y="4728135"/>
                        <a:ext cx="2273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extLst>
              <p:ext uri="{D42A27DB-BD31-4B8C-83A1-F6EECF244321}">
                <p14:modId xmlns:p14="http://schemas.microsoft.com/office/powerpoint/2010/main" val="2864587017"/>
              </p:ext>
            </p:extLst>
          </p:nvPr>
        </p:nvGraphicFramePr>
        <p:xfrm>
          <a:off x="6248400" y="5548256"/>
          <a:ext cx="1435100" cy="292100"/>
        </p:xfrm>
        <a:graphic>
          <a:graphicData uri="http://schemas.openxmlformats.org/presentationml/2006/ole">
            <mc:AlternateContent xmlns:mc="http://schemas.openxmlformats.org/markup-compatibility/2006">
              <mc:Choice xmlns:v="urn:schemas-microsoft-com:vml" Requires="v">
                <p:oleObj name="Equation" r:id="rId9" imgW="1434960" imgH="291960" progId="Equation.DSMT4">
                  <p:embed/>
                </p:oleObj>
              </mc:Choice>
              <mc:Fallback>
                <p:oleObj name="Equation" r:id="rId9" imgW="1434960" imgH="291960" progId="Equation.DSMT4">
                  <p:embed/>
                  <p:pic>
                    <p:nvPicPr>
                      <p:cNvPr id="0" name="Picture 6"/>
                      <p:cNvPicPr>
                        <a:picLocks noChangeAspect="1" noChangeArrowheads="1"/>
                      </p:cNvPicPr>
                      <p:nvPr/>
                    </p:nvPicPr>
                    <p:blipFill>
                      <a:blip r:embed="rId10"/>
                      <a:srcRect/>
                      <a:stretch>
                        <a:fillRect/>
                      </a:stretch>
                    </p:blipFill>
                    <p:spPr bwMode="auto">
                      <a:xfrm>
                        <a:off x="6248400" y="5548256"/>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Calculating the Perimeter (cont.)</a:t>
            </a:r>
          </a:p>
        </p:txBody>
      </p:sp>
      <p:sp>
        <p:nvSpPr>
          <p:cNvPr id="3" name="Content Placeholder 2"/>
          <p:cNvSpPr>
            <a:spLocks noGrp="1"/>
          </p:cNvSpPr>
          <p:nvPr>
            <p:ph idx="1"/>
          </p:nvPr>
        </p:nvSpPr>
        <p:spPr/>
        <p:txBody>
          <a:bodyPr/>
          <a:lstStyle/>
          <a:p>
            <a:r>
              <a:rPr lang="it-IT" dirty="0"/>
              <a:t>Perimeter = semicircle + diameter </a:t>
            </a:r>
          </a:p>
          <a:p>
            <a:pPr>
              <a:tabLst>
                <a:tab pos="1489075" algn="l"/>
              </a:tabLst>
            </a:pPr>
            <a:r>
              <a:rPr lang="it-IT" dirty="0"/>
              <a:t>	</a:t>
            </a:r>
            <a:r>
              <a:rPr lang="it-IT" dirty="0">
                <a:solidFill>
                  <a:srgbClr val="9900FF"/>
                </a:solidFill>
              </a:rPr>
              <a:t>= 31.4 cm + 20 cm = </a:t>
            </a:r>
            <a:r>
              <a:rPr lang="it-IT" dirty="0">
                <a:solidFill>
                  <a:srgbClr val="FF0000"/>
                </a:solidFill>
              </a:rPr>
              <a:t>51.4 cm</a:t>
            </a:r>
          </a:p>
          <a:p>
            <a:r>
              <a:rPr lang="en-US" dirty="0"/>
              <a:t>The perimeter is </a:t>
            </a:r>
            <a:r>
              <a:rPr lang="en-US" dirty="0">
                <a:solidFill>
                  <a:srgbClr val="FF0000"/>
                </a:solidFill>
              </a:rPr>
              <a:t>51.4 cm</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Calculating the Perimeter</a:t>
            </a:r>
          </a:p>
        </p:txBody>
      </p:sp>
      <p:sp>
        <p:nvSpPr>
          <p:cNvPr id="3" name="Content Placeholder 2"/>
          <p:cNvSpPr>
            <a:spLocks noGrp="1"/>
          </p:cNvSpPr>
          <p:nvPr>
            <p:ph idx="1"/>
          </p:nvPr>
        </p:nvSpPr>
        <p:spPr/>
        <p:txBody>
          <a:bodyPr/>
          <a:lstStyle/>
          <a:p>
            <a:r>
              <a:rPr lang="en-US" dirty="0"/>
              <a:t>Calculate the perimeter of the figure </a:t>
            </a:r>
            <a:br>
              <a:rPr lang="en-US" dirty="0"/>
            </a:br>
            <a:r>
              <a:rPr lang="en-US" dirty="0"/>
              <a:t>shown here with a rectangular base </a:t>
            </a:r>
            <a:br>
              <a:rPr lang="en-US" dirty="0"/>
            </a:br>
            <a:r>
              <a:rPr lang="en-US" dirty="0"/>
              <a:t>and a semicircle attached to the top. </a:t>
            </a:r>
            <a:br>
              <a:rPr lang="en-US" dirty="0"/>
            </a:br>
            <a:r>
              <a:rPr lang="en-US" dirty="0"/>
              <a:t>The rectangle has a length of </a:t>
            </a:r>
            <a:r>
              <a:rPr lang="en-US" dirty="0">
                <a:solidFill>
                  <a:srgbClr val="0000FF"/>
                </a:solidFill>
              </a:rPr>
              <a:t>16 m</a:t>
            </a:r>
            <a:r>
              <a:rPr lang="en-US" dirty="0"/>
              <a:t> </a:t>
            </a:r>
            <a:br>
              <a:rPr lang="en-US" dirty="0"/>
            </a:br>
            <a:r>
              <a:rPr lang="en-US" dirty="0"/>
              <a:t>and a width of </a:t>
            </a:r>
            <a:r>
              <a:rPr lang="en-US" dirty="0">
                <a:solidFill>
                  <a:srgbClr val="0000FF"/>
                </a:solidFill>
              </a:rPr>
              <a:t>6 m</a:t>
            </a:r>
            <a:r>
              <a:rPr lang="en-US" dirty="0"/>
              <a:t>.</a:t>
            </a:r>
          </a:p>
          <a:p>
            <a:r>
              <a:rPr lang="en-US" b="1" dirty="0"/>
              <a:t>Solution</a:t>
            </a:r>
          </a:p>
          <a:p>
            <a:r>
              <a:rPr lang="en-US" dirty="0"/>
              <a:t>The perimeter of the figure is the sum of the lengths of three sides of the rectangle and the length of the semicircle. (</a:t>
            </a:r>
            <a:r>
              <a:rPr lang="en-US" b="1" dirty="0"/>
              <a:t>Note:</a:t>
            </a:r>
            <a:r>
              <a:rPr lang="en-US" dirty="0"/>
              <a:t> The diameter of the semicircle is </a:t>
            </a:r>
            <a:br>
              <a:rPr lang="en-US" dirty="0"/>
            </a:br>
            <a:r>
              <a:rPr lang="en-US" dirty="0"/>
              <a:t>16 m.)</a:t>
            </a:r>
          </a:p>
        </p:txBody>
      </p:sp>
      <p:pic>
        <p:nvPicPr>
          <p:cNvPr id="7" name="Picture 6">
            <a:extLst>
              <a:ext uri="{FF2B5EF4-FFF2-40B4-BE49-F238E27FC236}">
                <a16:creationId xmlns:a16="http://schemas.microsoft.com/office/drawing/2014/main" id="{503F9172-F2FC-24DB-6565-704C1D2C092E}"/>
              </a:ext>
            </a:extLst>
          </p:cNvPr>
          <p:cNvPicPr>
            <a:picLocks noChangeAspect="1"/>
          </p:cNvPicPr>
          <p:nvPr/>
        </p:nvPicPr>
        <p:blipFill>
          <a:blip r:embed="rId2"/>
          <a:stretch>
            <a:fillRect/>
          </a:stretch>
        </p:blipFill>
        <p:spPr>
          <a:xfrm>
            <a:off x="6096000" y="1468121"/>
            <a:ext cx="2505425" cy="213389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Calculating the Perimeter (cont.)</a:t>
            </a:r>
          </a:p>
        </p:txBody>
      </p:sp>
      <p:sp>
        <p:nvSpPr>
          <p:cNvPr id="3" name="Content Placeholder 2"/>
          <p:cNvSpPr>
            <a:spLocks noGrp="1"/>
          </p:cNvSpPr>
          <p:nvPr>
            <p:ph idx="1"/>
          </p:nvPr>
        </p:nvSpPr>
        <p:spPr/>
        <p:txBody>
          <a:bodyPr/>
          <a:lstStyle/>
          <a:p>
            <a:r>
              <a:rPr lang="en-US" dirty="0"/>
              <a:t>Sum of the lengths of three sides of the rectangle </a:t>
            </a:r>
          </a:p>
          <a:p>
            <a:r>
              <a:rPr lang="en-US" dirty="0">
                <a:solidFill>
                  <a:srgbClr val="002060"/>
                </a:solidFill>
              </a:rPr>
              <a:t>	= 6 m + 16 m + 6 m</a:t>
            </a:r>
            <a:endParaRPr lang="en-US" dirty="0">
              <a:solidFill>
                <a:srgbClr val="9900FF"/>
              </a:solidFill>
            </a:endParaRPr>
          </a:p>
          <a:p>
            <a:r>
              <a:rPr lang="en-US" dirty="0"/>
              <a:t>Length of semicircle </a:t>
            </a:r>
          </a:p>
          <a:p>
            <a:endParaRPr lang="en-US" dirty="0"/>
          </a:p>
          <a:p>
            <a:endParaRPr lang="en-US" dirty="0"/>
          </a:p>
          <a:p>
            <a:r>
              <a:rPr lang="en-US" dirty="0"/>
              <a:t>Perimeter of the figure</a:t>
            </a:r>
          </a:p>
          <a:p>
            <a:endParaRPr lang="en-US" dirty="0"/>
          </a:p>
        </p:txBody>
      </p:sp>
      <p:graphicFrame>
        <p:nvGraphicFramePr>
          <p:cNvPr id="39938" name="Object 2"/>
          <p:cNvGraphicFramePr>
            <a:graphicFrameLocks noChangeAspect="1"/>
          </p:cNvGraphicFramePr>
          <p:nvPr/>
        </p:nvGraphicFramePr>
        <p:xfrm>
          <a:off x="1219200" y="2895600"/>
          <a:ext cx="762000" cy="838200"/>
        </p:xfrm>
        <a:graphic>
          <a:graphicData uri="http://schemas.openxmlformats.org/presentationml/2006/ole">
            <mc:AlternateContent xmlns:mc="http://schemas.openxmlformats.org/markup-compatibility/2006">
              <mc:Choice xmlns:v="urn:schemas-microsoft-com:vml" Requires="v">
                <p:oleObj name="Equation" r:id="rId2" imgW="761760" imgH="838080" progId="Equation.DSMT4">
                  <p:embed/>
                </p:oleObj>
              </mc:Choice>
              <mc:Fallback>
                <p:oleObj name="Equation" r:id="rId2" imgW="7617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8956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extLst>
              <p:ext uri="{D42A27DB-BD31-4B8C-83A1-F6EECF244321}">
                <p14:modId xmlns:p14="http://schemas.microsoft.com/office/powerpoint/2010/main" val="2275442925"/>
              </p:ext>
            </p:extLst>
          </p:nvPr>
        </p:nvGraphicFramePr>
        <p:xfrm>
          <a:off x="2033588" y="2895600"/>
          <a:ext cx="990600" cy="838200"/>
        </p:xfrm>
        <a:graphic>
          <a:graphicData uri="http://schemas.openxmlformats.org/presentationml/2006/ole">
            <mc:AlternateContent xmlns:mc="http://schemas.openxmlformats.org/markup-compatibility/2006">
              <mc:Choice xmlns:v="urn:schemas-microsoft-com:vml" Requires="v">
                <p:oleObj name="Equation" r:id="rId4" imgW="990360" imgH="838080" progId="Equation.DSMT4">
                  <p:embed/>
                </p:oleObj>
              </mc:Choice>
              <mc:Fallback>
                <p:oleObj name="Equation" r:id="rId4" imgW="990360" imgH="838080" progId="Equation.DSMT4">
                  <p:embed/>
                  <p:pic>
                    <p:nvPicPr>
                      <p:cNvPr id="0" name="Picture 3"/>
                      <p:cNvPicPr>
                        <a:picLocks noChangeAspect="1" noChangeArrowheads="1"/>
                      </p:cNvPicPr>
                      <p:nvPr/>
                    </p:nvPicPr>
                    <p:blipFill>
                      <a:blip r:embed="rId5"/>
                      <a:srcRect/>
                      <a:stretch>
                        <a:fillRect/>
                      </a:stretch>
                    </p:blipFill>
                    <p:spPr bwMode="auto">
                      <a:xfrm>
                        <a:off x="2033588" y="28956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0" name="Object 4"/>
          <p:cNvGraphicFramePr>
            <a:graphicFrameLocks noChangeAspect="1"/>
          </p:cNvGraphicFramePr>
          <p:nvPr>
            <p:extLst>
              <p:ext uri="{D42A27DB-BD31-4B8C-83A1-F6EECF244321}">
                <p14:modId xmlns:p14="http://schemas.microsoft.com/office/powerpoint/2010/main" val="2186136699"/>
              </p:ext>
            </p:extLst>
          </p:nvPr>
        </p:nvGraphicFramePr>
        <p:xfrm>
          <a:off x="3064184" y="2895600"/>
          <a:ext cx="2171700" cy="838200"/>
        </p:xfrm>
        <a:graphic>
          <a:graphicData uri="http://schemas.openxmlformats.org/presentationml/2006/ole">
            <mc:AlternateContent xmlns:mc="http://schemas.openxmlformats.org/markup-compatibility/2006">
              <mc:Choice xmlns:v="urn:schemas-microsoft-com:vml" Requires="v">
                <p:oleObj name="Equation" r:id="rId6" imgW="2171520" imgH="838080" progId="Equation.DSMT4">
                  <p:embed/>
                </p:oleObj>
              </mc:Choice>
              <mc:Fallback>
                <p:oleObj name="Equation" r:id="rId6" imgW="2171520" imgH="838080" progId="Equation.DSMT4">
                  <p:embed/>
                  <p:pic>
                    <p:nvPicPr>
                      <p:cNvPr id="0" name="Picture 4"/>
                      <p:cNvPicPr>
                        <a:picLocks noChangeAspect="1" noChangeArrowheads="1"/>
                      </p:cNvPicPr>
                      <p:nvPr/>
                    </p:nvPicPr>
                    <p:blipFill>
                      <a:blip r:embed="rId7"/>
                      <a:srcRect/>
                      <a:stretch>
                        <a:fillRect/>
                      </a:stretch>
                    </p:blipFill>
                    <p:spPr bwMode="auto">
                      <a:xfrm>
                        <a:off x="3064184" y="2895600"/>
                        <a:ext cx="217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1" name="Object 5"/>
          <p:cNvGraphicFramePr>
            <a:graphicFrameLocks noChangeAspect="1"/>
          </p:cNvGraphicFramePr>
          <p:nvPr>
            <p:extLst>
              <p:ext uri="{D42A27DB-BD31-4B8C-83A1-F6EECF244321}">
                <p14:modId xmlns:p14="http://schemas.microsoft.com/office/powerpoint/2010/main" val="2169191283"/>
              </p:ext>
            </p:extLst>
          </p:nvPr>
        </p:nvGraphicFramePr>
        <p:xfrm>
          <a:off x="5321300" y="3176124"/>
          <a:ext cx="1460500" cy="292100"/>
        </p:xfrm>
        <a:graphic>
          <a:graphicData uri="http://schemas.openxmlformats.org/presentationml/2006/ole">
            <mc:AlternateContent xmlns:mc="http://schemas.openxmlformats.org/markup-compatibility/2006">
              <mc:Choice xmlns:v="urn:schemas-microsoft-com:vml" Requires="v">
                <p:oleObj name="Equation" r:id="rId8" imgW="1460160" imgH="291960" progId="Equation.DSMT4">
                  <p:embed/>
                </p:oleObj>
              </mc:Choice>
              <mc:Fallback>
                <p:oleObj name="Equation" r:id="rId8" imgW="1460160" imgH="291960" progId="Equation.DSMT4">
                  <p:embed/>
                  <p:pic>
                    <p:nvPicPr>
                      <p:cNvPr id="0" name="Picture 5"/>
                      <p:cNvPicPr>
                        <a:picLocks noChangeAspect="1" noChangeArrowheads="1"/>
                      </p:cNvPicPr>
                      <p:nvPr/>
                    </p:nvPicPr>
                    <p:blipFill>
                      <a:blip r:embed="rId9"/>
                      <a:srcRect/>
                      <a:stretch>
                        <a:fillRect/>
                      </a:stretch>
                    </p:blipFill>
                    <p:spPr bwMode="auto">
                      <a:xfrm>
                        <a:off x="5321300" y="3176124"/>
                        <a:ext cx="146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216866" y="1820411"/>
            <a:ext cx="1180131" cy="523220"/>
          </a:xfrm>
          <a:prstGeom prst="rect">
            <a:avLst/>
          </a:prstGeom>
        </p:spPr>
        <p:txBody>
          <a:bodyPr wrap="none">
            <a:spAutoFit/>
          </a:bodyPr>
          <a:lstStyle/>
          <a:p>
            <a:r>
              <a:rPr lang="en-US" sz="2800" dirty="0">
                <a:solidFill>
                  <a:srgbClr val="002060"/>
                </a:solidFill>
              </a:rPr>
              <a:t>=</a:t>
            </a:r>
            <a:r>
              <a:rPr lang="en-US" sz="2800" dirty="0">
                <a:solidFill>
                  <a:srgbClr val="9900FF"/>
                </a:solidFill>
              </a:rPr>
              <a:t> 28 m</a:t>
            </a:r>
            <a:endParaRPr lang="en-US" sz="2800" dirty="0"/>
          </a:p>
        </p:txBody>
      </p:sp>
      <p:sp>
        <p:nvSpPr>
          <p:cNvPr id="9" name="Rectangle 8"/>
          <p:cNvSpPr/>
          <p:nvPr/>
        </p:nvSpPr>
        <p:spPr>
          <a:xfrm>
            <a:off x="3810000" y="3835167"/>
            <a:ext cx="2795958" cy="523220"/>
          </a:xfrm>
          <a:prstGeom prst="rect">
            <a:avLst/>
          </a:prstGeom>
        </p:spPr>
        <p:txBody>
          <a:bodyPr wrap="none">
            <a:spAutoFit/>
          </a:bodyPr>
          <a:lstStyle/>
          <a:p>
            <a:r>
              <a:rPr lang="en-US" sz="2800" dirty="0">
                <a:solidFill>
                  <a:srgbClr val="002060"/>
                </a:solidFill>
              </a:rPr>
              <a:t>=</a:t>
            </a:r>
            <a:r>
              <a:rPr lang="en-US" sz="2800" dirty="0">
                <a:solidFill>
                  <a:srgbClr val="9900FF"/>
                </a:solidFill>
              </a:rPr>
              <a:t> 28 m + 25.12 m </a:t>
            </a:r>
            <a:endParaRPr lang="en-US" sz="2800" dirty="0"/>
          </a:p>
        </p:txBody>
      </p:sp>
      <p:sp>
        <p:nvSpPr>
          <p:cNvPr id="10" name="Rectangle 9"/>
          <p:cNvSpPr/>
          <p:nvPr/>
        </p:nvSpPr>
        <p:spPr>
          <a:xfrm>
            <a:off x="6400800" y="3835167"/>
            <a:ext cx="1636987" cy="523220"/>
          </a:xfrm>
          <a:prstGeom prst="rect">
            <a:avLst/>
          </a:prstGeom>
        </p:spPr>
        <p:txBody>
          <a:bodyPr wrap="none">
            <a:spAutoFit/>
          </a:bodyPr>
          <a:lstStyle/>
          <a:p>
            <a:r>
              <a:rPr lang="en-US" sz="2800" dirty="0">
                <a:solidFill>
                  <a:srgbClr val="002060"/>
                </a:solidFill>
              </a:rPr>
              <a:t>= </a:t>
            </a:r>
            <a:r>
              <a:rPr lang="en-US" sz="2800" dirty="0">
                <a:solidFill>
                  <a:srgbClr val="FF0000"/>
                </a:solidFill>
              </a:rPr>
              <a:t>53.12 m</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9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99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Definition: Perimeter </a:t>
            </a:r>
          </a:p>
        </p:txBody>
      </p:sp>
      <p:sp>
        <p:nvSpPr>
          <p:cNvPr id="7171" name="TextBox 3"/>
          <p:cNvSpPr>
            <a:spLocks noGrp="1" noChangeArrowheads="1"/>
          </p:cNvSpPr>
          <p:nvPr>
            <p:ph idx="1"/>
          </p:nvPr>
        </p:nvSpPr>
        <p:spPr>
          <a:xfrm>
            <a:off x="457200" y="1280160"/>
            <a:ext cx="8229600" cy="954107"/>
          </a:xfrm>
          <a:prstGeom prst="rect">
            <a:avLst/>
          </a:prstGeom>
          <a:solidFill>
            <a:srgbClr val="FFFFCC"/>
          </a:solidFill>
          <a:ln w="28575">
            <a:solidFill>
              <a:srgbClr val="000000"/>
            </a:solidFill>
          </a:ln>
        </p:spPr>
        <p:txBody>
          <a:bodyPr>
            <a:spAutoFit/>
          </a:bodyPr>
          <a:lstStyle/>
          <a:p>
            <a:pPr marL="15875" indent="-15875" eaLnBrk="0" hangingPunct="0">
              <a:tabLst>
                <a:tab pos="1371600" algn="l"/>
              </a:tabLst>
            </a:pPr>
            <a:r>
              <a:rPr lang="en-US" dirty="0">
                <a:solidFill>
                  <a:srgbClr val="000000"/>
                </a:solidFill>
                <a:latin typeface="Calibri" pitchFamily="34" charset="0"/>
              </a:rPr>
              <a:t>The </a:t>
            </a:r>
            <a:r>
              <a:rPr lang="en-US" b="1" dirty="0">
                <a:solidFill>
                  <a:srgbClr val="C00000"/>
                </a:solidFill>
                <a:latin typeface="Calibri" pitchFamily="34" charset="0"/>
              </a:rPr>
              <a:t>perimeter</a:t>
            </a:r>
            <a:r>
              <a:rPr lang="en-US" dirty="0">
                <a:solidFill>
                  <a:srgbClr val="000000"/>
                </a:solidFill>
                <a:latin typeface="Calibri" pitchFamily="34" charset="0"/>
              </a:rPr>
              <a:t> </a:t>
            </a:r>
            <a:r>
              <a:rPr lang="en-US" i="1" dirty="0">
                <a:solidFill>
                  <a:srgbClr val="000000"/>
                </a:solidFill>
                <a:latin typeface="Calibri" pitchFamily="34" charset="0"/>
              </a:rPr>
              <a:t>P</a:t>
            </a:r>
            <a:r>
              <a:rPr lang="en-US" dirty="0">
                <a:solidFill>
                  <a:srgbClr val="000000"/>
                </a:solidFill>
                <a:latin typeface="Calibri" pitchFamily="34" charset="0"/>
              </a:rPr>
              <a:t> of a polygon is the sum of the lengths of its sides.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Perimeter of a Polygon</a:t>
            </a:r>
          </a:p>
        </p:txBody>
      </p:sp>
      <p:graphicFrame>
        <p:nvGraphicFramePr>
          <p:cNvPr id="5" name="Content Placeholder 4"/>
          <p:cNvGraphicFramePr>
            <a:graphicFrameLocks noGrp="1"/>
          </p:cNvGraphicFramePr>
          <p:nvPr>
            <p:ph idx="1"/>
          </p:nvPr>
        </p:nvGraphicFramePr>
        <p:xfrm>
          <a:off x="457200" y="1279525"/>
          <a:ext cx="8229600" cy="19812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r>
                        <a:rPr lang="en-US" sz="2000" b="1" dirty="0"/>
                        <a:t>From the Metric System </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t>From the US Customary System</a:t>
                      </a:r>
                    </a:p>
                  </a:txBody>
                  <a:tcPr/>
                </a:tc>
                <a:extLst>
                  <a:ext uri="{0D108BD9-81ED-4DB2-BD59-A6C34878D82A}">
                    <a16:rowId xmlns:a16="http://schemas.microsoft.com/office/drawing/2014/main" val="10000"/>
                  </a:ext>
                </a:extLst>
              </a:tr>
              <a:tr h="370840">
                <a:tc>
                  <a:txBody>
                    <a:bodyPr/>
                    <a:lstStyle/>
                    <a:p>
                      <a:pPr algn="ctr"/>
                      <a:r>
                        <a:rPr lang="en-US" sz="2000" dirty="0">
                          <a:solidFill>
                            <a:srgbClr val="000000"/>
                          </a:solidFill>
                        </a:rPr>
                        <a:t>millimeter (mm)</a:t>
                      </a:r>
                    </a:p>
                  </a:txBody>
                  <a:tcPr/>
                </a:tc>
                <a:tc>
                  <a:txBody>
                    <a:bodyPr/>
                    <a:lstStyle/>
                    <a:p>
                      <a:pPr algn="ctr"/>
                      <a:r>
                        <a:rPr lang="en-US" sz="2000" dirty="0">
                          <a:solidFill>
                            <a:srgbClr val="000000"/>
                          </a:solidFill>
                        </a:rPr>
                        <a:t>inch (in.)</a:t>
                      </a:r>
                    </a:p>
                  </a:txBody>
                  <a:tcPr/>
                </a:tc>
                <a:extLst>
                  <a:ext uri="{0D108BD9-81ED-4DB2-BD59-A6C34878D82A}">
                    <a16:rowId xmlns:a16="http://schemas.microsoft.com/office/drawing/2014/main" val="10001"/>
                  </a:ext>
                </a:extLst>
              </a:tr>
              <a:tr h="370840">
                <a:tc>
                  <a:txBody>
                    <a:bodyPr/>
                    <a:lstStyle/>
                    <a:p>
                      <a:pPr algn="ctr"/>
                      <a:r>
                        <a:rPr lang="en-US" sz="2000" dirty="0">
                          <a:solidFill>
                            <a:srgbClr val="000000"/>
                          </a:solidFill>
                        </a:rPr>
                        <a:t>centimeter (cm)</a:t>
                      </a:r>
                    </a:p>
                  </a:txBody>
                  <a:tcPr/>
                </a:tc>
                <a:tc>
                  <a:txBody>
                    <a:bodyPr/>
                    <a:lstStyle/>
                    <a:p>
                      <a:pPr algn="ctr"/>
                      <a:r>
                        <a:rPr lang="en-US" sz="2000" dirty="0">
                          <a:solidFill>
                            <a:srgbClr val="000000"/>
                          </a:solidFill>
                        </a:rPr>
                        <a:t>foot (ft)</a:t>
                      </a:r>
                    </a:p>
                  </a:txBody>
                  <a:tcPr/>
                </a:tc>
                <a:extLst>
                  <a:ext uri="{0D108BD9-81ED-4DB2-BD59-A6C34878D82A}">
                    <a16:rowId xmlns:a16="http://schemas.microsoft.com/office/drawing/2014/main" val="10002"/>
                  </a:ext>
                </a:extLst>
              </a:tr>
              <a:tr h="370840">
                <a:tc>
                  <a:txBody>
                    <a:bodyPr/>
                    <a:lstStyle/>
                    <a:p>
                      <a:pPr algn="ctr"/>
                      <a:r>
                        <a:rPr lang="en-US" sz="2000" dirty="0">
                          <a:solidFill>
                            <a:srgbClr val="000000"/>
                          </a:solidFill>
                        </a:rPr>
                        <a:t>meter (m)</a:t>
                      </a:r>
                    </a:p>
                  </a:txBody>
                  <a:tcPr/>
                </a:tc>
                <a:tc>
                  <a:txBody>
                    <a:bodyPr/>
                    <a:lstStyle/>
                    <a:p>
                      <a:pPr algn="ctr"/>
                      <a:r>
                        <a:rPr lang="en-US" sz="2000" dirty="0">
                          <a:solidFill>
                            <a:srgbClr val="000000"/>
                          </a:solidFill>
                        </a:rPr>
                        <a:t>yard (yd)</a:t>
                      </a:r>
                    </a:p>
                  </a:txBody>
                  <a:tcPr/>
                </a:tc>
                <a:extLst>
                  <a:ext uri="{0D108BD9-81ED-4DB2-BD59-A6C34878D82A}">
                    <a16:rowId xmlns:a16="http://schemas.microsoft.com/office/drawing/2014/main" val="10003"/>
                  </a:ext>
                </a:extLst>
              </a:tr>
              <a:tr h="370840">
                <a:tc>
                  <a:txBody>
                    <a:bodyPr/>
                    <a:lstStyle/>
                    <a:p>
                      <a:pPr algn="ctr"/>
                      <a:r>
                        <a:rPr lang="en-US" sz="2000" dirty="0">
                          <a:solidFill>
                            <a:srgbClr val="000000"/>
                          </a:solidFill>
                        </a:rPr>
                        <a:t>kilometer (km)</a:t>
                      </a:r>
                    </a:p>
                  </a:txBody>
                  <a:tcPr/>
                </a:tc>
                <a:tc>
                  <a:txBody>
                    <a:bodyPr/>
                    <a:lstStyle/>
                    <a:p>
                      <a:pPr algn="ctr"/>
                      <a:r>
                        <a:rPr lang="en-US" sz="2000" dirty="0">
                          <a:solidFill>
                            <a:srgbClr val="000000"/>
                          </a:solidFill>
                        </a:rPr>
                        <a:t>mile (mi)</a:t>
                      </a:r>
                    </a:p>
                  </a:txBody>
                  <a:tcPr/>
                </a:tc>
                <a:extLst>
                  <a:ext uri="{0D108BD9-81ED-4DB2-BD59-A6C34878D82A}">
                    <a16:rowId xmlns:a16="http://schemas.microsoft.com/office/drawing/2014/main" val="10004"/>
                  </a:ext>
                </a:extLst>
              </a:tr>
            </a:tbl>
          </a:graphicData>
        </a:graphic>
      </p:graphicFrame>
      <p:sp>
        <p:nvSpPr>
          <p:cNvPr id="6" name="Rectangle 5"/>
          <p:cNvSpPr/>
          <p:nvPr/>
        </p:nvSpPr>
        <p:spPr>
          <a:xfrm>
            <a:off x="4035876" y="3440668"/>
            <a:ext cx="1069524" cy="461665"/>
          </a:xfrm>
          <a:prstGeom prst="rect">
            <a:avLst/>
          </a:prstGeom>
        </p:spPr>
        <p:txBody>
          <a:bodyPr wrap="none">
            <a:spAutoFit/>
          </a:bodyPr>
          <a:lstStyle/>
          <a:p>
            <a:r>
              <a:rPr lang="en-US" sz="2400" dirty="0"/>
              <a:t>Table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t>Formula: Perimeter Formulas for Five Polygons</a:t>
            </a:r>
            <a:endParaRPr lang="en-US" sz="3200" dirty="0">
              <a:solidFill>
                <a:schemeClr val="accent1"/>
              </a:solidFill>
            </a:endParaRPr>
          </a:p>
        </p:txBody>
      </p:sp>
      <p:sp>
        <p:nvSpPr>
          <p:cNvPr id="8195" name="TextBox 3"/>
          <p:cNvSpPr>
            <a:spLocks noGrp="1" noChangeArrowheads="1"/>
          </p:cNvSpPr>
          <p:nvPr>
            <p:ph idx="1"/>
          </p:nvPr>
        </p:nvSpPr>
        <p:spPr>
          <a:xfrm>
            <a:off x="457200" y="1280160"/>
            <a:ext cx="8229600" cy="4663440"/>
          </a:xfrm>
          <a:prstGeom prst="rect">
            <a:avLst/>
          </a:prstGeom>
          <a:solidFill>
            <a:srgbClr val="FFFFCC"/>
          </a:solidFill>
          <a:ln w="28575">
            <a:solidFill>
              <a:srgbClr val="000000"/>
            </a:solidFill>
          </a:ln>
        </p:spPr>
        <p:txBody>
          <a:bodyPr>
            <a:normAutofit/>
          </a:bodyPr>
          <a:lstStyle/>
          <a:p>
            <a:pPr marL="15875" indent="-15875" algn="ctr" eaLnBrk="0" hangingPunct="0">
              <a:tabLst>
                <a:tab pos="1371600" algn="l"/>
              </a:tabLst>
            </a:pPr>
            <a:r>
              <a:rPr lang="en-US" b="1" dirty="0">
                <a:solidFill>
                  <a:srgbClr val="000000"/>
                </a:solidFill>
                <a:latin typeface="Calibri" pitchFamily="34" charset="0"/>
              </a:rPr>
              <a:t> </a:t>
            </a:r>
          </a:p>
        </p:txBody>
      </p:sp>
      <p:sp>
        <p:nvSpPr>
          <p:cNvPr id="6" name="Rectangle 5"/>
          <p:cNvSpPr/>
          <p:nvPr/>
        </p:nvSpPr>
        <p:spPr>
          <a:xfrm>
            <a:off x="533400" y="5520655"/>
            <a:ext cx="8001000" cy="369332"/>
          </a:xfrm>
          <a:prstGeom prst="rect">
            <a:avLst/>
          </a:prstGeom>
        </p:spPr>
        <p:txBody>
          <a:bodyPr wrap="square">
            <a:spAutoFit/>
          </a:bodyPr>
          <a:lstStyle/>
          <a:p>
            <a:r>
              <a:rPr lang="en-US" b="1" dirty="0">
                <a:solidFill>
                  <a:srgbClr val="000000"/>
                </a:solidFill>
              </a:rPr>
              <a:t>Note that each formula represents the sum of the lengths of the sides.</a:t>
            </a:r>
            <a:endParaRPr lang="en-US" dirty="0">
              <a:solidFill>
                <a:srgbClr val="000000"/>
              </a:solidFill>
            </a:endParaRPr>
          </a:p>
        </p:txBody>
      </p:sp>
      <p:pic>
        <p:nvPicPr>
          <p:cNvPr id="26625" name="Picture 1"/>
          <p:cNvPicPr>
            <a:picLocks noChangeAspect="1" noChangeArrowheads="1"/>
          </p:cNvPicPr>
          <p:nvPr/>
        </p:nvPicPr>
        <p:blipFill>
          <a:blip r:embed="rId2" cstate="print">
            <a:clrChange>
              <a:clrFrom>
                <a:srgbClr val="E6F4F1"/>
              </a:clrFrom>
              <a:clrTo>
                <a:srgbClr val="E6F4F1">
                  <a:alpha val="0"/>
                </a:srgbClr>
              </a:clrTo>
            </a:clrChange>
            <a:lum bright="-10000"/>
          </a:blip>
          <a:srcRect/>
          <a:stretch>
            <a:fillRect/>
          </a:stretch>
        </p:blipFill>
        <p:spPr bwMode="auto">
          <a:xfrm>
            <a:off x="1234934" y="1723448"/>
            <a:ext cx="6674133" cy="1920240"/>
          </a:xfrm>
          <a:prstGeom prst="rect">
            <a:avLst/>
          </a:prstGeom>
          <a:noFill/>
          <a:ln w="9525">
            <a:noFill/>
            <a:miter lim="800000"/>
            <a:headEnd/>
            <a:tailEnd/>
          </a:ln>
        </p:spPr>
      </p:pic>
      <p:pic>
        <p:nvPicPr>
          <p:cNvPr id="26626" name="Picture 2"/>
          <p:cNvPicPr>
            <a:picLocks noChangeAspect="1" noChangeArrowheads="1"/>
          </p:cNvPicPr>
          <p:nvPr/>
        </p:nvPicPr>
        <p:blipFill>
          <a:blip r:embed="rId3" cstate="print">
            <a:clrChange>
              <a:clrFrom>
                <a:srgbClr val="E6F4F1"/>
              </a:clrFrom>
              <a:clrTo>
                <a:srgbClr val="E6F4F1">
                  <a:alpha val="0"/>
                </a:srgbClr>
              </a:clrTo>
            </a:clrChange>
            <a:lum bright="-10000"/>
          </a:blip>
          <a:srcRect/>
          <a:stretch>
            <a:fillRect/>
          </a:stretch>
        </p:blipFill>
        <p:spPr bwMode="auto">
          <a:xfrm>
            <a:off x="2432355" y="3691855"/>
            <a:ext cx="4279290" cy="18288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Calculating the Perimeter of a Square</a:t>
            </a:r>
            <a:endParaRPr lang="en-US" sz="3200" dirty="0">
              <a:solidFill>
                <a:schemeClr val="accent1"/>
              </a:solidFill>
            </a:endParaRPr>
          </a:p>
        </p:txBody>
      </p:sp>
      <p:sp>
        <p:nvSpPr>
          <p:cNvPr id="9219" name="Rectangle 3"/>
          <p:cNvSpPr>
            <a:spLocks noGrp="1"/>
          </p:cNvSpPr>
          <p:nvPr>
            <p:ph idx="1"/>
          </p:nvPr>
        </p:nvSpPr>
        <p:spPr>
          <a:xfrm>
            <a:off x="457200" y="1280160"/>
            <a:ext cx="8229600" cy="4663440"/>
          </a:xfrm>
          <a:prstGeom prst="rect">
            <a:avLst/>
          </a:prstGeom>
        </p:spPr>
        <p:txBody>
          <a:bodyPr/>
          <a:lstStyle/>
          <a:p>
            <a:pPr marL="0" indent="0">
              <a:buFont typeface="Courier New" pitchFamily="49" charset="0"/>
              <a:buNone/>
            </a:pPr>
            <a:r>
              <a:rPr lang="en-US" i="0" dirty="0">
                <a:solidFill>
                  <a:schemeClr val="tx1"/>
                </a:solidFill>
              </a:rPr>
              <a:t>Calculate the perimeter of a square with sides of length </a:t>
            </a:r>
            <a:r>
              <a:rPr lang="en-US" i="0" dirty="0">
                <a:solidFill>
                  <a:srgbClr val="0000FF"/>
                </a:solidFill>
              </a:rPr>
              <a:t>16 in</a:t>
            </a:r>
            <a:r>
              <a:rPr lang="en-US" i="0" dirty="0">
                <a:solidFill>
                  <a:schemeClr val="tx1"/>
                </a:solidFill>
              </a:rPr>
              <a:t>.</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sp>
        <p:nvSpPr>
          <p:cNvPr id="5" name="Rectangle 3"/>
          <p:cNvSpPr txBox="1">
            <a:spLocks/>
          </p:cNvSpPr>
          <p:nvPr/>
        </p:nvSpPr>
        <p:spPr>
          <a:xfrm>
            <a:off x="457200" y="3276600"/>
            <a:ext cx="8229600" cy="2720745"/>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Using the formula for the perimeter of a square, we have the following.</a:t>
            </a:r>
          </a:p>
          <a:p>
            <a:pPr marL="0" marR="0" lvl="0" indent="0" algn="l" defTabSz="914400" rtl="0" eaLnBrk="1" fontAlgn="auto" latinLnBrk="0" hangingPunct="1">
              <a:lnSpc>
                <a:spcPct val="150000"/>
              </a:lnSpc>
              <a:spcBef>
                <a:spcPct val="20000"/>
              </a:spcBef>
              <a:spcAft>
                <a:spcPts val="0"/>
              </a:spcAft>
              <a:buClrTx/>
              <a:buSzTx/>
              <a:buFont typeface="Courier New" pitchFamily="49" charset="0"/>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perimeter of the square is </a:t>
            </a:r>
            <a:r>
              <a:rPr kumimoji="0" lang="en-US" sz="2800" b="0" i="0" u="none" strike="noStrike" kern="1200" cap="none" spc="0" normalizeH="0" baseline="0" noProof="0" dirty="0">
                <a:ln>
                  <a:noFill/>
                </a:ln>
                <a:solidFill>
                  <a:srgbClr val="FF0000"/>
                </a:solidFill>
                <a:effectLst/>
                <a:uLnTx/>
                <a:uFillTx/>
                <a:latin typeface="+mn-lt"/>
                <a:ea typeface="+mn-ea"/>
                <a:cs typeface="+mn-cs"/>
              </a:rPr>
              <a:t>64 in.</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6" name="Object 3"/>
          <p:cNvGraphicFramePr>
            <a:graphicFrameLocks noChangeAspect="1"/>
          </p:cNvGraphicFramePr>
          <p:nvPr/>
        </p:nvGraphicFramePr>
        <p:xfrm>
          <a:off x="3530600" y="4609695"/>
          <a:ext cx="901700" cy="292100"/>
        </p:xfrm>
        <a:graphic>
          <a:graphicData uri="http://schemas.openxmlformats.org/presentationml/2006/ole">
            <mc:AlternateContent xmlns:mc="http://schemas.openxmlformats.org/markup-compatibility/2006">
              <mc:Choice xmlns:v="urn:schemas-microsoft-com:vml" Requires="v">
                <p:oleObj name="Equation" r:id="rId2" imgW="901309" imgH="291973" progId="Equation.DSMT4">
                  <p:embed/>
                </p:oleObj>
              </mc:Choice>
              <mc:Fallback>
                <p:oleObj name="Equation" r:id="rId2" imgW="901309" imgH="291973"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0600" y="4609695"/>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530600" y="5065261"/>
          <a:ext cx="1651000" cy="381000"/>
        </p:xfrm>
        <a:graphic>
          <a:graphicData uri="http://schemas.openxmlformats.org/presentationml/2006/ole">
            <mc:AlternateContent xmlns:mc="http://schemas.openxmlformats.org/markup-compatibility/2006">
              <mc:Choice xmlns:v="urn:schemas-microsoft-com:vml" Requires="v">
                <p:oleObj name="Equation" r:id="rId4" imgW="1650960" imgH="380880" progId="Equation.DSMT4">
                  <p:embed/>
                </p:oleObj>
              </mc:Choice>
              <mc:Fallback>
                <p:oleObj name="Equation" r:id="rId4" imgW="1650960" imgH="38088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0600" y="5065261"/>
                        <a:ext cx="165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extLst>
              <p:ext uri="{D42A27DB-BD31-4B8C-83A1-F6EECF244321}">
                <p14:modId xmlns:p14="http://schemas.microsoft.com/office/powerpoint/2010/main" val="4175405352"/>
              </p:ext>
            </p:extLst>
          </p:nvPr>
        </p:nvGraphicFramePr>
        <p:xfrm>
          <a:off x="5219700" y="5084544"/>
          <a:ext cx="1104900" cy="292100"/>
        </p:xfrm>
        <a:graphic>
          <a:graphicData uri="http://schemas.openxmlformats.org/presentationml/2006/ole">
            <mc:AlternateContent xmlns:mc="http://schemas.openxmlformats.org/markup-compatibility/2006">
              <mc:Choice xmlns:v="urn:schemas-microsoft-com:vml" Requires="v">
                <p:oleObj name="Equation" r:id="rId6" imgW="1104840" imgH="291960" progId="Equation.DSMT4">
                  <p:embed/>
                </p:oleObj>
              </mc:Choice>
              <mc:Fallback>
                <p:oleObj name="Equation" r:id="rId6" imgW="1104840" imgH="291960" progId="Equation.DSMT4">
                  <p:embed/>
                  <p:pic>
                    <p:nvPicPr>
                      <p:cNvPr id="0" name="Picture 9"/>
                      <p:cNvPicPr>
                        <a:picLocks noChangeAspect="1" noChangeArrowheads="1"/>
                      </p:cNvPicPr>
                      <p:nvPr/>
                    </p:nvPicPr>
                    <p:blipFill>
                      <a:blip r:embed="rId7"/>
                      <a:srcRect/>
                      <a:stretch>
                        <a:fillRect/>
                      </a:stretch>
                    </p:blipFill>
                    <p:spPr bwMode="auto">
                      <a:xfrm>
                        <a:off x="5219700" y="5084544"/>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4347" name="Picture 11"/>
          <p:cNvPicPr>
            <a:picLocks noChangeAspect="1" noChangeArrowheads="1"/>
          </p:cNvPicPr>
          <p:nvPr/>
        </p:nvPicPr>
        <p:blipFill>
          <a:blip r:embed="rId8" cstate="print">
            <a:clrChange>
              <a:clrFrom>
                <a:srgbClr val="FFFFFF"/>
              </a:clrFrom>
              <a:clrTo>
                <a:srgbClr val="FFFFFF">
                  <a:alpha val="0"/>
                </a:srgbClr>
              </a:clrTo>
            </a:clrChange>
            <a:lum bright="-10000"/>
          </a:blip>
          <a:srcRect/>
          <a:stretch>
            <a:fillRect/>
          </a:stretch>
        </p:blipFill>
        <p:spPr bwMode="auto">
          <a:xfrm>
            <a:off x="3429000" y="1838360"/>
            <a:ext cx="1554480" cy="178659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Calculating the Perimeter of a Triangle</a:t>
            </a:r>
            <a:endParaRPr lang="en-US" sz="3200" dirty="0">
              <a:solidFill>
                <a:schemeClr val="accent1"/>
              </a:solidFill>
            </a:endParaRPr>
          </a:p>
        </p:txBody>
      </p:sp>
      <p:sp>
        <p:nvSpPr>
          <p:cNvPr id="11267" name="Rectangle 3"/>
          <p:cNvSpPr>
            <a:spLocks noGrp="1"/>
          </p:cNvSpPr>
          <p:nvPr>
            <p:ph idx="1"/>
          </p:nvPr>
        </p:nvSpPr>
        <p:spPr>
          <a:prstGeom prst="rect">
            <a:avLst/>
          </a:prstGeom>
        </p:spPr>
        <p:txBody>
          <a:bodyPr>
            <a:noAutofit/>
          </a:bodyPr>
          <a:lstStyle/>
          <a:p>
            <a:pPr marL="0" indent="0">
              <a:buFont typeface="Courier New" pitchFamily="49" charset="0"/>
              <a:buNone/>
            </a:pPr>
            <a:r>
              <a:rPr lang="en-US" i="0" dirty="0">
                <a:solidFill>
                  <a:schemeClr val="tx1"/>
                </a:solidFill>
              </a:rPr>
              <a:t>Calculate the perimeter of a triangle with sides of length </a:t>
            </a:r>
            <a:r>
              <a:rPr lang="en-US" i="0" dirty="0">
                <a:solidFill>
                  <a:srgbClr val="0000FF"/>
                </a:solidFill>
              </a:rPr>
              <a:t>40 mm</a:t>
            </a:r>
            <a:r>
              <a:rPr lang="en-US" i="0" dirty="0">
                <a:solidFill>
                  <a:schemeClr val="tx1"/>
                </a:solidFill>
              </a:rPr>
              <a:t>, </a:t>
            </a:r>
            <a:r>
              <a:rPr lang="en-US" i="0" dirty="0">
                <a:solidFill>
                  <a:srgbClr val="0000FF"/>
                </a:solidFill>
              </a:rPr>
              <a:t>70 mm</a:t>
            </a:r>
            <a:r>
              <a:rPr lang="en-US" i="0" dirty="0">
                <a:solidFill>
                  <a:schemeClr val="tx1"/>
                </a:solidFill>
              </a:rPr>
              <a:t>, and </a:t>
            </a:r>
            <a:r>
              <a:rPr lang="en-US" i="0" dirty="0">
                <a:solidFill>
                  <a:srgbClr val="0000FF"/>
                </a:solidFill>
              </a:rPr>
              <a:t>80 mm</a:t>
            </a:r>
            <a:r>
              <a:rPr lang="en-US" i="0" dirty="0">
                <a:solidFill>
                  <a:schemeClr val="tx1"/>
                </a:solidFill>
              </a:rPr>
              <a:t>.</a:t>
            </a:r>
          </a:p>
          <a:p>
            <a:pPr lvl="0"/>
            <a:r>
              <a:rPr lang="en-US" b="1" dirty="0">
                <a:latin typeface="Calibri" pitchFamily="34" charset="0"/>
              </a:rPr>
              <a:t>Solution</a:t>
            </a:r>
          </a:p>
          <a:p>
            <a:r>
              <a:rPr lang="en-US" dirty="0"/>
              <a:t>First draw a figure and label the lengths</a:t>
            </a:r>
          </a:p>
          <a:p>
            <a:r>
              <a:rPr lang="en-US" dirty="0"/>
              <a:t>of the sides.</a:t>
            </a:r>
          </a:p>
          <a:p>
            <a:pPr>
              <a:spcBef>
                <a:spcPts val="0"/>
              </a:spcBef>
            </a:pPr>
            <a:r>
              <a:rPr lang="en-US" dirty="0"/>
              <a:t>Now, using the formula for the perimeter of a triangle, we have the following.</a:t>
            </a:r>
          </a:p>
          <a:p>
            <a:pPr>
              <a:spcBef>
                <a:spcPts val="0"/>
              </a:spcBef>
            </a:pPr>
            <a:endParaRPr lang="en-US" b="1" dirty="0">
              <a:latin typeface="Calibri" pitchFamily="34" charset="0"/>
            </a:endParaRPr>
          </a:p>
          <a:p>
            <a:pPr>
              <a:spcBef>
                <a:spcPts val="0"/>
              </a:spcBef>
            </a:pPr>
            <a:endParaRPr lang="en-US" b="1" dirty="0">
              <a:latin typeface="Calibri" pitchFamily="34" charset="0"/>
            </a:endParaRPr>
          </a:p>
          <a:p>
            <a:pPr>
              <a:spcBef>
                <a:spcPts val="0"/>
              </a:spcBef>
            </a:pPr>
            <a:r>
              <a:rPr lang="en-US" dirty="0"/>
              <a:t>The perimeter of the triangle is </a:t>
            </a:r>
            <a:r>
              <a:rPr lang="en-US" dirty="0">
                <a:solidFill>
                  <a:srgbClr val="FF0000"/>
                </a:solidFill>
              </a:rPr>
              <a:t>190 mm</a:t>
            </a:r>
            <a:r>
              <a:rPr lang="en-US" dirty="0"/>
              <a:t>.</a:t>
            </a:r>
            <a:endParaRPr lang="en-US" b="1" dirty="0">
              <a:latin typeface="Calibri" pitchFamily="34" charset="0"/>
            </a:endParaRP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b="1" i="0" dirty="0">
              <a:solidFill>
                <a:schemeClr val="tx1"/>
              </a:solidFill>
            </a:endParaRPr>
          </a:p>
        </p:txBody>
      </p:sp>
      <p:graphicFrame>
        <p:nvGraphicFramePr>
          <p:cNvPr id="6" name="Object 3"/>
          <p:cNvGraphicFramePr>
            <a:graphicFrameLocks noChangeAspect="1"/>
          </p:cNvGraphicFramePr>
          <p:nvPr/>
        </p:nvGraphicFramePr>
        <p:xfrm>
          <a:off x="1460500" y="4591551"/>
          <a:ext cx="1714500" cy="304800"/>
        </p:xfrm>
        <a:graphic>
          <a:graphicData uri="http://schemas.openxmlformats.org/presentationml/2006/ole">
            <mc:AlternateContent xmlns:mc="http://schemas.openxmlformats.org/markup-compatibility/2006">
              <mc:Choice xmlns:v="urn:schemas-microsoft-com:vml" Requires="v">
                <p:oleObj name="Equation" r:id="rId2" imgW="1714500" imgH="304800" progId="Equation.DSMT4">
                  <p:embed/>
                </p:oleObj>
              </mc:Choice>
              <mc:Fallback>
                <p:oleObj name="Equation" r:id="rId2" imgW="1714500" imgH="3048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500" y="4591551"/>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1447800" y="5083175"/>
          <a:ext cx="4203700" cy="292100"/>
        </p:xfrm>
        <a:graphic>
          <a:graphicData uri="http://schemas.openxmlformats.org/presentationml/2006/ole">
            <mc:AlternateContent xmlns:mc="http://schemas.openxmlformats.org/markup-compatibility/2006">
              <mc:Choice xmlns:v="urn:schemas-microsoft-com:vml" Requires="v">
                <p:oleObj name="Equation" r:id="rId4" imgW="4203360" imgH="291960" progId="Equation.DSMT4">
                  <p:embed/>
                </p:oleObj>
              </mc:Choice>
              <mc:Fallback>
                <p:oleObj name="Equation" r:id="rId4" imgW="4203360" imgH="29196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5083175"/>
                        <a:ext cx="420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5705784" y="5079936"/>
          <a:ext cx="1473200" cy="292100"/>
        </p:xfrm>
        <a:graphic>
          <a:graphicData uri="http://schemas.openxmlformats.org/presentationml/2006/ole">
            <mc:AlternateContent xmlns:mc="http://schemas.openxmlformats.org/markup-compatibility/2006">
              <mc:Choice xmlns:v="urn:schemas-microsoft-com:vml" Requires="v">
                <p:oleObj name="Equation" r:id="rId6" imgW="1473200" imgH="292100" progId="Equation.DSMT4">
                  <p:embed/>
                </p:oleObj>
              </mc:Choice>
              <mc:Fallback>
                <p:oleObj name="Equation" r:id="rId6" imgW="1473200" imgH="2921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05784" y="5079936"/>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2" name="Picture 10"/>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6248400" y="1781337"/>
            <a:ext cx="2194560" cy="18762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2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Calculating the Perimeter of a Rectangle</a:t>
            </a:r>
            <a:endParaRPr lang="en-US" sz="3200" dirty="0">
              <a:solidFill>
                <a:schemeClr val="accent1"/>
              </a:solidFill>
            </a:endParaRPr>
          </a:p>
        </p:txBody>
      </p:sp>
      <p:sp>
        <p:nvSpPr>
          <p:cNvPr id="13315" name="Rectangle 3"/>
          <p:cNvSpPr>
            <a:spLocks noGrp="1"/>
          </p:cNvSpPr>
          <p:nvPr>
            <p:ph idx="1"/>
          </p:nvPr>
        </p:nvSpPr>
        <p:spPr>
          <a:xfrm>
            <a:off x="457200" y="1280160"/>
            <a:ext cx="8229600" cy="3108543"/>
          </a:xfrm>
          <a:prstGeom prst="rect">
            <a:avLst/>
          </a:prstGeom>
        </p:spPr>
        <p:txBody>
          <a:bodyPr>
            <a:spAutoFit/>
          </a:bodyPr>
          <a:lstStyle/>
          <a:p>
            <a:r>
              <a:rPr lang="en-US" dirty="0"/>
              <a:t>Calculate the perimeter of the rectangle.</a:t>
            </a:r>
            <a:endParaRPr lang="en-US"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dirty="0">
              <a:solidFill>
                <a:schemeClr val="tx1"/>
              </a:solidFill>
            </a:endParaRPr>
          </a:p>
          <a:p>
            <a:pPr marL="0" indent="0">
              <a:buFont typeface="Courier New" pitchFamily="49" charset="0"/>
              <a:buNone/>
            </a:pPr>
            <a:r>
              <a:rPr lang="en-US" b="1" i="0" dirty="0">
                <a:solidFill>
                  <a:schemeClr val="tx1"/>
                </a:solidFill>
              </a:rPr>
              <a:t>Solution</a:t>
            </a:r>
          </a:p>
          <a:p>
            <a:r>
              <a:rPr lang="en-US" dirty="0"/>
              <a:t>Using the formula for the perimeter of a rectangle, we have the following.</a:t>
            </a:r>
            <a:endParaRPr lang="en-US" b="1" i="0" dirty="0">
              <a:solidFill>
                <a:schemeClr val="tx1"/>
              </a:solidFill>
            </a:endParaRPr>
          </a:p>
        </p:txBody>
      </p:sp>
      <p:sp>
        <p:nvSpPr>
          <p:cNvPr id="6" name="Rectangle 3"/>
          <p:cNvSpPr>
            <a:spLocks noChangeArrowheads="1"/>
          </p:cNvSpPr>
          <p:nvPr/>
        </p:nvSpPr>
        <p:spPr bwMode="auto">
          <a:xfrm>
            <a:off x="450925" y="5343850"/>
            <a:ext cx="8229600" cy="523220"/>
          </a:xfrm>
          <a:prstGeom prst="rect">
            <a:avLst/>
          </a:prstGeom>
          <a:noFill/>
          <a:ln w="9525">
            <a:noFill/>
            <a:miter lim="800000"/>
            <a:headEnd/>
            <a:tailEnd/>
          </a:ln>
        </p:spPr>
        <p:txBody>
          <a:bodyPr wrap="square">
            <a:spAutoFit/>
          </a:bodyPr>
          <a:lstStyle/>
          <a:p>
            <a:r>
              <a:rPr lang="en-US" sz="2800" dirty="0">
                <a:latin typeface="Calibri" pitchFamily="34" charset="0"/>
              </a:rPr>
              <a:t>The perimeter of the rectangle is </a:t>
            </a:r>
            <a:r>
              <a:rPr lang="en-US" sz="2800" dirty="0">
                <a:solidFill>
                  <a:srgbClr val="FF0008"/>
                </a:solidFill>
                <a:latin typeface="Calibri" pitchFamily="34" charset="0"/>
              </a:rPr>
              <a:t>136 ft</a:t>
            </a:r>
            <a:r>
              <a:rPr lang="en-US" sz="2800" dirty="0">
                <a:latin typeface="Calibri" pitchFamily="34" charset="0"/>
              </a:rPr>
              <a:t>.</a:t>
            </a:r>
          </a:p>
        </p:txBody>
      </p:sp>
      <p:graphicFrame>
        <p:nvGraphicFramePr>
          <p:cNvPr id="15362" name="Object 2"/>
          <p:cNvGraphicFramePr>
            <a:graphicFrameLocks noChangeAspect="1"/>
          </p:cNvGraphicFramePr>
          <p:nvPr/>
        </p:nvGraphicFramePr>
        <p:xfrm>
          <a:off x="1600200" y="4432300"/>
          <a:ext cx="1562100" cy="292100"/>
        </p:xfrm>
        <a:graphic>
          <a:graphicData uri="http://schemas.openxmlformats.org/presentationml/2006/ole">
            <mc:AlternateContent xmlns:mc="http://schemas.openxmlformats.org/markup-compatibility/2006">
              <mc:Choice xmlns:v="urn:schemas-microsoft-com:vml" Requires="v">
                <p:oleObj name="Equation" r:id="rId2" imgW="1562100" imgH="292100" progId="Equation.DSMT4">
                  <p:embed/>
                </p:oleObj>
              </mc:Choice>
              <mc:Fallback>
                <p:oleObj name="Equation" r:id="rId2" imgW="1562100" imgH="2921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4432300"/>
                        <a:ext cx="156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3" name="Object 3"/>
          <p:cNvGraphicFramePr>
            <a:graphicFrameLocks noChangeAspect="1"/>
          </p:cNvGraphicFramePr>
          <p:nvPr/>
        </p:nvGraphicFramePr>
        <p:xfrm>
          <a:off x="1617508" y="4953000"/>
          <a:ext cx="2870200" cy="317500"/>
        </p:xfrm>
        <a:graphic>
          <a:graphicData uri="http://schemas.openxmlformats.org/presentationml/2006/ole">
            <mc:AlternateContent xmlns:mc="http://schemas.openxmlformats.org/markup-compatibility/2006">
              <mc:Choice xmlns:v="urn:schemas-microsoft-com:vml" Requires="v">
                <p:oleObj name="Equation" r:id="rId4" imgW="2869920" imgH="317160" progId="Equation.DSMT4">
                  <p:embed/>
                </p:oleObj>
              </mc:Choice>
              <mc:Fallback>
                <p:oleObj name="Equation" r:id="rId4" imgW="2869920" imgH="3171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7508" y="4953000"/>
                        <a:ext cx="28702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4572000" y="4953000"/>
          <a:ext cx="1981200" cy="317500"/>
        </p:xfrm>
        <a:graphic>
          <a:graphicData uri="http://schemas.openxmlformats.org/presentationml/2006/ole">
            <mc:AlternateContent xmlns:mc="http://schemas.openxmlformats.org/markup-compatibility/2006">
              <mc:Choice xmlns:v="urn:schemas-microsoft-com:vml" Requires="v">
                <p:oleObj name="Equation" r:id="rId6" imgW="1981080" imgH="317160" progId="Equation.DSMT4">
                  <p:embed/>
                </p:oleObj>
              </mc:Choice>
              <mc:Fallback>
                <p:oleObj name="Equation" r:id="rId6" imgW="1981080" imgH="31716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4953000"/>
                        <a:ext cx="19812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6629400" y="4940300"/>
          <a:ext cx="1143000" cy="317500"/>
        </p:xfrm>
        <a:graphic>
          <a:graphicData uri="http://schemas.openxmlformats.org/presentationml/2006/ole">
            <mc:AlternateContent xmlns:mc="http://schemas.openxmlformats.org/markup-compatibility/2006">
              <mc:Choice xmlns:v="urn:schemas-microsoft-com:vml" Requires="v">
                <p:oleObj name="Equation" r:id="rId8" imgW="1142504" imgH="317362" progId="Equation.DSMT4">
                  <p:embed/>
                </p:oleObj>
              </mc:Choice>
              <mc:Fallback>
                <p:oleObj name="Equation" r:id="rId8" imgW="1142504" imgH="317362"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29400" y="4940300"/>
                        <a:ext cx="11430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5374" name="Picture 14"/>
          <p:cNvPicPr>
            <a:picLocks noChangeAspect="1" noChangeArrowheads="1"/>
          </p:cNvPicPr>
          <p:nvPr/>
        </p:nvPicPr>
        <p:blipFill>
          <a:blip r:embed="rId10" cstate="print">
            <a:clrChange>
              <a:clrFrom>
                <a:srgbClr val="FFFFFF"/>
              </a:clrFrom>
              <a:clrTo>
                <a:srgbClr val="FFFFFF">
                  <a:alpha val="0"/>
                </a:srgbClr>
              </a:clrTo>
            </a:clrChange>
            <a:lum bright="-10000"/>
          </a:blip>
          <a:srcRect/>
          <a:stretch>
            <a:fillRect/>
          </a:stretch>
        </p:blipFill>
        <p:spPr bwMode="auto">
          <a:xfrm>
            <a:off x="5791200" y="1676401"/>
            <a:ext cx="2926080" cy="181891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Calculating the Perimeter of a Polygon</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Calculate the perimeter of the polygon.</a:t>
            </a:r>
          </a:p>
          <a:p>
            <a:pPr marL="0" indent="0" eaLnBrk="1" hangingPunct="1">
              <a:spcBef>
                <a:spcPct val="50000"/>
              </a:spcBef>
              <a:buFont typeface="Courier New" pitchFamily="49" charset="0"/>
              <a:buNone/>
            </a:pPr>
            <a:r>
              <a:rPr lang="en-US" i="0" dirty="0">
                <a:solidFill>
                  <a:schemeClr val="tx1"/>
                </a:solidFill>
              </a:rPr>
              <a:t>(</a:t>
            </a:r>
            <a:r>
              <a:rPr lang="en-US" b="1" i="0" dirty="0">
                <a:solidFill>
                  <a:schemeClr val="tx1"/>
                </a:solidFill>
              </a:rPr>
              <a:t>Note:</a:t>
            </a:r>
            <a:r>
              <a:rPr lang="en-US" i="0" dirty="0">
                <a:solidFill>
                  <a:schemeClr val="tx1"/>
                </a:solidFill>
              </a:rPr>
              <a:t> A 5-sided polygon is called a </a:t>
            </a:r>
            <a:r>
              <a:rPr lang="en-US" b="1" i="0" dirty="0">
                <a:solidFill>
                  <a:schemeClr val="tx1"/>
                </a:solidFill>
              </a:rPr>
              <a:t>pentagon</a:t>
            </a:r>
            <a:r>
              <a:rPr lang="en-US" i="0" dirty="0">
                <a:solidFill>
                  <a:schemeClr val="tx1"/>
                </a:solidFill>
              </a:rPr>
              <a:t>.)</a:t>
            </a:r>
          </a:p>
        </p:txBody>
      </p:sp>
      <p:pic>
        <p:nvPicPr>
          <p:cNvPr id="26625" name="Picture 1"/>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3009900" y="2590800"/>
            <a:ext cx="3124200" cy="27051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1067</TotalTime>
  <Words>1134</Words>
  <Application>Microsoft Office PowerPoint</Application>
  <PresentationFormat>On-screen Show (4:3)</PresentationFormat>
  <Paragraphs>134</Paragraphs>
  <Slides>25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31" baseType="lpstr">
      <vt:lpstr>Arial</vt:lpstr>
      <vt:lpstr>Calibri</vt:lpstr>
      <vt:lpstr>Courier New</vt:lpstr>
      <vt:lpstr>Office Theme</vt:lpstr>
      <vt:lpstr>Equation</vt:lpstr>
      <vt:lpstr>MathType 6.0 Equation</vt:lpstr>
      <vt:lpstr>Section 6.6</vt:lpstr>
      <vt:lpstr>Definition: Polygon</vt:lpstr>
      <vt:lpstr>Definition: Perimeter </vt:lpstr>
      <vt:lpstr>Finding the Perimeter of a Polygon</vt:lpstr>
      <vt:lpstr>Formula: Perimeter Formulas for Five Polygons</vt:lpstr>
      <vt:lpstr>Example 1: Calculating the Perimeter of a Square</vt:lpstr>
      <vt:lpstr>Example 2: Calculating the Perimeter of a Triangle</vt:lpstr>
      <vt:lpstr>Example 3: Calculating the Perimeter of a Rectangle</vt:lpstr>
      <vt:lpstr>Example 4: Calculating the Perimeter of a Polygon</vt:lpstr>
      <vt:lpstr>Example 4: Calculating the Perimeter of a Polygon (cont.)</vt:lpstr>
      <vt:lpstr>Example 5: Calculating the Perimeter of a Polygon</vt:lpstr>
      <vt:lpstr>Example 5: Calculating the Perimeter of a Polygon (cont.)</vt:lpstr>
      <vt:lpstr>Example 5: Calculating the Perimeter of a Polygon (cont.)</vt:lpstr>
      <vt:lpstr>Example 6 Application: Calculating the Perimeter of a Polygon</vt:lpstr>
      <vt:lpstr>Example 6 Application: Calculating the Perimeter of a Polygon (cont.)</vt:lpstr>
      <vt:lpstr>Example 6 Application: Calculating the Perimeter of a Polygon (cont.)</vt:lpstr>
      <vt:lpstr>Definition: Circles</vt:lpstr>
      <vt:lpstr>Definition: Circles (cont.)</vt:lpstr>
      <vt:lpstr>Formula: The Circumference of a Circle</vt:lpstr>
      <vt:lpstr>Note</vt:lpstr>
      <vt:lpstr>Example 7: Calculating the Circumference of a Circle</vt:lpstr>
      <vt:lpstr>Example 8: Calculating the Perimeter</vt:lpstr>
      <vt:lpstr>Example 8: Calculating the Perimeter (cont.)</vt:lpstr>
      <vt:lpstr>Example 9: Calculating the Perimeter</vt:lpstr>
      <vt:lpstr>Example 9: Calculating the Perimeter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134</cp:revision>
  <dcterms:created xsi:type="dcterms:W3CDTF">2013-04-26T14:43:13Z</dcterms:created>
  <dcterms:modified xsi:type="dcterms:W3CDTF">2023-07-05T15:16:52Z</dcterms:modified>
</cp:coreProperties>
</file>