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310" r:id="rId13"/>
    <p:sldId id="272" r:id="rId14"/>
    <p:sldId id="273" r:id="rId15"/>
    <p:sldId id="274" r:id="rId16"/>
    <p:sldId id="275" r:id="rId17"/>
    <p:sldId id="295" r:id="rId18"/>
    <p:sldId id="277" r:id="rId19"/>
    <p:sldId id="278" r:id="rId20"/>
    <p:sldId id="279" r:id="rId21"/>
    <p:sldId id="311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96" r:id="rId31"/>
    <p:sldId id="289" r:id="rId32"/>
    <p:sldId id="290" r:id="rId33"/>
    <p:sldId id="291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NSimSun" panose="02010609030101010101" pitchFamily="49" charset="-12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92"/>
    <a:srgbClr val="0000FF"/>
    <a:srgbClr val="1F497D"/>
    <a:srgbClr val="00007E"/>
    <a:srgbClr val="1F497C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>
      <p:cViewPr varScale="1">
        <p:scale>
          <a:sx n="111" d="100"/>
          <a:sy n="111" d="100"/>
        </p:scale>
        <p:origin x="1842" y="96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9.wmf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71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6.wmf"/><Relationship Id="rId2" Type="http://schemas.openxmlformats.org/officeDocument/2006/relationships/oleObject" Target="../embeddings/oleObject56.bin"/><Relationship Id="rId16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7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12" Type="http://schemas.openxmlformats.org/officeDocument/2006/relationships/image" Target="../media/image108.png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86.bin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8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14839"/>
              </p:ext>
            </p:extLst>
          </p:nvPr>
        </p:nvGraphicFramePr>
        <p:xfrm>
          <a:off x="457200" y="1279525"/>
          <a:ext cx="8229600" cy="360650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6480781"/>
              </p:ext>
            </p:extLst>
          </p:nvPr>
        </p:nvGraphicFramePr>
        <p:xfrm>
          <a:off x="4860472" y="4410636"/>
          <a:ext cx="493270" cy="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304560" progId="Equation.DSMT4">
                  <p:embed/>
                </p:oleObj>
              </mc:Choice>
              <mc:Fallback>
                <p:oleObj name="Equation" r:id="rId2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72" y="4410636"/>
                        <a:ext cx="493270" cy="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54324671"/>
              </p:ext>
            </p:extLst>
          </p:nvPr>
        </p:nvGraphicFramePr>
        <p:xfrm>
          <a:off x="2095818" y="2882414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317160" progId="Equation.DSMT4">
                  <p:embed/>
                </p:oleObj>
              </mc:Choice>
              <mc:Fallback>
                <p:oleObj name="Equation" r:id="rId4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818" y="2882414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5849" y="2273026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94059"/>
              </p:ext>
            </p:extLst>
          </p:nvPr>
        </p:nvGraphicFramePr>
        <p:xfrm>
          <a:off x="457200" y="1279525"/>
          <a:ext cx="8229600" cy="368203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is a straight angle. (The rays are in opposite directions.)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9765408"/>
              </p:ext>
            </p:extLst>
          </p:nvPr>
        </p:nvGraphicFramePr>
        <p:xfrm>
          <a:off x="4663441" y="3204975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91960" progId="Equation.DSMT4">
                  <p:embed/>
                </p:oleObj>
              </mc:Choice>
              <mc:Fallback>
                <p:oleObj name="Equation" r:id="rId2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441" y="3204975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76735848"/>
              </p:ext>
            </p:extLst>
          </p:nvPr>
        </p:nvGraphicFramePr>
        <p:xfrm>
          <a:off x="2667000" y="2362200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317160" progId="Equation.DSMT4">
                  <p:embed/>
                </p:oleObj>
              </mc:Choice>
              <mc:Fallback>
                <p:oleObj name="Equation" r:id="rId4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840" y="23622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6189-1870-D3DE-2818-B5DD1465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8B8-FFCA-2744-5C3E-5F3967D5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used for Examples 1 and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38856-EC54-E0B3-3844-0E056238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4838372" cy="389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4987C-EE33-9AE0-48B2-1DA8DE68C773}"/>
              </a:ext>
            </a:extLst>
          </p:cNvPr>
          <p:cNvSpPr txBox="1"/>
          <p:nvPr/>
        </p:nvSpPr>
        <p:spPr>
          <a:xfrm>
            <a:off x="3733800" y="548663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19911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Check the measures of					       (from Figure 3) using a protractor. (You may need to extend the rays to be able to read the numbers on your protractor.) 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6897"/>
              </p:ext>
            </p:extLst>
          </p:nvPr>
        </p:nvGraphicFramePr>
        <p:xfrm>
          <a:off x="612290" y="3922549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304668" progId="Equation.DSMT4">
                  <p:embed/>
                </p:oleObj>
              </mc:Choice>
              <mc:Fallback>
                <p:oleObj name="Equation" r:id="rId2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0" y="3922549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39487"/>
              </p:ext>
            </p:extLst>
          </p:nvPr>
        </p:nvGraphicFramePr>
        <p:xfrm>
          <a:off x="612290" y="4545807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304668" progId="Equation.DSMT4">
                  <p:embed/>
                </p:oleObj>
              </mc:Choice>
              <mc:Fallback>
                <p:oleObj name="Equation" r:id="rId4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0" y="4545807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031896"/>
              </p:ext>
            </p:extLst>
          </p:nvPr>
        </p:nvGraphicFramePr>
        <p:xfrm>
          <a:off x="3258671" y="3857678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304668" progId="Equation.DSMT4">
                  <p:embed/>
                </p:oleObj>
              </mc:Choice>
              <mc:Fallback>
                <p:oleObj name="Equation" r:id="rId6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671" y="3857678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24303"/>
              </p:ext>
            </p:extLst>
          </p:nvPr>
        </p:nvGraphicFramePr>
        <p:xfrm>
          <a:off x="3258671" y="4461884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304668" progId="Equation.DSMT4">
                  <p:embed/>
                </p:oleObj>
              </mc:Choice>
              <mc:Fallback>
                <p:oleObj name="Equation" r:id="rId8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671" y="4461884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5382"/>
              </p:ext>
            </p:extLst>
          </p:nvPr>
        </p:nvGraphicFramePr>
        <p:xfrm>
          <a:off x="1920390" y="3909849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317362" progId="Equation.DSMT4">
                  <p:embed/>
                </p:oleObj>
              </mc:Choice>
              <mc:Fallback>
                <p:oleObj name="Equation" r:id="rId10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90" y="3909849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73061"/>
              </p:ext>
            </p:extLst>
          </p:nvPr>
        </p:nvGraphicFramePr>
        <p:xfrm>
          <a:off x="1920390" y="4520407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90" y="4520407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5254"/>
              </p:ext>
            </p:extLst>
          </p:nvPr>
        </p:nvGraphicFramePr>
        <p:xfrm>
          <a:off x="4566771" y="38449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771" y="38449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204"/>
              </p:ext>
            </p:extLst>
          </p:nvPr>
        </p:nvGraphicFramePr>
        <p:xfrm>
          <a:off x="4566771" y="4449184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64781" imgH="317362" progId="Equation.DSMT4">
                  <p:embed/>
                </p:oleObj>
              </mc:Choice>
              <mc:Fallback>
                <p:oleObj name="Equation" r:id="rId16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771" y="4449184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45820" y="3192332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4E4A9777-305A-B40D-0056-960CD0A5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4424"/>
              </p:ext>
            </p:extLst>
          </p:nvPr>
        </p:nvGraphicFramePr>
        <p:xfrm>
          <a:off x="3959786" y="1380771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342720" progId="Equation.DSMT4">
                  <p:embed/>
                </p:oleObj>
              </mc:Choice>
              <mc:Fallback>
                <p:oleObj name="Equation" r:id="rId18" imgW="901440" imgH="34272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786" y="1380771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AEF75D77-948D-AF01-C7C7-A37012ADA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60266"/>
              </p:ext>
            </p:extLst>
          </p:nvPr>
        </p:nvGraphicFramePr>
        <p:xfrm>
          <a:off x="4969436" y="1379705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342720" progId="Equation.DSMT4">
                  <p:embed/>
                </p:oleObj>
              </mc:Choice>
              <mc:Fallback>
                <p:oleObj name="Equation" r:id="rId20" imgW="914400" imgH="342720" progId="Equation.DSMT4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4E4A9777-305A-B40D-0056-960CD0A5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36" y="1379705"/>
                        <a:ext cx="91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5DF0A68-DE1F-A1D9-FEC9-9D437E71E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95196"/>
              </p:ext>
            </p:extLst>
          </p:nvPr>
        </p:nvGraphicFramePr>
        <p:xfrm>
          <a:off x="5987024" y="1388521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342720" progId="Equation.DSMT4">
                  <p:embed/>
                </p:oleObj>
              </mc:Choice>
              <mc:Fallback>
                <p:oleObj name="Equation" r:id="rId22" imgW="876240" imgH="34272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AEF75D77-948D-AF01-C7C7-A37012ADA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024" y="1388521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9BC3519A-6F0A-067B-9B0D-6CA9965F4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91457"/>
              </p:ext>
            </p:extLst>
          </p:nvPr>
        </p:nvGraphicFramePr>
        <p:xfrm>
          <a:off x="6940887" y="1375298"/>
          <a:ext cx="142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22360" imgH="304560" progId="Equation.DSMT4">
                  <p:embed/>
                </p:oleObj>
              </mc:Choice>
              <mc:Fallback>
                <p:oleObj name="Equation" r:id="rId24" imgW="1422360" imgH="30456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5DF0A68-DE1F-A1D9-FEC9-9D437E71E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887" y="1375298"/>
                        <a:ext cx="1422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7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(from Figure 3)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/>
              <a:t>	</a:t>
            </a:r>
            <a:endParaRPr lang="en-US" i="1" dirty="0"/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 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Classifying Angles by Their Measure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89492"/>
              </p:ext>
            </p:extLst>
          </p:nvPr>
        </p:nvGraphicFramePr>
        <p:xfrm>
          <a:off x="1899374" y="3788664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600" imgH="317500" progId="Equation.DSMT4">
                  <p:embed/>
                </p:oleObj>
              </mc:Choice>
              <mc:Fallback>
                <p:oleObj name="Equation" r:id="rId2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374" y="3788664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42137"/>
              </p:ext>
            </p:extLst>
          </p:nvPr>
        </p:nvGraphicFramePr>
        <p:xfrm>
          <a:off x="1880228" y="4436170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35500" imgH="381000" progId="Equation.DSMT4">
                  <p:embed/>
                </p:oleObj>
              </mc:Choice>
              <mc:Fallback>
                <p:oleObj name="Equation" r:id="rId4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228" y="4436170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70CED50-99F3-9CF6-A32D-2CBC486E5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87775"/>
              </p:ext>
            </p:extLst>
          </p:nvPr>
        </p:nvGraphicFramePr>
        <p:xfrm>
          <a:off x="571650" y="2486044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04560" progId="Equation.DSMT4">
                  <p:embed/>
                </p:oleObj>
              </mc:Choice>
              <mc:Fallback>
                <p:oleObj name="Equation" r:id="rId6" imgW="965160" imgH="30456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0" y="2486044"/>
                        <a:ext cx="96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D91631A2-5B3A-CFC5-AAEB-D9567463E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27409"/>
              </p:ext>
            </p:extLst>
          </p:nvPr>
        </p:nvGraphicFramePr>
        <p:xfrm>
          <a:off x="2795738" y="2497156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304560" progId="Equation.DSMT4">
                  <p:embed/>
                </p:oleObj>
              </mc:Choice>
              <mc:Fallback>
                <p:oleObj name="Equation" r:id="rId8" imgW="952200" imgH="304560" progId="Equation.DSMT4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738" y="2497156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86BD28-0C25-814C-9E9C-EB4E932C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37757"/>
              </p:ext>
            </p:extLst>
          </p:nvPr>
        </p:nvGraphicFramePr>
        <p:xfrm>
          <a:off x="4775350" y="2486044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304560" progId="Equation.DSMT4">
                  <p:embed/>
                </p:oleObj>
              </mc:Choice>
              <mc:Fallback>
                <p:oleObj name="Equation" r:id="rId10" imgW="1409400" imgH="304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350" y="2486044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213A32B6-B766-2C0E-6B40-AE74D70EA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09772"/>
              </p:ext>
            </p:extLst>
          </p:nvPr>
        </p:nvGraphicFramePr>
        <p:xfrm>
          <a:off x="2133600" y="5075027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60840" imgH="927000" progId="Equation.DSMT4">
                  <p:embed/>
                </p:oleObj>
              </mc:Choice>
              <mc:Fallback>
                <p:oleObj name="Equation" r:id="rId12" imgW="5460840" imgH="927000" progId="Equation.DSMT4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75027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5594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90˚.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180˚.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1384300" progId="Equation.DSMT4">
                  <p:embed/>
                </p:oleObj>
              </mc:Choice>
              <mc:Fallback>
                <p:oleObj name="Equation" r:id="rId2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419040" progId="Equation.DSMT4">
                  <p:embed/>
                </p:oleObj>
              </mc:Choice>
              <mc:Fallback>
                <p:oleObj name="Equation" r:id="rId4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D867E2-5D90-BEAA-D0B3-397565F8D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689292"/>
            <a:ext cx="4044079" cy="2327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5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11480"/>
              </p:ext>
            </p:extLst>
          </p:nvPr>
        </p:nvGraphicFramePr>
        <p:xfrm>
          <a:off x="1112071" y="2541121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700" imgH="317500" progId="Equation.DSMT4">
                  <p:embed/>
                </p:oleObj>
              </mc:Choice>
              <mc:Fallback>
                <p:oleObj name="Equation" r:id="rId2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71" y="2541121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32484"/>
              </p:ext>
            </p:extLst>
          </p:nvPr>
        </p:nvGraphicFramePr>
        <p:xfrm>
          <a:off x="1118105" y="3273835"/>
          <a:ext cx="5854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54680" imgH="393480" progId="Equation.DSMT4">
                  <p:embed/>
                </p:oleObj>
              </mc:Choice>
              <mc:Fallback>
                <p:oleObj name="Equation" r:id="rId4" imgW="585468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105" y="3273835"/>
                        <a:ext cx="5854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07186"/>
              </p:ext>
            </p:extLst>
          </p:nvPr>
        </p:nvGraphicFramePr>
        <p:xfrm>
          <a:off x="5568576" y="4153348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092" imgH="317362" progId="Equation.DSMT4">
                  <p:embed/>
                </p:oleObj>
              </mc:Choice>
              <mc:Fallback>
                <p:oleObj name="Equation" r:id="rId6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576" y="4153348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79509"/>
              </p:ext>
            </p:extLst>
          </p:nvPr>
        </p:nvGraphicFramePr>
        <p:xfrm>
          <a:off x="1825960" y="5167406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369" imgH="317362" progId="Equation.DSMT4">
                  <p:embed/>
                </p:oleObj>
              </mc:Choice>
              <mc:Fallback>
                <p:oleObj name="Equation" r:id="rId8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960" y="5167406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>
            <a:extLst>
              <a:ext uri="{FF2B5EF4-FFF2-40B4-BE49-F238E27FC236}">
                <a16:creationId xmlns:a16="http://schemas.microsoft.com/office/drawing/2014/main" id="{61C5141A-2065-8DFC-1753-13D705A35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11084"/>
              </p:ext>
            </p:extLst>
          </p:nvPr>
        </p:nvGraphicFramePr>
        <p:xfrm>
          <a:off x="1122158" y="3720615"/>
          <a:ext cx="589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92480" imgH="393480" progId="Equation.DSMT4">
                  <p:embed/>
                </p:oleObj>
              </mc:Choice>
              <mc:Fallback>
                <p:oleObj name="Equation" r:id="rId10" imgW="5892480" imgH="39348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58" y="3720615"/>
                        <a:ext cx="589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shown,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of angles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46172"/>
              </p:ext>
            </p:extLst>
          </p:nvPr>
        </p:nvGraphicFramePr>
        <p:xfrm>
          <a:off x="3523324" y="1290412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431613" progId="Equation.DSMT4">
                  <p:embed/>
                </p:oleObj>
              </mc:Choice>
              <mc:Fallback>
                <p:oleObj name="Equation" r:id="rId3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324" y="1290412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83347"/>
              </p:ext>
            </p:extLst>
          </p:nvPr>
        </p:nvGraphicFramePr>
        <p:xfrm>
          <a:off x="6948036" y="1379312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342900" progId="Equation.DSMT4">
                  <p:embed/>
                </p:oleObj>
              </mc:Choice>
              <mc:Fallback>
                <p:oleObj name="Equation" r:id="rId5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036" y="1379312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/>
        </p:nvGraphicFramePr>
        <p:xfrm>
          <a:off x="1028933" y="20320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30120" progId="Equation.DSMT4">
                  <p:embed/>
                </p:oleObj>
              </mc:Choice>
              <mc:Fallback>
                <p:oleObj name="Equation" r:id="rId2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3" y="20320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1067266" y="273050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04560" progId="Equation.DSMT4">
                  <p:embed/>
                </p:oleObj>
              </mc:Choice>
              <mc:Fallback>
                <p:oleObj name="Equation" r:id="rId4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66" y="273050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8665"/>
              </p:ext>
            </p:extLst>
          </p:nvPr>
        </p:nvGraphicFramePr>
        <p:xfrm>
          <a:off x="2336800" y="202792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17160" progId="Equation.DSMT4">
                  <p:embed/>
                </p:oleObj>
              </mc:Choice>
              <mc:Fallback>
                <p:oleObj name="Equation" r:id="rId6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02792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2158"/>
              </p:ext>
            </p:extLst>
          </p:nvPr>
        </p:nvGraphicFramePr>
        <p:xfrm>
          <a:off x="2330450" y="272415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317160" progId="Equation.DSMT4">
                  <p:embed/>
                </p:oleObj>
              </mc:Choice>
              <mc:Fallback>
                <p:oleObj name="Equation" r:id="rId8" imgW="96516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2415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8747"/>
              </p:ext>
            </p:extLst>
          </p:nvPr>
        </p:nvGraphicFramePr>
        <p:xfrm>
          <a:off x="4248150" y="2011363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317160" progId="Equation.DSMT4">
                  <p:embed/>
                </p:oleObj>
              </mc:Choice>
              <mc:Fallback>
                <p:oleObj name="Equation" r:id="rId10" imgW="96516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11363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51227"/>
              </p:ext>
            </p:extLst>
          </p:nvPr>
        </p:nvGraphicFramePr>
        <p:xfrm>
          <a:off x="457200" y="1279525"/>
          <a:ext cx="8229600" cy="316992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57127" y="1946986"/>
            <a:ext cx="33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Identifying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Identify the congruent angles in the figure.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04096"/>
              </p:ext>
            </p:extLst>
          </p:nvPr>
        </p:nvGraphicFramePr>
        <p:xfrm>
          <a:off x="1609165" y="5149140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304800" progId="Equation.DSMT4">
                  <p:embed/>
                </p:oleObj>
              </mc:Choice>
              <mc:Fallback>
                <p:oleObj name="Equation" r:id="rId2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165" y="5149140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21165"/>
              </p:ext>
            </p:extLst>
          </p:nvPr>
        </p:nvGraphicFramePr>
        <p:xfrm>
          <a:off x="4887408" y="5095352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304800" progId="Equation.DSMT4">
                  <p:embed/>
                </p:oleObj>
              </mc:Choice>
              <mc:Fallback>
                <p:oleObj name="Equation" r:id="rId4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408" y="5095352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04668" progId="Equation.DSMT4">
                  <p:embed/>
                </p:oleObj>
              </mc:Choice>
              <mc:Fallback>
                <p:oleObj name="Equation" r:id="rId6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0C8848B-17B1-2A3E-5F6B-A09ABD69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851" y="1828800"/>
            <a:ext cx="2876298" cy="279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1235D5-92AB-7035-CC98-307C1C09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4953000" cy="2670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A9594-AFD2-3028-6F44-2141837A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Congruent, Vertical, and Adjacent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F0E79-70BC-C6E8-8B23-6CB971FD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lines </a:t>
            </a:r>
            <a:r>
              <a:rPr lang="en-US" b="1" dirty="0"/>
              <a:t>intersect</a:t>
            </a:r>
            <a:r>
              <a:rPr lang="en-US" dirty="0"/>
              <a:t> if they have exactly one point in common. If two lines intersect, then two pairs of </a:t>
            </a:r>
            <a:r>
              <a:rPr lang="en-US" b="1" dirty="0"/>
              <a:t>vertical angles</a:t>
            </a:r>
            <a:r>
              <a:rPr lang="en-US" dirty="0"/>
              <a:t> are formed. Vertical angles are opposite each other. (See Figure 5.)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9EC58-C615-2A8C-CFB3-4C9FE9D5B92B}"/>
              </a:ext>
            </a:extLst>
          </p:cNvPr>
          <p:cNvSpPr txBox="1"/>
          <p:nvPr/>
        </p:nvSpPr>
        <p:spPr>
          <a:xfrm>
            <a:off x="3581400" y="55118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96380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are congruent.  That is, vertical angles have the same measure.</a:t>
            </a:r>
          </a:p>
          <a:p>
            <a:pPr eaLnBrk="0" hangingPunct="0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Note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 In Figure 5, ∠1 ≅ ∠4 and ∠2 ≅ ∠3.)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given figure,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 of each angle.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1EABE-2FF3-2709-5C42-1F8E6479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24199"/>
            <a:ext cx="29718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86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have the same measure. This means that  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             have the same measure. This means that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990600" y="190500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330200" progId="Equation.DSMT4">
                  <p:embed/>
                </p:oleObj>
              </mc:Choice>
              <mc:Fallback>
                <p:oleObj name="Equation" r:id="rId2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05748"/>
              </p:ext>
            </p:extLst>
          </p:nvPr>
        </p:nvGraphicFramePr>
        <p:xfrm>
          <a:off x="990600" y="2912400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304800" progId="Equation.DSMT4">
                  <p:embed/>
                </p:oleObj>
              </mc:Choice>
              <mc:Fallback>
                <p:oleObj name="Equation" r:id="rId4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12400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92215"/>
              </p:ext>
            </p:extLst>
          </p:nvPr>
        </p:nvGraphicFramePr>
        <p:xfrm>
          <a:off x="1066800" y="3767692"/>
          <a:ext cx="207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304560" progId="Equation.DSMT4">
                  <p:embed/>
                </p:oleObj>
              </mc:Choice>
              <mc:Fallback>
                <p:oleObj name="Equation" r:id="rId6" imgW="207000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67692"/>
                        <a:ext cx="207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45560"/>
              </p:ext>
            </p:extLst>
          </p:nvPr>
        </p:nvGraphicFramePr>
        <p:xfrm>
          <a:off x="5743463" y="2318796"/>
          <a:ext cx="210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304560" progId="Equation.DSMT4">
                  <p:embed/>
                </p:oleObj>
              </mc:Choice>
              <mc:Fallback>
                <p:oleObj name="Equation" r:id="rId8" imgW="210816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63" y="2318796"/>
                        <a:ext cx="2108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362200" y="1295167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31800" progId="Equation.DSMT4">
                  <p:embed/>
                </p:oleObj>
              </mc:Choice>
              <mc:Fallback>
                <p:oleObj name="Equation" r:id="rId2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167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1028700" y="1905000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46900" imgH="469900" progId="Equation.DSMT4">
                  <p:embed/>
                </p:oleObj>
              </mc:Choice>
              <mc:Fallback>
                <p:oleObj name="Equation" r:id="rId4" imgW="69469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05000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20811" y="3268211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317160" progId="Equation.DSMT4">
                  <p:embed/>
                </p:oleObj>
              </mc:Choice>
              <mc:Fallback>
                <p:oleObj name="Equation" r:id="rId6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811" y="3268211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/>
        </p:nvGraphicFramePr>
        <p:xfrm>
          <a:off x="1028700" y="2852956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330200" progId="Equation.DSMT4">
                  <p:embed/>
                </p:oleObj>
              </mc:Choice>
              <mc:Fallback>
                <p:oleObj name="Equation" r:id="rId8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852956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adjacent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they share a common vertex and a common side but do not overlap. (See Figure 6.)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2" cstate="print"/>
          <a:srcRect r="48926"/>
          <a:stretch>
            <a:fillRect/>
          </a:stretch>
        </p:blipFill>
        <p:spPr bwMode="auto">
          <a:xfrm>
            <a:off x="805606" y="25146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2759660"/>
            <a:ext cx="39501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∠2 and ∠</a:t>
            </a:r>
            <a:r>
              <a:rPr lang="en-US" sz="2000" i="1" dirty="0">
                <a:solidFill>
                  <a:srgbClr val="000000"/>
                </a:solidFill>
              </a:rPr>
              <a:t>DOB</a:t>
            </a:r>
            <a:r>
              <a:rPr lang="en-US" sz="2000" dirty="0">
                <a:solidFill>
                  <a:srgbClr val="000000"/>
                </a:solidFill>
              </a:rPr>
              <a:t> are not adjacent even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though they share vertex      and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90840"/>
              </p:ext>
            </p:extLst>
          </p:nvPr>
        </p:nvGraphicFramePr>
        <p:xfrm>
          <a:off x="7612231" y="3067405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317160" progId="Equation.DSMT4">
                  <p:embed/>
                </p:oleObj>
              </mc:Choice>
              <mc:Fallback>
                <p:oleObj name="Equation" r:id="rId3" imgW="38088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231" y="3067405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07913"/>
              </p:ext>
            </p:extLst>
          </p:nvPr>
        </p:nvGraphicFramePr>
        <p:xfrm>
          <a:off x="6127750" y="429895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317160" progId="Equation.DSMT4">
                  <p:embed/>
                </p:oleObj>
              </mc:Choice>
              <mc:Fallback>
                <p:oleObj name="Equation" r:id="rId5" imgW="38088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29895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8D78BA7-69D8-A4AB-14EE-ACA0427EA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47234"/>
              </p:ext>
            </p:extLst>
          </p:nvPr>
        </p:nvGraphicFramePr>
        <p:xfrm>
          <a:off x="7334270" y="407645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70" y="4076458"/>
                        <a:ext cx="203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781E838-B428-FB52-DC9F-8DD4A86023A3}"/>
              </a:ext>
            </a:extLst>
          </p:cNvPr>
          <p:cNvSpPr/>
          <p:nvPr/>
        </p:nvSpPr>
        <p:spPr>
          <a:xfrm>
            <a:off x="2107124" y="5193416"/>
            <a:ext cx="1019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Figure 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94410"/>
              </p:ext>
            </p:extLst>
          </p:nvPr>
        </p:nvGraphicFramePr>
        <p:xfrm>
          <a:off x="3500941" y="1280758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520700" progId="Equation.DSMT4">
                  <p:embed/>
                </p:oleObj>
              </mc:Choice>
              <mc:Fallback>
                <p:oleObj name="Equation" r:id="rId2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941" y="1280758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304668" progId="Equation.DSMT4">
                  <p:embed/>
                </p:oleObj>
              </mc:Choice>
              <mc:Fallback>
                <p:oleObj name="Equation" r:id="rId4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E63AFB-4EE1-A4E9-7E1B-58FD735D0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726" y="2401575"/>
            <a:ext cx="2362530" cy="2172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4B1AE8-1912-0D67-EA28-8187E8791CF4}"/>
              </a:ext>
            </a:extLst>
          </p:cNvPr>
          <p:cNvSpPr txBox="1">
            <a:spLocks/>
          </p:cNvSpPr>
          <p:nvPr/>
        </p:nvSpPr>
        <p:spPr>
          <a:xfrm>
            <a:off x="484991" y="403860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B1D6A851-39BC-3B9A-4B1E-A57A29848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94536"/>
              </p:ext>
            </p:extLst>
          </p:nvPr>
        </p:nvGraphicFramePr>
        <p:xfrm>
          <a:off x="3814737" y="467379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304668" progId="Equation.DSMT4">
                  <p:embed/>
                </p:oleObj>
              </mc:Choice>
              <mc:Fallback>
                <p:oleObj name="Equation" r:id="rId7" imgW="939392" imgH="304668" progId="Equation.DSMT4">
                  <p:embed/>
                  <p:pic>
                    <p:nvPicPr>
                      <p:cNvPr id="1639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37" y="467379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id="{3C92510B-9A4F-9853-A112-2916FED6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40432"/>
              </p:ext>
            </p:extLst>
          </p:nvPr>
        </p:nvGraphicFramePr>
        <p:xfrm>
          <a:off x="5050715" y="466971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304560" progId="Equation.DSMT4">
                  <p:embed/>
                </p:oleObj>
              </mc:Choice>
              <mc:Fallback>
                <p:oleObj name="Equation" r:id="rId9" imgW="1015920" imgH="304560" progId="Equation.DSMT4">
                  <p:embed/>
                  <p:pic>
                    <p:nvPicPr>
                      <p:cNvPr id="164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715" y="466971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30EE3390-186E-BA59-7F29-810853BD9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89621"/>
              </p:ext>
            </p:extLst>
          </p:nvPr>
        </p:nvGraphicFramePr>
        <p:xfrm>
          <a:off x="2231315" y="510174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304560" progId="Equation.DSMT4">
                  <p:embed/>
                </p:oleObj>
              </mc:Choice>
              <mc:Fallback>
                <p:oleObj name="Equation" r:id="rId11" imgW="939600" imgH="304560" progId="Equation.DSMT4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15" y="510174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>
            <a:extLst>
              <a:ext uri="{FF2B5EF4-FFF2-40B4-BE49-F238E27FC236}">
                <a16:creationId xmlns:a16="http://schemas.microsoft.com/office/drawing/2014/main" id="{4A5EEB92-1B78-4A71-68F5-6B8B9D8F3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53729"/>
              </p:ext>
            </p:extLst>
          </p:nvPr>
        </p:nvGraphicFramePr>
        <p:xfrm>
          <a:off x="3733993" y="510174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304560" progId="Equation.DSMT4">
                  <p:embed/>
                </p:oleObj>
              </mc:Choice>
              <mc:Fallback>
                <p:oleObj name="Equation" r:id="rId13" imgW="939600" imgH="304560" progId="Equation.DSMT4">
                  <p:embed/>
                  <p:pic>
                    <p:nvPicPr>
                      <p:cNvPr id="1640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993" y="510174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>
            <a:extLst>
              <a:ext uri="{FF2B5EF4-FFF2-40B4-BE49-F238E27FC236}">
                <a16:creationId xmlns:a16="http://schemas.microsoft.com/office/drawing/2014/main" id="{17FB259F-72DC-CDF0-55F9-064CD2EE6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95482"/>
              </p:ext>
            </p:extLst>
          </p:nvPr>
        </p:nvGraphicFramePr>
        <p:xfrm>
          <a:off x="5330115" y="508564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304560" progId="Equation.DSMT4">
                  <p:embed/>
                </p:oleObj>
              </mc:Choice>
              <mc:Fallback>
                <p:oleObj name="Equation" r:id="rId15" imgW="1015920" imgH="304560" progId="Equation.DSMT4">
                  <p:embed/>
                  <p:pic>
                    <p:nvPicPr>
                      <p:cNvPr id="1640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115" y="508564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74291"/>
              </p:ext>
            </p:extLst>
          </p:nvPr>
        </p:nvGraphicFramePr>
        <p:xfrm>
          <a:off x="457200" y="1279525"/>
          <a:ext cx="8229600" cy="38100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364581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30906"/>
              </p:ext>
            </p:extLst>
          </p:nvPr>
        </p:nvGraphicFramePr>
        <p:xfrm>
          <a:off x="4463527" y="2857948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355292" progId="Equation.DSMT4">
                  <p:embed/>
                </p:oleObj>
              </mc:Choice>
              <mc:Fallback>
                <p:oleObj name="Equation" r:id="rId3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527" y="2857948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00480"/>
              </p:ext>
            </p:extLst>
          </p:nvPr>
        </p:nvGraphicFramePr>
        <p:xfrm>
          <a:off x="457200" y="1279525"/>
          <a:ext cx="8229600" cy="38100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662" y="23622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28740"/>
              </p:ext>
            </p:extLst>
          </p:nvPr>
        </p:nvGraphicFramePr>
        <p:xfrm>
          <a:off x="457200" y="1279525"/>
          <a:ext cx="8229600" cy="359656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491824" y="2335131"/>
            <a:ext cx="2598760" cy="1169053"/>
            <a:chOff x="2354240" y="4191000"/>
            <a:chExt cx="2598760" cy="1169053"/>
          </a:xfrm>
        </p:grpSpPr>
        <p:sp>
          <p:nvSpPr>
            <p:cNvPr id="11" name="Rectangle 10"/>
            <p:cNvSpPr/>
            <p:nvPr/>
          </p:nvSpPr>
          <p:spPr>
            <a:xfrm>
              <a:off x="2875643" y="4653238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85634" y="4959943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0793" y="3690535"/>
            <a:ext cx="2279791" cy="492443"/>
            <a:chOff x="3463995" y="5917957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463995" y="5917957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63414" y="5973301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shown,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317500" progId="Equation.DSMT4">
                  <p:embed/>
                </p:oleObj>
              </mc:Choice>
              <mc:Fallback>
                <p:oleObj name="Equation" r:id="rId2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(among several) is as follows.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52449" y="3902978"/>
          <a:ext cx="34861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317160" progId="Equation.DSMT4">
                  <p:embed/>
                </p:oleObj>
              </mc:Choice>
              <mc:Fallback>
                <p:oleObj name="Equation" r:id="rId2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" y="3902978"/>
                        <a:ext cx="348615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229225" y="4538444"/>
          <a:ext cx="1855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3396" imgH="317362" progId="Equation.DSMT4">
                  <p:embed/>
                </p:oleObj>
              </mc:Choice>
              <mc:Fallback>
                <p:oleObj name="Equation" r:id="rId4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38444"/>
                        <a:ext cx="18557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779363"/>
              </p:ext>
            </p:extLst>
          </p:nvPr>
        </p:nvGraphicFramePr>
        <p:xfrm>
          <a:off x="5229225" y="2710292"/>
          <a:ext cx="270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100" imgH="317500" progId="Equation.DSMT4">
                  <p:embed/>
                </p:oleObj>
              </mc:Choice>
              <mc:Fallback>
                <p:oleObj name="Equation" r:id="rId6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710292"/>
                        <a:ext cx="270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which means 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which means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using vertical angles,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58950"/>
              </p:ext>
            </p:extLst>
          </p:nvPr>
        </p:nvGraphicFramePr>
        <p:xfrm>
          <a:off x="6906409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5673" imgH="317362" progId="Equation.DSMT4">
                  <p:embed/>
                </p:oleObj>
              </mc:Choice>
              <mc:Fallback>
                <p:oleObj name="Equation" r:id="rId2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409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2449"/>
              </p:ext>
            </p:extLst>
          </p:nvPr>
        </p:nvGraphicFramePr>
        <p:xfrm>
          <a:off x="6220609" y="2884842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317500" progId="Equation.DSMT4">
                  <p:embed/>
                </p:oleObj>
              </mc:Choice>
              <mc:Fallback>
                <p:oleObj name="Equation" r:id="rId4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609" y="2884842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84256"/>
              </p:ext>
            </p:extLst>
          </p:nvPr>
        </p:nvGraphicFramePr>
        <p:xfrm>
          <a:off x="4601584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317500" progId="Equation.DSMT4">
                  <p:embed/>
                </p:oleObj>
              </mc:Choice>
              <mc:Fallback>
                <p:oleObj name="Equation" r:id="rId6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584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600" imgH="317500" progId="Equation.DSMT4">
                  <p:embed/>
                </p:oleObj>
              </mc:Choice>
              <mc:Fallback>
                <p:oleObj name="Equation" r:id="rId8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line segment with endpoints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indicated by placing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bar over the letters, as in	 </a:t>
            </a: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The length of the segment is indicated by writing only the letters, as in </a:t>
            </a:r>
            <a:r>
              <a:rPr lang="en-US" i="1" dirty="0">
                <a:solidFill>
                  <a:srgbClr val="000000"/>
                </a:solidFill>
              </a:rPr>
              <a:t>AB.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81158"/>
              </p:ext>
            </p:extLst>
          </p:nvPr>
        </p:nvGraphicFramePr>
        <p:xfrm>
          <a:off x="5994046" y="170656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046" y="1706563"/>
                        <a:ext cx="508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73840"/>
              </p:ext>
            </p:extLst>
          </p:nvPr>
        </p:nvGraphicFramePr>
        <p:xfrm>
          <a:off x="457200" y="1159778"/>
          <a:ext cx="8229600" cy="430720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22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Note: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In the figures, sides with equal length are indicated by the same number of tic marks.)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Scalene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two sides have equal lengths.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scalene since no two sides have 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D947DBB-1B89-7E79-6A6E-7DCD536E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22" y="3886200"/>
            <a:ext cx="2427402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75359"/>
              </p:ext>
            </p:extLst>
          </p:nvPr>
        </p:nvGraphicFramePr>
        <p:xfrm>
          <a:off x="457200" y="1279525"/>
          <a:ext cx="8229600" cy="3267489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7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Isosceles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least two sides have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isosceles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F0183E-338B-9DDD-28B9-6D14192C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38400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94893"/>
              </p:ext>
            </p:extLst>
          </p:nvPr>
        </p:nvGraphicFramePr>
        <p:xfrm>
          <a:off x="457200" y="1279525"/>
          <a:ext cx="8229600" cy="311257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Equilateral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sides have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equilateral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YZ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618C6AC-AC0B-E438-3B5C-38940ACC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62200"/>
            <a:ext cx="1981200" cy="1686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87985"/>
              </p:ext>
            </p:extLst>
          </p:nvPr>
        </p:nvGraphicFramePr>
        <p:xfrm>
          <a:off x="609600" y="1219200"/>
          <a:ext cx="8229600" cy="398653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angles are acute.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 all acute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acute.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97098"/>
              </p:ext>
            </p:extLst>
          </p:nvPr>
        </p:nvGraphicFramePr>
        <p:xfrm>
          <a:off x="6148742" y="1857487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393700" progId="Equation.DSMT4">
                  <p:embed/>
                </p:oleObj>
              </mc:Choice>
              <mc:Fallback>
                <p:oleObj name="Equation" r:id="rId2" imgW="2451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742" y="1857487"/>
                        <a:ext cx="245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FAC905-93BE-D8A7-656D-773EA5B6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72" y="2819400"/>
            <a:ext cx="1466927" cy="14036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56775"/>
              </p:ext>
            </p:extLst>
          </p:nvPr>
        </p:nvGraphicFramePr>
        <p:xfrm>
          <a:off x="457200" y="1279525"/>
          <a:ext cx="8229600" cy="380994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13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a right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PRQ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 right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4578850"/>
              </p:ext>
            </p:extLst>
          </p:nvPr>
        </p:nvGraphicFramePr>
        <p:xfrm>
          <a:off x="5339827" y="1412688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42720" progId="Equation.DSMT4">
                  <p:embed/>
                </p:oleObj>
              </mc:Choice>
              <mc:Fallback>
                <p:oleObj name="Equation" r:id="rId2" imgW="1676160" imgH="34272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827" y="1412688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34CAD87-A23D-44B8-E977-3B8E1CD5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4" y="2362200"/>
            <a:ext cx="2203772" cy="1709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268825"/>
              </p:ext>
            </p:extLst>
          </p:nvPr>
        </p:nvGraphicFramePr>
        <p:xfrm>
          <a:off x="457200" y="1279525"/>
          <a:ext cx="8229600" cy="359656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93707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60964"/>
              </p:ext>
            </p:extLst>
          </p:nvPr>
        </p:nvGraphicFramePr>
        <p:xfrm>
          <a:off x="457200" y="1279525"/>
          <a:ext cx="8229600" cy="307574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22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obtuse.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obtuse,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an obtuse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8633047"/>
              </p:ext>
            </p:extLst>
          </p:nvPr>
        </p:nvGraphicFramePr>
        <p:xfrm>
          <a:off x="5529431" y="1389529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474" imgH="291973" progId="Equation.DSMT4">
                  <p:embed/>
                </p:oleObj>
              </mc:Choice>
              <mc:Fallback>
                <p:oleObj name="Equation" r:id="rId2" imgW="520474" imgH="291973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431" y="1389529"/>
                        <a:ext cx="52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5DAF26-DA3C-D8C2-C7F4-8DD4C05A5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104334"/>
            <a:ext cx="2590800" cy="142612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Three Properties of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a triangle, the following statements are true: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measures of the angles is 180°.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lengths of any two sides must be greater than the length of the third side.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Longer sides are opposite angles with larger measures.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Classifying a Triangle by Its 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>
                <a:solidFill>
                  <a:schemeClr val="tx1"/>
                </a:solidFill>
              </a:rPr>
              <a:t>In </a:t>
            </a:r>
            <a:r>
              <a:rPr lang="en-US" sz="2800" i="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sz="2800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sz="2800" i="0" dirty="0">
                <a:solidFill>
                  <a:schemeClr val="tx1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AB</a:t>
            </a:r>
            <a:r>
              <a:rPr lang="en-US" sz="2800" i="0" dirty="0">
                <a:solidFill>
                  <a:srgbClr val="0000FF"/>
                </a:solidFill>
              </a:rPr>
              <a:t> = </a:t>
            </a:r>
            <a:r>
              <a:rPr lang="en-US" sz="2800" i="1" dirty="0">
                <a:solidFill>
                  <a:srgbClr val="0000FF"/>
                </a:solidFill>
              </a:rPr>
              <a:t>AC</a:t>
            </a:r>
            <a:r>
              <a:rPr lang="en-US" sz="2800" i="0" dirty="0">
                <a:solidFill>
                  <a:schemeClr val="tx1"/>
                </a:solidFill>
              </a:rPr>
              <a:t>.  What kind of triangle is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dirty="0">
                <a:solidFill>
                  <a:schemeClr val="tx1"/>
                </a:solidFill>
                <a:sym typeface="Symbol"/>
              </a:rPr>
              <a:t>?</a:t>
            </a: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rgbClr val="FF0008"/>
                </a:solidFill>
              </a:rPr>
              <a:t>isosceles</a:t>
            </a:r>
            <a:r>
              <a:rPr lang="en-US" sz="2800" i="0" dirty="0">
                <a:solidFill>
                  <a:schemeClr val="tx1"/>
                </a:solidFill>
              </a:rPr>
              <a:t> because two sides have equal lengths.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61747"/>
            <a:ext cx="3657600" cy="187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PQR</a:t>
            </a:r>
            <a:r>
              <a:rPr lang="en-US" dirty="0">
                <a:solidFill>
                  <a:schemeClr val="tx1"/>
                </a:solidFill>
              </a:rPr>
              <a:t> was drawn and then the lengths of the sides were labeled as shown in the figure.  Explain why the labels cannot be correct.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2634639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The labels cannot be correct because </a:t>
            </a:r>
            <a:br>
              <a:rPr lang="en-US" dirty="0"/>
            </a:br>
            <a:r>
              <a:rPr lang="en-US" i="1" dirty="0">
                <a:solidFill>
                  <a:srgbClr val="00007E"/>
                </a:solidFill>
              </a:rPr>
              <a:t>PR</a:t>
            </a:r>
            <a:r>
              <a:rPr lang="en-US" dirty="0">
                <a:solidFill>
                  <a:srgbClr val="00007E"/>
                </a:solidFill>
              </a:rPr>
              <a:t> + </a:t>
            </a:r>
            <a:r>
              <a:rPr lang="en-US" i="1" dirty="0">
                <a:solidFill>
                  <a:srgbClr val="00007E"/>
                </a:solidFill>
              </a:rPr>
              <a:t>QR</a:t>
            </a:r>
            <a:r>
              <a:rPr lang="en-US" dirty="0">
                <a:solidFill>
                  <a:srgbClr val="00007E"/>
                </a:solidFill>
              </a:rPr>
              <a:t> = 10 ft + 13 ft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23 ft </a:t>
            </a:r>
            <a:r>
              <a:rPr lang="en-US" dirty="0"/>
              <a:t>and </a:t>
            </a:r>
            <a:r>
              <a:rPr lang="en-US" i="1" dirty="0">
                <a:solidFill>
                  <a:srgbClr val="00007E"/>
                </a:solidFill>
              </a:rPr>
              <a:t>PQ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24 ft</a:t>
            </a:r>
            <a:r>
              <a:rPr lang="en-US" dirty="0"/>
              <a:t>, which is greater than the sum of the other two sides. In a triangle, the sum of the lengths of any two sides must be greater than the length of the third side.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i="0" dirty="0">
                <a:solidFill>
                  <a:schemeClr val="tx1"/>
                </a:solidFill>
              </a:rPr>
              <a:t>,                      and 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Which side is opposite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Which sides include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right triangle?  Why or why not?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37533"/>
              </p:ext>
            </p:extLst>
          </p:nvPr>
        </p:nvGraphicFramePr>
        <p:xfrm>
          <a:off x="1905000" y="1389895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DSMT4">
                  <p:embed/>
                </p:oleObj>
              </mc:Choice>
              <mc:Fallback>
                <p:oleObj name="Equation" r:id="rId2" imgW="1600200" imgH="317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89895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63811"/>
              </p:ext>
            </p:extLst>
          </p:nvPr>
        </p:nvGraphicFramePr>
        <p:xfrm>
          <a:off x="4298875" y="1389895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451" imgH="317362" progId="Equation.DSMT4">
                  <p:embed/>
                </p:oleObj>
              </mc:Choice>
              <mc:Fallback>
                <p:oleObj name="Equation" r:id="rId4" imgW="1726451" imgH="31736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875" y="1389895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184400" y="2032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3200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81500" y="2667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393529" progId="Equation.DSMT4">
                  <p:embed/>
                </p:oleObj>
              </mc:Choice>
              <mc:Fallback>
                <p:oleObj name="Equation" r:id="rId8" imgW="723586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7000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658226"/>
              </p:ext>
            </p:extLst>
          </p:nvPr>
        </p:nvGraphicFramePr>
        <p:xfrm>
          <a:off x="4038600" y="330176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393529" progId="Equation.DSMT4">
                  <p:embed/>
                </p:oleObj>
              </mc:Choice>
              <mc:Fallback>
                <p:oleObj name="Equation" r:id="rId10" imgW="72358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01767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834640" cy="23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 (cont.)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877985"/>
          </a:xfr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itchFamily="34" charset="0"/>
              </a:rPr>
              <a:t>Solution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 sum of the measures of the angles must be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180°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>
                <a:latin typeface="Calibri" pitchFamily="34" charset="0"/>
              </a:rPr>
              <a:t>Since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     is opposite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b="1" dirty="0"/>
              <a:t>   </a:t>
            </a:r>
            <a:r>
              <a:rPr lang="en-US" dirty="0"/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       include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i="1" dirty="0">
                <a:solidFill>
                  <a:srgbClr val="FF0000"/>
                </a:solidFill>
              </a:rPr>
              <a:t>BOR </a:t>
            </a:r>
            <a:r>
              <a:rPr lang="en-US" dirty="0"/>
              <a:t>is not a right triangle because none of the angles is a right angle.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41400" y="3031222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406224" progId="Equation.DSMT4">
                  <p:embed/>
                </p:oleObj>
              </mc:Choice>
              <mc:Fallback>
                <p:oleObj name="Equation" r:id="rId2" imgW="457002" imgH="40622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31222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66844" y="3115811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44" y="3115811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028700" y="362812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393359" progId="Equation.DSMT4">
                  <p:embed/>
                </p:oleObj>
              </mc:Choice>
              <mc:Fallback>
                <p:oleObj name="Equation" r:id="rId6" imgW="406048" imgH="39335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628122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197100" y="3623811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406224" progId="Equation.DSMT4">
                  <p:embed/>
                </p:oleObj>
              </mc:Choice>
              <mc:Fallback>
                <p:oleObj name="Equation" r:id="rId8" imgW="457002" imgH="4062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623811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835400" y="3708167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08167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51747"/>
              </p:ext>
            </p:extLst>
          </p:nvPr>
        </p:nvGraphicFramePr>
        <p:xfrm>
          <a:off x="4375150" y="2563813"/>
          <a:ext cx="365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0" imgH="393480" progId="Equation.DSMT4">
                  <p:embed/>
                </p:oleObj>
              </mc:Choice>
              <mc:Fallback>
                <p:oleObj name="Equation" r:id="rId12" imgW="36576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563813"/>
                        <a:ext cx="365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15832"/>
              </p:ext>
            </p:extLst>
          </p:nvPr>
        </p:nvGraphicFramePr>
        <p:xfrm>
          <a:off x="1882154" y="2532888"/>
          <a:ext cx="242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700" imgH="355600" progId="Equation.DSMT4">
                  <p:embed/>
                </p:oleObj>
              </mc:Choice>
              <mc:Fallback>
                <p:oleObj name="Equation" r:id="rId14" imgW="2425700" imgH="3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154" y="2532888"/>
                        <a:ext cx="242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981769"/>
              </p:ext>
            </p:extLst>
          </p:nvPr>
        </p:nvGraphicFramePr>
        <p:xfrm>
          <a:off x="457200" y="1279525"/>
          <a:ext cx="8229600" cy="368191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 rot="21136500">
            <a:off x="5762177" y="2707113"/>
            <a:ext cx="2638531" cy="706234"/>
            <a:chOff x="5667269" y="3461464"/>
            <a:chExt cx="2638531" cy="706234"/>
          </a:xfrm>
        </p:grpSpPr>
        <p:sp>
          <p:nvSpPr>
            <p:cNvPr id="6" name="Rectangle 5"/>
            <p:cNvSpPr/>
            <p:nvPr/>
          </p:nvSpPr>
          <p:spPr>
            <a:xfrm>
              <a:off x="5667269" y="3767588"/>
              <a:ext cx="3177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45688" y="3552086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461464"/>
              <a:ext cx="2362200" cy="425618"/>
              <a:chOff x="5943600" y="3461464"/>
              <a:chExt cx="2362200" cy="42561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8017306" y="346146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900746"/>
              </p:ext>
            </p:extLst>
          </p:nvPr>
        </p:nvGraphicFramePr>
        <p:xfrm>
          <a:off x="457200" y="1279525"/>
          <a:ext cx="8229600" cy="410890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endpoint. (The two rays are called the 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sides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of the angle and the endpoint is called the 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 rotWithShape="1">
          <a:blip r:embed="rId2" cstate="print"/>
          <a:srcRect b="15795"/>
          <a:stretch/>
        </p:blipFill>
        <p:spPr bwMode="auto">
          <a:xfrm rot="20418066">
            <a:off x="5316129" y="2848941"/>
            <a:ext cx="2916238" cy="172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34">
            <a:extLst>
              <a:ext uri="{FF2B5EF4-FFF2-40B4-BE49-F238E27FC236}">
                <a16:creationId xmlns:a16="http://schemas.microsoft.com/office/drawing/2014/main" id="{61C611FA-CD42-AB64-DD17-BF897FF21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31051"/>
              </p:ext>
            </p:extLst>
          </p:nvPr>
        </p:nvGraphicFramePr>
        <p:xfrm>
          <a:off x="5791200" y="4419600"/>
          <a:ext cx="2459164" cy="25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304560" progId="Equation.DSMT4">
                  <p:embed/>
                </p:oleObj>
              </mc:Choice>
              <mc:Fallback>
                <p:oleObj name="Equation" r:id="rId3" imgW="2971800" imgH="304560" progId="Equation.DSMT4">
                  <p:embed/>
                  <p:pic>
                    <p:nvPicPr>
                      <p:cNvPr id="14352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19600"/>
                        <a:ext cx="2459164" cy="25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Procedure: 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43345" y="1097280"/>
            <a:ext cx="8229600" cy="474591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There are 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028B8-2DBE-D424-2C76-81C269DD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5" y="1600200"/>
            <a:ext cx="7239000" cy="21848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90782"/>
              </p:ext>
            </p:extLst>
          </p:nvPr>
        </p:nvGraphicFramePr>
        <p:xfrm>
          <a:off x="457200" y="1279525"/>
          <a:ext cx="8229600" cy="3276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1918856"/>
              </p:ext>
            </p:extLst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317500" progId="Equation.DSMT4">
                  <p:embed/>
                </p:oleObj>
              </mc:Choice>
              <mc:Fallback>
                <p:oleObj name="Equation" r:id="rId2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76548284"/>
              </p:ext>
            </p:extLst>
          </p:nvPr>
        </p:nvGraphicFramePr>
        <p:xfrm>
          <a:off x="4849906" y="4033120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91973" progId="Equation.DSMT4">
                  <p:embed/>
                </p:oleObj>
              </mc:Choice>
              <mc:Fallback>
                <p:oleObj name="Equation" r:id="rId4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906" y="4033120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1897596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83787"/>
              </p:ext>
            </p:extLst>
          </p:nvPr>
        </p:nvGraphicFramePr>
        <p:xfrm>
          <a:off x="457200" y="1279525"/>
          <a:ext cx="8229600" cy="3706728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2526499"/>
              </p:ext>
            </p:extLst>
          </p:nvPr>
        </p:nvGraphicFramePr>
        <p:xfrm>
          <a:off x="5255185" y="4605468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91960" progId="Equation.DSMT4">
                  <p:embed/>
                </p:oleObj>
              </mc:Choice>
              <mc:Fallback>
                <p:oleObj name="Equation" r:id="rId2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185" y="4605468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2329528"/>
              </p:ext>
            </p:extLst>
          </p:nvPr>
        </p:nvGraphicFramePr>
        <p:xfrm>
          <a:off x="2438400" y="2057400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317160" progId="Equation.DSMT4">
                  <p:embed/>
                </p:oleObj>
              </mc:Choice>
              <mc:Fallback>
                <p:oleObj name="Equation" r:id="rId4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02036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1719</Words>
  <Application>Microsoft Office PowerPoint</Application>
  <PresentationFormat>On-screen Show (4:3)</PresentationFormat>
  <Paragraphs>270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NSimSun</vt:lpstr>
      <vt:lpstr>Office Theme</vt:lpstr>
      <vt:lpstr>Equation</vt:lpstr>
      <vt:lpstr>Section 6.5</vt:lpstr>
      <vt:lpstr>Definition: Point, Line, Plane</vt:lpstr>
      <vt:lpstr>Definition: Point, Line, Plane (cont.)</vt:lpstr>
      <vt:lpstr>Definition: Point, Line, Plane (cont.)</vt:lpstr>
      <vt:lpstr>Definition: Ray and Angle</vt:lpstr>
      <vt:lpstr>Definition: Ray and Angle (cont.)</vt:lpstr>
      <vt:lpstr>Procedure: Labeling Angles</vt:lpstr>
      <vt:lpstr>Definition: Angles Classified by Measure</vt:lpstr>
      <vt:lpstr>Definition: Angles Classified by Measure (cont.)</vt:lpstr>
      <vt:lpstr>Definition: Angles Classified by Measure (cont.)</vt:lpstr>
      <vt:lpstr>Definition: Angles Classified by Measure (cont.)</vt:lpstr>
      <vt:lpstr>Introduction to Geometry</vt:lpstr>
      <vt:lpstr>Example 1: Measuring Angles</vt:lpstr>
      <vt:lpstr>Example 2: Classifying Angles by Their Measure</vt:lpstr>
      <vt:lpstr>Definition: 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Identifying Congruent Angles</vt:lpstr>
      <vt:lpstr>Congruent, Vertical, and Adjacent Angles</vt:lpstr>
      <vt:lpstr>Definition: Vertical Angles</vt:lpstr>
      <vt:lpstr>Example 6: Calculating Measures of Angles</vt:lpstr>
      <vt:lpstr>Example 6: Calculating Measures of Angles (cont.)</vt:lpstr>
      <vt:lpstr>Example 6: Calculating Measures of Angles (cont.)</vt:lpstr>
      <vt:lpstr>Definition: Adjacent Angles</vt:lpstr>
      <vt:lpstr>Example 7: Finding Adjacent Angles</vt:lpstr>
      <vt:lpstr>Definition: Parallel Lines and Perpendicular Lines</vt:lpstr>
      <vt:lpstr>Definition: Parallel Lines and Perpendicular Lines (cont.)</vt:lpstr>
      <vt:lpstr>Properties: Parallel Lines and a Transversal</vt:lpstr>
      <vt:lpstr>Example 8: Calculating Measures of Angles</vt:lpstr>
      <vt:lpstr>Example 8: Calculating Measures of Angles (cont.)</vt:lpstr>
      <vt:lpstr>Example 8: Calculating Measures of Angles (cont.)</vt:lpstr>
      <vt:lpstr>Note</vt:lpstr>
      <vt:lpstr>Definition: Triangles Classified by Sides</vt:lpstr>
      <vt:lpstr>Definition: Triangles Classified by Sides (cont.)</vt:lpstr>
      <vt:lpstr>Definition: Triangles Classified by Sides (cont.)</vt:lpstr>
      <vt:lpstr>Definition: Triangles Classified by Angles</vt:lpstr>
      <vt:lpstr>Definition: Triangles Classified by Angles (cont.)</vt:lpstr>
      <vt:lpstr>Definition: Triangles Classified by Angles (cont.)</vt:lpstr>
      <vt:lpstr>Properties: Three Properties of Triangles</vt:lpstr>
      <vt:lpstr>Example 9: Classifying a Triangle by Its Sides</vt:lpstr>
      <vt:lpstr>Example 10: Determining Whether a Triangle Exists</vt:lpstr>
      <vt:lpstr>Example 10: Determining Whether a Triangle Exists (cont.)</vt:lpstr>
      <vt:lpstr>Example 11: Analyzing Triangles</vt:lpstr>
      <vt:lpstr>Example 11: Analyzing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200</cp:revision>
  <dcterms:created xsi:type="dcterms:W3CDTF">2013-04-26T14:43:13Z</dcterms:created>
  <dcterms:modified xsi:type="dcterms:W3CDTF">2023-07-05T14:17:02Z</dcterms:modified>
</cp:coreProperties>
</file>