
<file path=[Content_Types].xml><?xml version="1.0" encoding="utf-8"?>
<Types xmlns="http://schemas.openxmlformats.org/package/2006/content-types">
  <Default Extension="bin" ContentType="application/vnd.openxmlformats-officedocument.oleObject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86" r:id="rId10"/>
    <p:sldId id="267" r:id="rId11"/>
    <p:sldId id="287" r:id="rId12"/>
    <p:sldId id="291" r:id="rId13"/>
    <p:sldId id="292" r:id="rId14"/>
    <p:sldId id="271" r:id="rId15"/>
    <p:sldId id="272" r:id="rId16"/>
    <p:sldId id="288" r:id="rId17"/>
    <p:sldId id="276" r:id="rId18"/>
    <p:sldId id="277" r:id="rId19"/>
    <p:sldId id="289" r:id="rId20"/>
    <p:sldId id="281" r:id="rId21"/>
    <p:sldId id="282" r:id="rId22"/>
    <p:sldId id="290" r:id="rId23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6"/>
      <p:bold r:id="rId27"/>
      <p:italic r:id="rId28"/>
      <p:boldItalic r:id="rId2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99"/>
    <a:srgbClr val="0000FF"/>
    <a:srgbClr val="FFFFCC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09" autoAdjust="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2.fntdata"/><Relationship Id="rId30" Type="http://schemas.openxmlformats.org/officeDocument/2006/relationships/commentAuthors" Target="commentAuthor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3293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BA2F8-544E-4F20-B9E9-711412410758}" type="datetimeFigureOut">
              <a:rPr lang="en-US" smtClean="0"/>
              <a:pPr/>
              <a:t>6/27/2023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9CD9A1-5DF9-4138-9BA9-0D76304AEFC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5337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13" Type="http://schemas.openxmlformats.org/officeDocument/2006/relationships/image" Target="../media/image30.wmf"/><Relationship Id="rId18" Type="http://schemas.openxmlformats.org/officeDocument/2006/relationships/oleObject" Target="../embeddings/oleObject31.bin"/><Relationship Id="rId3" Type="http://schemas.openxmlformats.org/officeDocument/2006/relationships/image" Target="../media/image25.wmf"/><Relationship Id="rId21" Type="http://schemas.openxmlformats.org/officeDocument/2006/relationships/image" Target="../media/image34.wmf"/><Relationship Id="rId7" Type="http://schemas.openxmlformats.org/officeDocument/2006/relationships/image" Target="../media/image27.wmf"/><Relationship Id="rId12" Type="http://schemas.openxmlformats.org/officeDocument/2006/relationships/oleObject" Target="../embeddings/oleObject28.bin"/><Relationship Id="rId17" Type="http://schemas.openxmlformats.org/officeDocument/2006/relationships/image" Target="../media/image32.wmf"/><Relationship Id="rId25" Type="http://schemas.openxmlformats.org/officeDocument/2006/relationships/image" Target="../media/image36.wmf"/><Relationship Id="rId2" Type="http://schemas.openxmlformats.org/officeDocument/2006/relationships/oleObject" Target="../embeddings/oleObject23.bin"/><Relationship Id="rId16" Type="http://schemas.openxmlformats.org/officeDocument/2006/relationships/oleObject" Target="../embeddings/oleObject30.bin"/><Relationship Id="rId20" Type="http://schemas.openxmlformats.org/officeDocument/2006/relationships/oleObject" Target="../embeddings/oleObject3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5.bin"/><Relationship Id="rId11" Type="http://schemas.openxmlformats.org/officeDocument/2006/relationships/image" Target="../media/image29.wmf"/><Relationship Id="rId24" Type="http://schemas.openxmlformats.org/officeDocument/2006/relationships/oleObject" Target="../embeddings/oleObject34.bin"/><Relationship Id="rId5" Type="http://schemas.openxmlformats.org/officeDocument/2006/relationships/image" Target="../media/image26.wmf"/><Relationship Id="rId15" Type="http://schemas.openxmlformats.org/officeDocument/2006/relationships/image" Target="../media/image31.wmf"/><Relationship Id="rId23" Type="http://schemas.openxmlformats.org/officeDocument/2006/relationships/image" Target="../media/image35.wmf"/><Relationship Id="rId10" Type="http://schemas.openxmlformats.org/officeDocument/2006/relationships/oleObject" Target="../embeddings/oleObject27.bin"/><Relationship Id="rId19" Type="http://schemas.openxmlformats.org/officeDocument/2006/relationships/image" Target="../media/image33.wmf"/><Relationship Id="rId4" Type="http://schemas.openxmlformats.org/officeDocument/2006/relationships/oleObject" Target="../embeddings/oleObject24.bin"/><Relationship Id="rId9" Type="http://schemas.openxmlformats.org/officeDocument/2006/relationships/image" Target="../media/image28.wmf"/><Relationship Id="rId14" Type="http://schemas.openxmlformats.org/officeDocument/2006/relationships/oleObject" Target="../embeddings/oleObject29.bin"/><Relationship Id="rId22" Type="http://schemas.openxmlformats.org/officeDocument/2006/relationships/oleObject" Target="../embeddings/oleObject33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7" Type="http://schemas.openxmlformats.org/officeDocument/2006/relationships/image" Target="../media/image39.wmf"/><Relationship Id="rId2" Type="http://schemas.openxmlformats.org/officeDocument/2006/relationships/oleObject" Target="../embeddings/oleObject3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7.bin"/><Relationship Id="rId5" Type="http://schemas.openxmlformats.org/officeDocument/2006/relationships/image" Target="../media/image38.wmf"/><Relationship Id="rId4" Type="http://schemas.openxmlformats.org/officeDocument/2006/relationships/oleObject" Target="../embeddings/oleObject36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1.bin"/><Relationship Id="rId13" Type="http://schemas.openxmlformats.org/officeDocument/2006/relationships/image" Target="../media/image45.wmf"/><Relationship Id="rId18" Type="http://schemas.openxmlformats.org/officeDocument/2006/relationships/oleObject" Target="../embeddings/oleObject46.bin"/><Relationship Id="rId3" Type="http://schemas.openxmlformats.org/officeDocument/2006/relationships/image" Target="../media/image40.wmf"/><Relationship Id="rId21" Type="http://schemas.openxmlformats.org/officeDocument/2006/relationships/image" Target="../media/image49.wmf"/><Relationship Id="rId7" Type="http://schemas.openxmlformats.org/officeDocument/2006/relationships/image" Target="../media/image42.wmf"/><Relationship Id="rId12" Type="http://schemas.openxmlformats.org/officeDocument/2006/relationships/oleObject" Target="../embeddings/oleObject43.bin"/><Relationship Id="rId17" Type="http://schemas.openxmlformats.org/officeDocument/2006/relationships/image" Target="../media/image47.wmf"/><Relationship Id="rId25" Type="http://schemas.openxmlformats.org/officeDocument/2006/relationships/image" Target="../media/image51.wmf"/><Relationship Id="rId2" Type="http://schemas.openxmlformats.org/officeDocument/2006/relationships/oleObject" Target="../embeddings/oleObject38.bin"/><Relationship Id="rId16" Type="http://schemas.openxmlformats.org/officeDocument/2006/relationships/oleObject" Target="../embeddings/oleObject45.bin"/><Relationship Id="rId20" Type="http://schemas.openxmlformats.org/officeDocument/2006/relationships/oleObject" Target="../embeddings/oleObject4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0.bin"/><Relationship Id="rId11" Type="http://schemas.openxmlformats.org/officeDocument/2006/relationships/image" Target="../media/image44.wmf"/><Relationship Id="rId24" Type="http://schemas.openxmlformats.org/officeDocument/2006/relationships/oleObject" Target="../embeddings/oleObject49.bin"/><Relationship Id="rId5" Type="http://schemas.openxmlformats.org/officeDocument/2006/relationships/image" Target="../media/image41.wmf"/><Relationship Id="rId15" Type="http://schemas.openxmlformats.org/officeDocument/2006/relationships/image" Target="../media/image46.wmf"/><Relationship Id="rId23" Type="http://schemas.openxmlformats.org/officeDocument/2006/relationships/image" Target="../media/image50.wmf"/><Relationship Id="rId10" Type="http://schemas.openxmlformats.org/officeDocument/2006/relationships/oleObject" Target="../embeddings/oleObject42.bin"/><Relationship Id="rId19" Type="http://schemas.openxmlformats.org/officeDocument/2006/relationships/image" Target="../media/image48.wmf"/><Relationship Id="rId4" Type="http://schemas.openxmlformats.org/officeDocument/2006/relationships/oleObject" Target="../embeddings/oleObject39.bin"/><Relationship Id="rId9" Type="http://schemas.openxmlformats.org/officeDocument/2006/relationships/image" Target="../media/image43.wmf"/><Relationship Id="rId14" Type="http://schemas.openxmlformats.org/officeDocument/2006/relationships/oleObject" Target="../embeddings/oleObject44.bin"/><Relationship Id="rId22" Type="http://schemas.openxmlformats.org/officeDocument/2006/relationships/oleObject" Target="../embeddings/oleObject48.bin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3.bin"/><Relationship Id="rId13" Type="http://schemas.openxmlformats.org/officeDocument/2006/relationships/image" Target="../media/image57.wmf"/><Relationship Id="rId18" Type="http://schemas.openxmlformats.org/officeDocument/2006/relationships/oleObject" Target="../embeddings/oleObject58.bin"/><Relationship Id="rId3" Type="http://schemas.openxmlformats.org/officeDocument/2006/relationships/image" Target="../media/image52.wmf"/><Relationship Id="rId7" Type="http://schemas.openxmlformats.org/officeDocument/2006/relationships/image" Target="../media/image54.wmf"/><Relationship Id="rId12" Type="http://schemas.openxmlformats.org/officeDocument/2006/relationships/oleObject" Target="../embeddings/oleObject55.bin"/><Relationship Id="rId17" Type="http://schemas.openxmlformats.org/officeDocument/2006/relationships/image" Target="../media/image59.wmf"/><Relationship Id="rId2" Type="http://schemas.openxmlformats.org/officeDocument/2006/relationships/oleObject" Target="../embeddings/oleObject50.bin"/><Relationship Id="rId16" Type="http://schemas.openxmlformats.org/officeDocument/2006/relationships/oleObject" Target="../embeddings/oleObject5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2.bin"/><Relationship Id="rId11" Type="http://schemas.openxmlformats.org/officeDocument/2006/relationships/image" Target="../media/image56.wmf"/><Relationship Id="rId5" Type="http://schemas.openxmlformats.org/officeDocument/2006/relationships/image" Target="../media/image53.wmf"/><Relationship Id="rId15" Type="http://schemas.openxmlformats.org/officeDocument/2006/relationships/image" Target="../media/image58.wmf"/><Relationship Id="rId10" Type="http://schemas.openxmlformats.org/officeDocument/2006/relationships/oleObject" Target="../embeddings/oleObject54.bin"/><Relationship Id="rId19" Type="http://schemas.openxmlformats.org/officeDocument/2006/relationships/image" Target="../media/image60.wmf"/><Relationship Id="rId4" Type="http://schemas.openxmlformats.org/officeDocument/2006/relationships/oleObject" Target="../embeddings/oleObject51.bin"/><Relationship Id="rId9" Type="http://schemas.openxmlformats.org/officeDocument/2006/relationships/image" Target="../media/image55.wmf"/><Relationship Id="rId14" Type="http://schemas.openxmlformats.org/officeDocument/2006/relationships/oleObject" Target="../embeddings/oleObject56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2.bin"/><Relationship Id="rId13" Type="http://schemas.openxmlformats.org/officeDocument/2006/relationships/image" Target="../media/image66.wmf"/><Relationship Id="rId18" Type="http://schemas.openxmlformats.org/officeDocument/2006/relationships/oleObject" Target="../embeddings/oleObject67.bin"/><Relationship Id="rId3" Type="http://schemas.openxmlformats.org/officeDocument/2006/relationships/image" Target="../media/image61.wmf"/><Relationship Id="rId7" Type="http://schemas.openxmlformats.org/officeDocument/2006/relationships/image" Target="../media/image63.wmf"/><Relationship Id="rId12" Type="http://schemas.openxmlformats.org/officeDocument/2006/relationships/oleObject" Target="../embeddings/oleObject64.bin"/><Relationship Id="rId17" Type="http://schemas.openxmlformats.org/officeDocument/2006/relationships/image" Target="../media/image68.wmf"/><Relationship Id="rId2" Type="http://schemas.openxmlformats.org/officeDocument/2006/relationships/oleObject" Target="../embeddings/oleObject59.bin"/><Relationship Id="rId16" Type="http://schemas.openxmlformats.org/officeDocument/2006/relationships/oleObject" Target="../embeddings/oleObject6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1.bin"/><Relationship Id="rId11" Type="http://schemas.openxmlformats.org/officeDocument/2006/relationships/image" Target="../media/image65.wmf"/><Relationship Id="rId5" Type="http://schemas.openxmlformats.org/officeDocument/2006/relationships/image" Target="../media/image62.wmf"/><Relationship Id="rId15" Type="http://schemas.openxmlformats.org/officeDocument/2006/relationships/image" Target="../media/image67.wmf"/><Relationship Id="rId10" Type="http://schemas.openxmlformats.org/officeDocument/2006/relationships/oleObject" Target="../embeddings/oleObject63.bin"/><Relationship Id="rId19" Type="http://schemas.openxmlformats.org/officeDocument/2006/relationships/image" Target="../media/image69.wmf"/><Relationship Id="rId4" Type="http://schemas.openxmlformats.org/officeDocument/2006/relationships/oleObject" Target="../embeddings/oleObject60.bin"/><Relationship Id="rId9" Type="http://schemas.openxmlformats.org/officeDocument/2006/relationships/image" Target="../media/image64.wmf"/><Relationship Id="rId14" Type="http://schemas.openxmlformats.org/officeDocument/2006/relationships/oleObject" Target="../embeddings/oleObject65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13" Type="http://schemas.openxmlformats.org/officeDocument/2006/relationships/image" Target="../media/image10.wmf"/><Relationship Id="rId3" Type="http://schemas.openxmlformats.org/officeDocument/2006/relationships/image" Target="../media/image5.wmf"/><Relationship Id="rId7" Type="http://schemas.openxmlformats.org/officeDocument/2006/relationships/image" Target="../media/image7.wmf"/><Relationship Id="rId12" Type="http://schemas.openxmlformats.org/officeDocument/2006/relationships/oleObject" Target="../embeddings/oleObject8.bin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.bin"/><Relationship Id="rId11" Type="http://schemas.openxmlformats.org/officeDocument/2006/relationships/image" Target="../media/image9.wmf"/><Relationship Id="rId5" Type="http://schemas.openxmlformats.org/officeDocument/2006/relationships/image" Target="../media/image6.wmf"/><Relationship Id="rId10" Type="http://schemas.openxmlformats.org/officeDocument/2006/relationships/oleObject" Target="../embeddings/oleObject7.bin"/><Relationship Id="rId4" Type="http://schemas.openxmlformats.org/officeDocument/2006/relationships/oleObject" Target="../embeddings/oleObject4.bin"/><Relationship Id="rId9" Type="http://schemas.openxmlformats.org/officeDocument/2006/relationships/image" Target="../media/image8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wmf"/><Relationship Id="rId4" Type="http://schemas.openxmlformats.org/officeDocument/2006/relationships/oleObject" Target="../embeddings/oleObject10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13" Type="http://schemas.openxmlformats.org/officeDocument/2006/relationships/image" Target="../media/image18.wmf"/><Relationship Id="rId3" Type="http://schemas.openxmlformats.org/officeDocument/2006/relationships/image" Target="../media/image13.wmf"/><Relationship Id="rId7" Type="http://schemas.openxmlformats.org/officeDocument/2006/relationships/image" Target="../media/image15.wmf"/><Relationship Id="rId12" Type="http://schemas.openxmlformats.org/officeDocument/2006/relationships/oleObject" Target="../embeddings/oleObject16.bin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3.bin"/><Relationship Id="rId11" Type="http://schemas.openxmlformats.org/officeDocument/2006/relationships/image" Target="../media/image17.wmf"/><Relationship Id="rId5" Type="http://schemas.openxmlformats.org/officeDocument/2006/relationships/image" Target="../media/image14.wmf"/><Relationship Id="rId10" Type="http://schemas.openxmlformats.org/officeDocument/2006/relationships/oleObject" Target="../embeddings/oleObject15.bin"/><Relationship Id="rId4" Type="http://schemas.openxmlformats.org/officeDocument/2006/relationships/oleObject" Target="../embeddings/oleObject12.bin"/><Relationship Id="rId9" Type="http://schemas.openxmlformats.org/officeDocument/2006/relationships/image" Target="../media/image16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13" Type="http://schemas.openxmlformats.org/officeDocument/2006/relationships/image" Target="../media/image24.wmf"/><Relationship Id="rId3" Type="http://schemas.openxmlformats.org/officeDocument/2006/relationships/image" Target="../media/image19.wmf"/><Relationship Id="rId7" Type="http://schemas.openxmlformats.org/officeDocument/2006/relationships/image" Target="../media/image21.wmf"/><Relationship Id="rId12" Type="http://schemas.openxmlformats.org/officeDocument/2006/relationships/oleObject" Target="../embeddings/oleObject22.bin"/><Relationship Id="rId2" Type="http://schemas.openxmlformats.org/officeDocument/2006/relationships/oleObject" Target="../embeddings/oleObject1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9.bin"/><Relationship Id="rId11" Type="http://schemas.openxmlformats.org/officeDocument/2006/relationships/image" Target="../media/image23.wmf"/><Relationship Id="rId5" Type="http://schemas.openxmlformats.org/officeDocument/2006/relationships/image" Target="../media/image20.wmf"/><Relationship Id="rId10" Type="http://schemas.openxmlformats.org/officeDocument/2006/relationships/oleObject" Target="../embeddings/oleObject21.bin"/><Relationship Id="rId4" Type="http://schemas.openxmlformats.org/officeDocument/2006/relationships/oleObject" Target="../embeddings/oleObject18.bin"/><Relationship Id="rId9" Type="http://schemas.openxmlformats.org/officeDocument/2006/relationships/image" Target="../media/image22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6.4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US and Metric Equivalents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Converting Units of Length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8576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chemeClr val="tx1"/>
                </a:solidFill>
              </a:rPr>
              <a:t>Convert each measurement, rounding to the nearest hundredth.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6 in.</a:t>
            </a:r>
            <a:r>
              <a:rPr lang="en-US" i="0" dirty="0">
                <a:solidFill>
                  <a:schemeClr val="tx1"/>
                </a:solidFill>
              </a:rPr>
              <a:t>  </a:t>
            </a:r>
            <a:r>
              <a:rPr lang="en-US" i="0" dirty="0">
                <a:solidFill>
                  <a:srgbClr val="0000FF"/>
                </a:solidFill>
              </a:rPr>
              <a:t>=  ______ cm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25 mi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= ______ km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10 km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= ______ mi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30 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= ______ ft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100 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= ______ yd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Converting Units of Length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Solution</a:t>
            </a:r>
          </a:p>
          <a:p>
            <a:pPr>
              <a:lnSpc>
                <a:spcPct val="200000"/>
              </a:lnSpc>
            </a:pPr>
            <a:r>
              <a:rPr lang="en-US" dirty="0"/>
              <a:t>a.    </a:t>
            </a:r>
            <a:r>
              <a:rPr lang="en-US" dirty="0">
                <a:solidFill>
                  <a:srgbClr val="0000FF"/>
                </a:solidFill>
              </a:rPr>
              <a:t>6 in.  </a:t>
            </a:r>
          </a:p>
          <a:p>
            <a:pPr marL="514350" indent="-514350">
              <a:lnSpc>
                <a:spcPct val="200000"/>
              </a:lnSpc>
              <a:buFont typeface="+mj-lt"/>
              <a:buAutoNum type="alphaLcPeriod" startAt="2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25 mi</a:t>
            </a:r>
          </a:p>
          <a:p>
            <a:pPr marL="514350" indent="-514350">
              <a:lnSpc>
                <a:spcPct val="200000"/>
              </a:lnSpc>
              <a:buFont typeface="+mj-lt"/>
              <a:buAutoNum type="alphaLcPeriod" startAt="2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10 km</a:t>
            </a:r>
          </a:p>
          <a:p>
            <a:pPr marL="514350" indent="-514350">
              <a:lnSpc>
                <a:spcPct val="200000"/>
              </a:lnSpc>
              <a:buFont typeface="+mj-lt"/>
              <a:buAutoNum type="alphaLcPeriod" startAt="2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30 m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969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5786960"/>
              </p:ext>
            </p:extLst>
          </p:nvPr>
        </p:nvGraphicFramePr>
        <p:xfrm>
          <a:off x="2280656" y="2857500"/>
          <a:ext cx="23876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87520" imgH="927000" progId="Equation.DSMT4">
                  <p:embed/>
                </p:oleObj>
              </mc:Choice>
              <mc:Fallback>
                <p:oleObj name="Equation" r:id="rId2" imgW="2387520" imgH="9270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0656" y="2857500"/>
                        <a:ext cx="23876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69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5403634"/>
              </p:ext>
            </p:extLst>
          </p:nvPr>
        </p:nvGraphicFramePr>
        <p:xfrm>
          <a:off x="4753082" y="3111500"/>
          <a:ext cx="19050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04760" imgH="393480" progId="Equation.DSMT4">
                  <p:embed/>
                </p:oleObj>
              </mc:Choice>
              <mc:Fallback>
                <p:oleObj name="Equation" r:id="rId4" imgW="1904760" imgH="393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3082" y="3111500"/>
                        <a:ext cx="19050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5857493"/>
              </p:ext>
            </p:extLst>
          </p:nvPr>
        </p:nvGraphicFramePr>
        <p:xfrm>
          <a:off x="6737668" y="3117850"/>
          <a:ext cx="16129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12800" imgH="393480" progId="Equation.DSMT4">
                  <p:embed/>
                </p:oleObj>
              </mc:Choice>
              <mc:Fallback>
                <p:oleObj name="Equation" r:id="rId6" imgW="1612800" imgH="393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7668" y="3117850"/>
                        <a:ext cx="16129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Connector 6"/>
          <p:cNvCxnSpPr/>
          <p:nvPr/>
        </p:nvCxnSpPr>
        <p:spPr>
          <a:xfrm rot="5400000">
            <a:off x="3021330" y="3175956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>
            <a:off x="4088130" y="34290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970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0611201"/>
              </p:ext>
            </p:extLst>
          </p:nvPr>
        </p:nvGraphicFramePr>
        <p:xfrm>
          <a:off x="2292350" y="3816350"/>
          <a:ext cx="24130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412720" imgH="927000" progId="Equation.DSMT4">
                  <p:embed/>
                </p:oleObj>
              </mc:Choice>
              <mc:Fallback>
                <p:oleObj name="Equation" r:id="rId8" imgW="2412720" imgH="927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2350" y="3816350"/>
                        <a:ext cx="24130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1088255"/>
              </p:ext>
            </p:extLst>
          </p:nvPr>
        </p:nvGraphicFramePr>
        <p:xfrm>
          <a:off x="4803775" y="4095750"/>
          <a:ext cx="1854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54000" imgH="380880" progId="Equation.DSMT4">
                  <p:embed/>
                </p:oleObj>
              </mc:Choice>
              <mc:Fallback>
                <p:oleObj name="Equation" r:id="rId10" imgW="185400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3775" y="4095750"/>
                        <a:ext cx="1854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841882"/>
              </p:ext>
            </p:extLst>
          </p:nvPr>
        </p:nvGraphicFramePr>
        <p:xfrm>
          <a:off x="6759154" y="4102100"/>
          <a:ext cx="1168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168200" imgH="380880" progId="Equation.DSMT4">
                  <p:embed/>
                </p:oleObj>
              </mc:Choice>
              <mc:Fallback>
                <p:oleObj name="Equation" r:id="rId12" imgW="116820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59154" y="4102100"/>
                        <a:ext cx="1168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3820288"/>
              </p:ext>
            </p:extLst>
          </p:nvPr>
        </p:nvGraphicFramePr>
        <p:xfrm>
          <a:off x="2329180" y="4719320"/>
          <a:ext cx="23622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361960" imgH="927000" progId="Equation.DSMT4">
                  <p:embed/>
                </p:oleObj>
              </mc:Choice>
              <mc:Fallback>
                <p:oleObj name="Equation" r:id="rId14" imgW="2361960" imgH="927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9180" y="4719320"/>
                        <a:ext cx="23622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2367664"/>
              </p:ext>
            </p:extLst>
          </p:nvPr>
        </p:nvGraphicFramePr>
        <p:xfrm>
          <a:off x="4799808" y="4751070"/>
          <a:ext cx="1422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422360" imgH="838080" progId="Equation.DSMT4">
                  <p:embed/>
                </p:oleObj>
              </mc:Choice>
              <mc:Fallback>
                <p:oleObj name="Equation" r:id="rId16" imgW="142236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9808" y="4751070"/>
                        <a:ext cx="1422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6395032"/>
              </p:ext>
            </p:extLst>
          </p:nvPr>
        </p:nvGraphicFramePr>
        <p:xfrm>
          <a:off x="6297930" y="4990572"/>
          <a:ext cx="14224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422360" imgH="406080" progId="Equation.DSMT4">
                  <p:embed/>
                </p:oleObj>
              </mc:Choice>
              <mc:Fallback>
                <p:oleObj name="Equation" r:id="rId18" imgW="1422360" imgH="406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97930" y="4990572"/>
                        <a:ext cx="14224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" name="Straight Connector 14"/>
          <p:cNvCxnSpPr/>
          <p:nvPr/>
        </p:nvCxnSpPr>
        <p:spPr>
          <a:xfrm rot="5400000">
            <a:off x="3028950" y="413385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>
            <a:off x="4095750" y="443865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>
            <a:off x="3059430" y="507492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>
            <a:off x="4354830" y="530352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0" name="Object 1">
            <a:extLst>
              <a:ext uri="{FF2B5EF4-FFF2-40B4-BE49-F238E27FC236}">
                <a16:creationId xmlns:a16="http://schemas.microsoft.com/office/drawing/2014/main" id="{1C0EB56F-75A2-305F-8630-5145C020D00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0634722"/>
              </p:ext>
            </p:extLst>
          </p:nvPr>
        </p:nvGraphicFramePr>
        <p:xfrm>
          <a:off x="2266158" y="1881662"/>
          <a:ext cx="22352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234880" imgH="927000" progId="Equation.DSMT4">
                  <p:embed/>
                </p:oleObj>
              </mc:Choice>
              <mc:Fallback>
                <p:oleObj name="Equation" r:id="rId20" imgW="2234880" imgH="927000" progId="Equation.DSMT4">
                  <p:embed/>
                  <p:pic>
                    <p:nvPicPr>
                      <p:cNvPr id="18433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6158" y="1881662"/>
                        <a:ext cx="22352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2">
            <a:extLst>
              <a:ext uri="{FF2B5EF4-FFF2-40B4-BE49-F238E27FC236}">
                <a16:creationId xmlns:a16="http://schemas.microsoft.com/office/drawing/2014/main" id="{4722D450-CE17-6375-B6CC-AA63AD3A372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3879938"/>
              </p:ext>
            </p:extLst>
          </p:nvPr>
        </p:nvGraphicFramePr>
        <p:xfrm>
          <a:off x="4586662" y="2142968"/>
          <a:ext cx="1765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765080" imgH="380880" progId="Equation.DSMT4">
                  <p:embed/>
                </p:oleObj>
              </mc:Choice>
              <mc:Fallback>
                <p:oleObj name="Equation" r:id="rId22" imgW="1765080" imgH="380880" progId="Equation.DSMT4">
                  <p:embed/>
                  <p:pic>
                    <p:nvPicPr>
                      <p:cNvPr id="1843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6662" y="2142968"/>
                        <a:ext cx="1765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3">
            <a:extLst>
              <a:ext uri="{FF2B5EF4-FFF2-40B4-BE49-F238E27FC236}">
                <a16:creationId xmlns:a16="http://schemas.microsoft.com/office/drawing/2014/main" id="{2D48402C-B661-D030-7692-C2EFA25F059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3469023"/>
              </p:ext>
            </p:extLst>
          </p:nvPr>
        </p:nvGraphicFramePr>
        <p:xfrm>
          <a:off x="6439906" y="2148840"/>
          <a:ext cx="1612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612800" imgH="380880" progId="Equation.DSMT4">
                  <p:embed/>
                </p:oleObj>
              </mc:Choice>
              <mc:Fallback>
                <p:oleObj name="Equation" r:id="rId24" imgW="1612800" imgH="380880" progId="Equation.DSMT4">
                  <p:embed/>
                  <p:pic>
                    <p:nvPicPr>
                      <p:cNvPr id="1843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39906" y="2148840"/>
                        <a:ext cx="1612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F2E046FC-5C3A-7EA3-F941-41BA51FAF767}"/>
              </a:ext>
            </a:extLst>
          </p:cNvPr>
          <p:cNvCxnSpPr/>
          <p:nvPr/>
        </p:nvCxnSpPr>
        <p:spPr>
          <a:xfrm rot="5400000">
            <a:off x="2811780" y="218694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BB735BC1-951C-312F-FA3B-B8C704DB62C0}"/>
              </a:ext>
            </a:extLst>
          </p:cNvPr>
          <p:cNvCxnSpPr/>
          <p:nvPr/>
        </p:nvCxnSpPr>
        <p:spPr>
          <a:xfrm rot="5400000">
            <a:off x="3878580" y="249174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Converting Units of Length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e.  </a:t>
            </a:r>
            <a:r>
              <a:rPr lang="en-US" dirty="0">
                <a:solidFill>
                  <a:srgbClr val="0000FF"/>
                </a:solidFill>
              </a:rPr>
              <a:t>100 m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970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0201198"/>
              </p:ext>
            </p:extLst>
          </p:nvPr>
        </p:nvGraphicFramePr>
        <p:xfrm>
          <a:off x="2153920" y="1122363"/>
          <a:ext cx="25400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39800" imgH="927000" progId="Equation.DSMT4">
                  <p:embed/>
                </p:oleObj>
              </mc:Choice>
              <mc:Fallback>
                <p:oleObj name="Equation" r:id="rId2" imgW="2539800" imgH="927000" progId="Equation.DSMT4">
                  <p:embed/>
                  <p:pic>
                    <p:nvPicPr>
                      <p:cNvPr id="29707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3920" y="1122363"/>
                        <a:ext cx="25400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5790926"/>
              </p:ext>
            </p:extLst>
          </p:nvPr>
        </p:nvGraphicFramePr>
        <p:xfrm>
          <a:off x="4770598" y="1154113"/>
          <a:ext cx="154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49080" imgH="838080" progId="Equation.DSMT4">
                  <p:embed/>
                </p:oleObj>
              </mc:Choice>
              <mc:Fallback>
                <p:oleObj name="Equation" r:id="rId4" imgW="1549080" imgH="838080" progId="Equation.DSMT4">
                  <p:embed/>
                  <p:pic>
                    <p:nvPicPr>
                      <p:cNvPr id="29708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0598" y="1154113"/>
                        <a:ext cx="154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2750762"/>
              </p:ext>
            </p:extLst>
          </p:nvPr>
        </p:nvGraphicFramePr>
        <p:xfrm>
          <a:off x="6383498" y="1400175"/>
          <a:ext cx="16891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88760" imgH="393480" progId="Equation.DSMT4">
                  <p:embed/>
                </p:oleObj>
              </mc:Choice>
              <mc:Fallback>
                <p:oleObj name="Equation" r:id="rId6" imgW="1688760" imgH="393480" progId="Equation.DSMT4">
                  <p:embed/>
                  <p:pic>
                    <p:nvPicPr>
                      <p:cNvPr id="29709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3498" y="1400175"/>
                        <a:ext cx="16891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2" name="Straight Connector 21"/>
          <p:cNvCxnSpPr/>
          <p:nvPr/>
        </p:nvCxnSpPr>
        <p:spPr>
          <a:xfrm rot="5400000">
            <a:off x="4351020" y="1718096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5400000">
            <a:off x="2979420" y="14478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579120" y="2590931"/>
            <a:ext cx="8229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With this information, do you think that a 100 m dash is longer (or shorter) than a 100 yd dash?</a:t>
            </a:r>
          </a:p>
        </p:txBody>
      </p:sp>
    </p:spTree>
    <p:extLst>
      <p:ext uri="{BB962C8B-B14F-4D97-AF65-F5344CB8AC3E}">
        <p14:creationId xmlns:p14="http://schemas.microsoft.com/office/powerpoint/2010/main" val="963182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Area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3501005"/>
              </p:ext>
            </p:extLst>
          </p:nvPr>
        </p:nvGraphicFramePr>
        <p:xfrm>
          <a:off x="2819400" y="1447800"/>
          <a:ext cx="3291840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1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US Customary Units of Area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ft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2  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= 144 in.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yd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2 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= 9 ft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acre = 4840 yd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2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= 43,560 ft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Rectangle 3">
            <a:extLst>
              <a:ext uri="{FF2B5EF4-FFF2-40B4-BE49-F238E27FC236}">
                <a16:creationId xmlns:a16="http://schemas.microsoft.com/office/drawing/2014/main" id="{8DA6D3AF-A7AE-2F9E-27DC-F2BD160D05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2400" y="3802380"/>
            <a:ext cx="1219200" cy="381000"/>
          </a:xfrm>
          <a:prstGeom prst="rect">
            <a:avLst/>
          </a:prstGeom>
        </p:spPr>
        <p:txBody>
          <a:bodyPr>
            <a:normAutofit fontScale="77500" lnSpcReduction="20000"/>
          </a:bodyPr>
          <a:lstStyle/>
          <a:p>
            <a:pPr>
              <a:spcBef>
                <a:spcPct val="50000"/>
              </a:spcBef>
            </a:pPr>
            <a:r>
              <a:rPr lang="en-US" i="0" dirty="0">
                <a:solidFill>
                  <a:schemeClr val="tx1"/>
                </a:solidFill>
              </a:rPr>
              <a:t>Table 2</a:t>
            </a:r>
            <a:endParaRPr lang="en-US" b="1" i="0" dirty="0">
              <a:solidFill>
                <a:schemeClr val="tx1"/>
              </a:solidFill>
            </a:endParaRPr>
          </a:p>
          <a:p>
            <a:pPr marL="0" indent="0" algn="just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6939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Area (cont.)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116365"/>
              </p:ext>
            </p:extLst>
          </p:nvPr>
        </p:nvGraphicFramePr>
        <p:xfrm>
          <a:off x="1737360" y="1371600"/>
          <a:ext cx="5669280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346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346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486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Measurement Conversions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33" marB="45733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US to Metric</a:t>
                      </a:r>
                    </a:p>
                  </a:txBody>
                  <a:tcPr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Metric to US</a:t>
                      </a: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in.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2  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≈ 6.45 cm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cm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2 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≈ 0.155 in.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ft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2 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≈ 0.093 m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m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2 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≈ 10.764 ft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yd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2 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≈ 0.836 m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m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2 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≈ 1.196 yd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acre ≈ 0.405 ha</a:t>
                      </a:r>
                    </a:p>
                  </a:txBody>
                  <a:tcPr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ha  ≈ 2.47 acres</a:t>
                      </a: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" name="Rectangle 3">
            <a:extLst>
              <a:ext uri="{FF2B5EF4-FFF2-40B4-BE49-F238E27FC236}">
                <a16:creationId xmlns:a16="http://schemas.microsoft.com/office/drawing/2014/main" id="{8DA6D3AF-A7AE-2F9E-27DC-F2BD160D05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67200" y="4800600"/>
            <a:ext cx="1219200" cy="381000"/>
          </a:xfrm>
          <a:prstGeom prst="rect">
            <a:avLst/>
          </a:prstGeom>
        </p:spPr>
        <p:txBody>
          <a:bodyPr>
            <a:normAutofit fontScale="77500" lnSpcReduction="20000"/>
          </a:bodyPr>
          <a:lstStyle/>
          <a:p>
            <a:pPr>
              <a:spcBef>
                <a:spcPct val="50000"/>
              </a:spcBef>
            </a:pPr>
            <a:r>
              <a:rPr lang="en-US" i="0" dirty="0">
                <a:solidFill>
                  <a:schemeClr val="tx1"/>
                </a:solidFill>
              </a:rPr>
              <a:t>Table 3</a:t>
            </a:r>
            <a:endParaRPr lang="en-US" b="1" i="0" dirty="0">
              <a:solidFill>
                <a:schemeClr val="tx1"/>
              </a:solidFill>
            </a:endParaRPr>
          </a:p>
          <a:p>
            <a:pPr marL="0" indent="0" algn="just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Converting Units of Area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418576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Convert each measurement, rounding to the nearest hundredth.</a:t>
            </a:r>
            <a:endParaRPr lang="en-US" i="0" dirty="0">
              <a:solidFill>
                <a:schemeClr val="tx1"/>
              </a:solidFill>
            </a:endParaRP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40 yd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= ______ m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baseline="30000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100 cm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= _____ in.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endParaRPr lang="en-US" dirty="0">
              <a:solidFill>
                <a:srgbClr val="0000FF"/>
              </a:solidFill>
            </a:endParaRP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i="0" baseline="30000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6 acres</a:t>
            </a: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= _____ ha</a:t>
            </a:r>
            <a:endParaRPr lang="en-US" baseline="30000" dirty="0">
              <a:solidFill>
                <a:srgbClr val="0000FF"/>
              </a:solidFill>
            </a:endParaRP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i="0" baseline="30000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5 ha</a:t>
            </a:r>
            <a:r>
              <a:rPr lang="en-US" dirty="0"/>
              <a:t>  </a:t>
            </a:r>
            <a:r>
              <a:rPr lang="en-US" dirty="0">
                <a:solidFill>
                  <a:srgbClr val="0000FF"/>
                </a:solidFill>
              </a:rPr>
              <a:t>=  _____ acres</a:t>
            </a: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rgbClr val="FF0008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Converting Units of Area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Solution</a:t>
            </a:r>
          </a:p>
          <a:p>
            <a:r>
              <a:rPr lang="en-US" dirty="0"/>
              <a:t>a.    </a:t>
            </a:r>
            <a:r>
              <a:rPr lang="en-US" dirty="0">
                <a:solidFill>
                  <a:srgbClr val="0000FF"/>
                </a:solidFill>
              </a:rPr>
              <a:t>40 yd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100 cm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</a:p>
          <a:p>
            <a:pPr marL="514350" indent="-514350">
              <a:buFont typeface="+mj-lt"/>
              <a:buAutoNum type="alphaLcPeriod" startAt="2"/>
            </a:pPr>
            <a:endParaRPr lang="en-US" baseline="30000" dirty="0">
              <a:solidFill>
                <a:srgbClr val="0000FF"/>
              </a:solidFill>
            </a:endParaRPr>
          </a:p>
          <a:p>
            <a:pPr marL="514350" indent="-514350">
              <a:buFont typeface="+mj-lt"/>
              <a:buAutoNum type="alphaLcPeriod" startAt="2"/>
            </a:pPr>
            <a:endParaRPr lang="en-US" baseline="30000" dirty="0">
              <a:solidFill>
                <a:srgbClr val="0000FF"/>
              </a:solidFill>
            </a:endParaRPr>
          </a:p>
          <a:p>
            <a:pPr marL="514350" indent="-514350">
              <a:buFont typeface="+mj-lt"/>
              <a:buAutoNum type="alphaLcPeriod" startAt="2"/>
            </a:pPr>
            <a:r>
              <a:rPr lang="en-US" baseline="30000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6 acres</a:t>
            </a:r>
          </a:p>
          <a:p>
            <a:pPr marL="514350" indent="-514350">
              <a:buFont typeface="+mj-lt"/>
              <a:buAutoNum type="alphaLcPeriod" startAt="2"/>
            </a:pPr>
            <a:endParaRPr lang="en-US" dirty="0">
              <a:solidFill>
                <a:srgbClr val="0000FF"/>
              </a:solidFill>
            </a:endParaRPr>
          </a:p>
          <a:p>
            <a:pPr marL="514350" indent="-514350">
              <a:buFont typeface="+mj-lt"/>
              <a:buAutoNum type="alphaLcPeriod" startAt="2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5 ha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3072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5557999"/>
              </p:ext>
            </p:extLst>
          </p:nvPr>
        </p:nvGraphicFramePr>
        <p:xfrm>
          <a:off x="2421255" y="2630805"/>
          <a:ext cx="30480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047760" imgH="977760" progId="Equation.DSMT4">
                  <p:embed/>
                </p:oleObj>
              </mc:Choice>
              <mc:Fallback>
                <p:oleObj name="Equation" r:id="rId2" imgW="3047760" imgH="9777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1255" y="2630805"/>
                        <a:ext cx="30480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9104980"/>
              </p:ext>
            </p:extLst>
          </p:nvPr>
        </p:nvGraphicFramePr>
        <p:xfrm>
          <a:off x="5516880" y="2875280"/>
          <a:ext cx="23241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23800" imgH="482400" progId="Equation.DSMT4">
                  <p:embed/>
                </p:oleObj>
              </mc:Choice>
              <mc:Fallback>
                <p:oleObj name="Equation" r:id="rId4" imgW="2323800" imgH="482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6880" y="2875280"/>
                        <a:ext cx="23241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0214221"/>
              </p:ext>
            </p:extLst>
          </p:nvPr>
        </p:nvGraphicFramePr>
        <p:xfrm>
          <a:off x="5529580" y="3478530"/>
          <a:ext cx="1447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47560" imgH="482400" progId="Equation.DSMT4">
                  <p:embed/>
                </p:oleObj>
              </mc:Choice>
              <mc:Fallback>
                <p:oleObj name="Equation" r:id="rId6" imgW="1447560" imgH="482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9580" y="3478530"/>
                        <a:ext cx="14478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6342097"/>
              </p:ext>
            </p:extLst>
          </p:nvPr>
        </p:nvGraphicFramePr>
        <p:xfrm>
          <a:off x="2368550" y="3896995"/>
          <a:ext cx="27559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755800" imgH="927000" progId="Equation.DSMT4">
                  <p:embed/>
                </p:oleObj>
              </mc:Choice>
              <mc:Fallback>
                <p:oleObj name="Equation" r:id="rId8" imgW="2755800" imgH="927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8550" y="3896995"/>
                        <a:ext cx="27559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5447575"/>
              </p:ext>
            </p:extLst>
          </p:nvPr>
        </p:nvGraphicFramePr>
        <p:xfrm>
          <a:off x="5229225" y="4160520"/>
          <a:ext cx="18542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54000" imgH="393480" progId="Equation.DSMT4">
                  <p:embed/>
                </p:oleObj>
              </mc:Choice>
              <mc:Fallback>
                <p:oleObj name="Equation" r:id="rId10" imgW="1854000" imgH="393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9225" y="4160520"/>
                        <a:ext cx="18542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2133019"/>
              </p:ext>
            </p:extLst>
          </p:nvPr>
        </p:nvGraphicFramePr>
        <p:xfrm>
          <a:off x="7181850" y="4182745"/>
          <a:ext cx="13335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33440" imgH="393480" progId="Equation.DSMT4">
                  <p:embed/>
                </p:oleObj>
              </mc:Choice>
              <mc:Fallback>
                <p:oleObj name="Equation" r:id="rId12" imgW="1333440" imgH="393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81850" y="4182745"/>
                        <a:ext cx="13335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7055581"/>
              </p:ext>
            </p:extLst>
          </p:nvPr>
        </p:nvGraphicFramePr>
        <p:xfrm>
          <a:off x="1943100" y="4917440"/>
          <a:ext cx="25654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565360" imgH="927000" progId="Equation.DSMT4">
                  <p:embed/>
                </p:oleObj>
              </mc:Choice>
              <mc:Fallback>
                <p:oleObj name="Equation" r:id="rId14" imgW="2565360" imgH="927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3100" y="4917440"/>
                        <a:ext cx="25654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9467338"/>
              </p:ext>
            </p:extLst>
          </p:nvPr>
        </p:nvGraphicFramePr>
        <p:xfrm>
          <a:off x="4610100" y="5187315"/>
          <a:ext cx="2095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095200" imgH="380880" progId="Equation.DSMT4">
                  <p:embed/>
                </p:oleObj>
              </mc:Choice>
              <mc:Fallback>
                <p:oleObj name="Equation" r:id="rId16" imgW="2095200" imgH="3808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0100" y="5187315"/>
                        <a:ext cx="2095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3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0637626"/>
              </p:ext>
            </p:extLst>
          </p:nvPr>
        </p:nvGraphicFramePr>
        <p:xfrm>
          <a:off x="6794500" y="5209540"/>
          <a:ext cx="1930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930320" imgH="380880" progId="Equation.DSMT4">
                  <p:embed/>
                </p:oleObj>
              </mc:Choice>
              <mc:Fallback>
                <p:oleObj name="Equation" r:id="rId18" imgW="1930320" imgH="3808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94500" y="5209540"/>
                        <a:ext cx="1930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/>
          <p:cNvCxnSpPr>
            <a:cxnSpLocks/>
          </p:cNvCxnSpPr>
          <p:nvPr/>
        </p:nvCxnSpPr>
        <p:spPr>
          <a:xfrm flipH="1">
            <a:off x="3440430" y="2875280"/>
            <a:ext cx="369570" cy="431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4621530" y="326898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3181350" y="417957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>
            <a:off x="4400550" y="448437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>
            <a:off x="2514600" y="527304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>
            <a:off x="3657600" y="550164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Object 9">
            <a:extLst>
              <a:ext uri="{FF2B5EF4-FFF2-40B4-BE49-F238E27FC236}">
                <a16:creationId xmlns:a16="http://schemas.microsoft.com/office/drawing/2014/main" id="{EA2C16E9-E167-E19D-BAD7-31E2DA96C4E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8940712"/>
              </p:ext>
            </p:extLst>
          </p:nvPr>
        </p:nvGraphicFramePr>
        <p:xfrm>
          <a:off x="2219325" y="1628775"/>
          <a:ext cx="27432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743200" imgH="977760" progId="Equation.DSMT4">
                  <p:embed/>
                </p:oleObj>
              </mc:Choice>
              <mc:Fallback>
                <p:oleObj name="Equation" r:id="rId20" imgW="2743200" imgH="977760" progId="Equation.DSMT4">
                  <p:embed/>
                  <p:pic>
                    <p:nvPicPr>
                      <p:cNvPr id="5129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9325" y="1628775"/>
                        <a:ext cx="27432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0">
            <a:extLst>
              <a:ext uri="{FF2B5EF4-FFF2-40B4-BE49-F238E27FC236}">
                <a16:creationId xmlns:a16="http://schemas.microsoft.com/office/drawing/2014/main" id="{65DB9F40-B638-B4E1-CE32-119E4608F83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7733812"/>
              </p:ext>
            </p:extLst>
          </p:nvPr>
        </p:nvGraphicFramePr>
        <p:xfrm>
          <a:off x="5032375" y="1873250"/>
          <a:ext cx="2082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082600" imgH="482400" progId="Equation.DSMT4">
                  <p:embed/>
                </p:oleObj>
              </mc:Choice>
              <mc:Fallback>
                <p:oleObj name="Equation" r:id="rId22" imgW="2082600" imgH="482400" progId="Equation.DSMT4">
                  <p:embed/>
                  <p:pic>
                    <p:nvPicPr>
                      <p:cNvPr id="513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32375" y="1873250"/>
                        <a:ext cx="20828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1">
            <a:extLst>
              <a:ext uri="{FF2B5EF4-FFF2-40B4-BE49-F238E27FC236}">
                <a16:creationId xmlns:a16="http://schemas.microsoft.com/office/drawing/2014/main" id="{DC4A1339-AD1F-77AD-30B4-A78C283E2B6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2059034"/>
              </p:ext>
            </p:extLst>
          </p:nvPr>
        </p:nvGraphicFramePr>
        <p:xfrm>
          <a:off x="7207250" y="1897063"/>
          <a:ext cx="1549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549080" imgH="482400" progId="Equation.DSMT4">
                  <p:embed/>
                </p:oleObj>
              </mc:Choice>
              <mc:Fallback>
                <p:oleObj name="Equation" r:id="rId24" imgW="1549080" imgH="482400" progId="Equation.DSMT4">
                  <p:embed/>
                  <p:pic>
                    <p:nvPicPr>
                      <p:cNvPr id="5131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07250" y="1897063"/>
                        <a:ext cx="15494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B63333FB-F66A-B915-CC84-80AA1BE21E9F}"/>
              </a:ext>
            </a:extLst>
          </p:cNvPr>
          <p:cNvCxnSpPr>
            <a:cxnSpLocks/>
          </p:cNvCxnSpPr>
          <p:nvPr/>
        </p:nvCxnSpPr>
        <p:spPr>
          <a:xfrm flipH="1">
            <a:off x="3019425" y="1897063"/>
            <a:ext cx="421005" cy="350837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938E9C3-501B-34DC-32AC-5AA3F3BF2F9D}"/>
              </a:ext>
            </a:extLst>
          </p:cNvPr>
          <p:cNvCxnSpPr/>
          <p:nvPr/>
        </p:nvCxnSpPr>
        <p:spPr>
          <a:xfrm rot="5400000">
            <a:off x="4191000" y="226695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Capacity (Liquid Volume)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5550277"/>
              </p:ext>
            </p:extLst>
          </p:nvPr>
        </p:nvGraphicFramePr>
        <p:xfrm>
          <a:off x="1554480" y="1371600"/>
          <a:ext cx="6035040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17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17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20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Measurement Conversions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33" marB="45733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US to Metric</a:t>
                      </a:r>
                    </a:p>
                  </a:txBody>
                  <a:tcPr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Metric to US</a:t>
                      </a: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rgbClr val="000000"/>
                          </a:solidFill>
                        </a:rPr>
                        <a:t>1 qt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≈</a:t>
                      </a:r>
                      <a:r>
                        <a:rPr lang="en-US" sz="2000" b="0" dirty="0">
                          <a:solidFill>
                            <a:srgbClr val="000000"/>
                          </a:solidFill>
                        </a:rPr>
                        <a:t> 0.946 L</a:t>
                      </a:r>
                    </a:p>
                  </a:txBody>
                  <a:tcPr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rgbClr val="000000"/>
                          </a:solidFill>
                        </a:rPr>
                        <a:t>1 L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≈</a:t>
                      </a:r>
                      <a:r>
                        <a:rPr lang="en-US" sz="2000" b="0" dirty="0">
                          <a:solidFill>
                            <a:srgbClr val="000000"/>
                          </a:solidFill>
                        </a:rPr>
                        <a:t> 1.06</a:t>
                      </a:r>
                      <a:r>
                        <a:rPr lang="en-US" sz="2000" b="0" baseline="0" dirty="0">
                          <a:solidFill>
                            <a:srgbClr val="000000"/>
                          </a:solidFill>
                        </a:rPr>
                        <a:t> qt</a:t>
                      </a:r>
                      <a:endParaRPr lang="en-US" sz="2000" b="0" dirty="0">
                        <a:solidFill>
                          <a:srgbClr val="000000"/>
                        </a:solidFill>
                      </a:endParaRP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rgbClr val="000000"/>
                          </a:solidFill>
                        </a:rPr>
                        <a:t>1 gal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≈</a:t>
                      </a:r>
                      <a:r>
                        <a:rPr lang="en-US" sz="2000" b="0" dirty="0">
                          <a:solidFill>
                            <a:srgbClr val="000000"/>
                          </a:solidFill>
                        </a:rPr>
                        <a:t> 3.785 L</a:t>
                      </a:r>
                    </a:p>
                  </a:txBody>
                  <a:tcPr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rgbClr val="000000"/>
                          </a:solidFill>
                        </a:rPr>
                        <a:t>1 L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≈ </a:t>
                      </a:r>
                      <a:r>
                        <a:rPr lang="en-US" sz="2000" b="0" dirty="0">
                          <a:solidFill>
                            <a:srgbClr val="000000"/>
                          </a:solidFill>
                        </a:rPr>
                        <a:t>0.264 gal</a:t>
                      </a: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" name="Rectangle 3">
            <a:extLst>
              <a:ext uri="{FF2B5EF4-FFF2-40B4-BE49-F238E27FC236}">
                <a16:creationId xmlns:a16="http://schemas.microsoft.com/office/drawing/2014/main" id="{B8839DF7-D2DE-3226-DC48-3A03EC3CF3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1000" y="4545330"/>
            <a:ext cx="1219200" cy="381000"/>
          </a:xfrm>
          <a:prstGeom prst="rect">
            <a:avLst/>
          </a:prstGeom>
        </p:spPr>
        <p:txBody>
          <a:bodyPr>
            <a:normAutofit fontScale="77500" lnSpcReduction="20000"/>
          </a:bodyPr>
          <a:lstStyle/>
          <a:p>
            <a:pPr>
              <a:spcBef>
                <a:spcPct val="50000"/>
              </a:spcBef>
            </a:pPr>
            <a:r>
              <a:rPr lang="en-US" i="0" dirty="0">
                <a:solidFill>
                  <a:schemeClr val="tx1"/>
                </a:solidFill>
              </a:rPr>
              <a:t>Table 4</a:t>
            </a:r>
            <a:endParaRPr lang="en-US" b="1" i="0" dirty="0">
              <a:solidFill>
                <a:schemeClr val="tx1"/>
              </a:solidFill>
            </a:endParaRPr>
          </a:p>
          <a:p>
            <a:pPr marL="0" indent="0" algn="just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06EC7CDC-6703-1E6A-9BF1-E25587066D70}"/>
              </a:ext>
            </a:extLst>
          </p:cNvPr>
          <p:cNvSpPr txBox="1">
            <a:spLocks/>
          </p:cNvSpPr>
          <p:nvPr/>
        </p:nvSpPr>
        <p:spPr>
          <a:xfrm>
            <a:off x="1663065" y="3552825"/>
            <a:ext cx="6031230" cy="9144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>
                <a:solidFill>
                  <a:schemeClr val="tx1"/>
                </a:solidFill>
              </a:rPr>
              <a:t>1 mL is equal to 1 cubic centimeter (cc or cm</a:t>
            </a:r>
            <a:r>
              <a:rPr lang="en-US" baseline="30000" dirty="0">
                <a:solidFill>
                  <a:schemeClr val="tx1"/>
                </a:solidFill>
              </a:rPr>
              <a:t>3</a:t>
            </a:r>
            <a:r>
              <a:rPr lang="en-US" dirty="0">
                <a:solidFill>
                  <a:schemeClr val="tx1"/>
                </a:solidFill>
              </a:rPr>
              <a:t>).</a:t>
            </a:r>
          </a:p>
          <a:p>
            <a:pPr>
              <a:spcBef>
                <a:spcPct val="50000"/>
              </a:spcBef>
            </a:pPr>
            <a:r>
              <a:rPr lang="en-US" dirty="0">
                <a:solidFill>
                  <a:schemeClr val="tx1"/>
                </a:solidFill>
              </a:rPr>
              <a:t>These units are commonly used in medicine.</a:t>
            </a: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Converting Units of Capacity (Liquid Volume)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355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Convert each measurement, rounding to the nearest hundredth.</a:t>
            </a:r>
            <a:endParaRPr lang="en-US" i="0" dirty="0">
              <a:solidFill>
                <a:schemeClr val="tx1"/>
              </a:solidFill>
            </a:endParaRP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20 gal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= _____ L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42 L = _____ gal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6 qt  =  _____ L</a:t>
            </a:r>
            <a:endParaRPr lang="en-US" i="0" dirty="0">
              <a:solidFill>
                <a:schemeClr val="tx1"/>
              </a:solidFill>
            </a:endParaRP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rgbClr val="0000FF"/>
              </a:solidFill>
            </a:endParaRP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Converting Units of Capacity (Liquid Volume)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r>
              <a:rPr lang="en-US" dirty="0">
                <a:solidFill>
                  <a:schemeClr val="tx1"/>
                </a:solidFill>
              </a:rPr>
              <a:t>a.   </a:t>
            </a:r>
            <a:r>
              <a:rPr lang="en-US" dirty="0">
                <a:solidFill>
                  <a:srgbClr val="0000FF"/>
                </a:solidFill>
              </a:rPr>
              <a:t>20 gal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 startAt="2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 startAt="2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42 L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 startAt="3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 startAt="3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6 qt</a:t>
            </a:r>
            <a:endParaRPr lang="en-US" dirty="0"/>
          </a:p>
        </p:txBody>
      </p:sp>
      <p:graphicFrame>
        <p:nvGraphicFramePr>
          <p:cNvPr id="3174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789176"/>
              </p:ext>
            </p:extLst>
          </p:nvPr>
        </p:nvGraphicFramePr>
        <p:xfrm>
          <a:off x="2034540" y="3658235"/>
          <a:ext cx="21209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20760" imgH="927000" progId="Equation.DSMT4">
                  <p:embed/>
                </p:oleObj>
              </mc:Choice>
              <mc:Fallback>
                <p:oleObj name="Equation" r:id="rId2" imgW="2120760" imgH="9270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4540" y="3658235"/>
                        <a:ext cx="21209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4596822"/>
              </p:ext>
            </p:extLst>
          </p:nvPr>
        </p:nvGraphicFramePr>
        <p:xfrm>
          <a:off x="4244340" y="3928110"/>
          <a:ext cx="1676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76160" imgH="380880" progId="Equation.DSMT4">
                  <p:embed/>
                </p:oleObj>
              </mc:Choice>
              <mc:Fallback>
                <p:oleObj name="Equation" r:id="rId4" imgW="167616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4340" y="3928110"/>
                        <a:ext cx="1676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2163896"/>
              </p:ext>
            </p:extLst>
          </p:nvPr>
        </p:nvGraphicFramePr>
        <p:xfrm>
          <a:off x="6035040" y="3940810"/>
          <a:ext cx="1155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55600" imgH="380880" progId="Equation.DSMT4">
                  <p:embed/>
                </p:oleObj>
              </mc:Choice>
              <mc:Fallback>
                <p:oleObj name="Equation" r:id="rId6" imgW="115560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5040" y="3940810"/>
                        <a:ext cx="1155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Connector 6"/>
          <p:cNvCxnSpPr/>
          <p:nvPr/>
        </p:nvCxnSpPr>
        <p:spPr>
          <a:xfrm rot="5400000">
            <a:off x="2577465" y="4001135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>
            <a:off x="3596640" y="4229735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174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7938155"/>
              </p:ext>
            </p:extLst>
          </p:nvPr>
        </p:nvGraphicFramePr>
        <p:xfrm>
          <a:off x="2053590" y="2651760"/>
          <a:ext cx="24130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412720" imgH="927000" progId="Equation.DSMT4">
                  <p:embed/>
                </p:oleObj>
              </mc:Choice>
              <mc:Fallback>
                <p:oleObj name="Equation" r:id="rId8" imgW="2412720" imgH="927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3590" y="2651760"/>
                        <a:ext cx="24130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7351639"/>
              </p:ext>
            </p:extLst>
          </p:nvPr>
        </p:nvGraphicFramePr>
        <p:xfrm>
          <a:off x="4571365" y="2915285"/>
          <a:ext cx="21209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120760" imgH="393480" progId="Equation.DSMT4">
                  <p:embed/>
                </p:oleObj>
              </mc:Choice>
              <mc:Fallback>
                <p:oleObj name="Equation" r:id="rId10" imgW="2120760" imgH="393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1365" y="2915285"/>
                        <a:ext cx="21209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5701651"/>
              </p:ext>
            </p:extLst>
          </p:nvPr>
        </p:nvGraphicFramePr>
        <p:xfrm>
          <a:off x="6788150" y="2927350"/>
          <a:ext cx="1574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574640" imgH="393480" progId="Equation.DSMT4">
                  <p:embed/>
                </p:oleObj>
              </mc:Choice>
              <mc:Fallback>
                <p:oleObj name="Equation" r:id="rId12" imgW="1574640" imgH="393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8150" y="2927350"/>
                        <a:ext cx="15748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/>
          <p:cNvCxnSpPr/>
          <p:nvPr/>
        </p:nvCxnSpPr>
        <p:spPr>
          <a:xfrm rot="5400000">
            <a:off x="3720465" y="326136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2682240" y="299466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Object 1">
            <a:extLst>
              <a:ext uri="{FF2B5EF4-FFF2-40B4-BE49-F238E27FC236}">
                <a16:creationId xmlns:a16="http://schemas.microsoft.com/office/drawing/2014/main" id="{D7F541BB-92D0-C9E2-07B3-076636D7FB0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1255301"/>
              </p:ext>
            </p:extLst>
          </p:nvPr>
        </p:nvGraphicFramePr>
        <p:xfrm>
          <a:off x="2078355" y="1659890"/>
          <a:ext cx="23749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374560" imgH="927000" progId="Equation.DSMT4">
                  <p:embed/>
                </p:oleObj>
              </mc:Choice>
              <mc:Fallback>
                <p:oleObj name="Equation" r:id="rId14" imgW="2374560" imgH="927000" progId="Equation.DSMT4">
                  <p:embed/>
                  <p:pic>
                    <p:nvPicPr>
                      <p:cNvPr id="26625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8355" y="1659890"/>
                        <a:ext cx="23749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2">
            <a:extLst>
              <a:ext uri="{FF2B5EF4-FFF2-40B4-BE49-F238E27FC236}">
                <a16:creationId xmlns:a16="http://schemas.microsoft.com/office/drawing/2014/main" id="{26E8D979-1B65-9851-4860-ED5C4011361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4442161"/>
              </p:ext>
            </p:extLst>
          </p:nvPr>
        </p:nvGraphicFramePr>
        <p:xfrm>
          <a:off x="4583430" y="1929765"/>
          <a:ext cx="1828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828800" imgH="380880" progId="Equation.DSMT4">
                  <p:embed/>
                </p:oleObj>
              </mc:Choice>
              <mc:Fallback>
                <p:oleObj name="Equation" r:id="rId16" imgW="1828800" imgH="380880" progId="Equation.DSMT4">
                  <p:embed/>
                  <p:pic>
                    <p:nvPicPr>
                      <p:cNvPr id="2662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3430" y="1929765"/>
                        <a:ext cx="1828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3">
            <a:extLst>
              <a:ext uri="{FF2B5EF4-FFF2-40B4-BE49-F238E27FC236}">
                <a16:creationId xmlns:a16="http://schemas.microsoft.com/office/drawing/2014/main" id="{98F32460-5B4E-13BB-41CE-A9E40A885A9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9768558"/>
              </p:ext>
            </p:extLst>
          </p:nvPr>
        </p:nvGraphicFramePr>
        <p:xfrm>
          <a:off x="6536055" y="1951990"/>
          <a:ext cx="1155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155600" imgH="380880" progId="Equation.DSMT4">
                  <p:embed/>
                </p:oleObj>
              </mc:Choice>
              <mc:Fallback>
                <p:oleObj name="Equation" r:id="rId18" imgW="1155600" imgH="380880" progId="Equation.DSMT4">
                  <p:embed/>
                  <p:pic>
                    <p:nvPicPr>
                      <p:cNvPr id="2662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36055" y="1951990"/>
                        <a:ext cx="1155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312498E-879C-D442-9E1E-95C358B3AE02}"/>
              </a:ext>
            </a:extLst>
          </p:cNvPr>
          <p:cNvCxnSpPr/>
          <p:nvPr/>
        </p:nvCxnSpPr>
        <p:spPr>
          <a:xfrm rot="5400000">
            <a:off x="2821305" y="2005965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0D29D90-BD16-895D-684C-E121037A7738}"/>
              </a:ext>
            </a:extLst>
          </p:cNvPr>
          <p:cNvCxnSpPr/>
          <p:nvPr/>
        </p:nvCxnSpPr>
        <p:spPr>
          <a:xfrm rot="5400000">
            <a:off x="3859530" y="226314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Definition: Temperature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169551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US customary measure is in </a:t>
            </a:r>
            <a:r>
              <a:rPr lang="en-US" b="1" i="0" dirty="0">
                <a:solidFill>
                  <a:srgbClr val="C00000"/>
                </a:solidFill>
              </a:rPr>
              <a:t>degrees Fahrenheit</a:t>
            </a:r>
            <a:r>
              <a:rPr lang="en-US" i="0" dirty="0">
                <a:solidFill>
                  <a:srgbClr val="000000"/>
                </a:solidFill>
              </a:rPr>
              <a:t> (    ).</a:t>
            </a:r>
          </a:p>
          <a:p>
            <a:pPr>
              <a:spcBef>
                <a:spcPct val="50000"/>
              </a:spcBef>
            </a:pPr>
            <a:r>
              <a:rPr lang="en-US" i="0" dirty="0">
                <a:solidFill>
                  <a:srgbClr val="000000"/>
                </a:solidFill>
              </a:rPr>
              <a:t>Metric measure is in </a:t>
            </a:r>
            <a:r>
              <a:rPr lang="en-US" b="1" i="0" dirty="0">
                <a:solidFill>
                  <a:srgbClr val="C00000"/>
                </a:solidFill>
              </a:rPr>
              <a:t>degrees Celsius</a:t>
            </a:r>
            <a:r>
              <a:rPr lang="en-US" i="0" dirty="0">
                <a:solidFill>
                  <a:srgbClr val="C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(</a:t>
            </a:r>
            <a:r>
              <a:rPr lang="en-US" dirty="0">
                <a:solidFill>
                  <a:srgbClr val="000000"/>
                </a:solidFill>
                <a:sym typeface="Symbol" panose="02000600020000020004" pitchFamily="18" charset="2"/>
              </a:rPr>
              <a:t>   </a:t>
            </a:r>
            <a:r>
              <a:rPr lang="en-US" i="0" dirty="0">
                <a:solidFill>
                  <a:srgbClr val="000000"/>
                </a:solidFill>
              </a:rPr>
              <a:t>).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5DC6212A-5D21-4B0B-B50A-5995C97219B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0478668"/>
              </p:ext>
            </p:extLst>
          </p:nvPr>
        </p:nvGraphicFramePr>
        <p:xfrm>
          <a:off x="6014466" y="2015490"/>
          <a:ext cx="3556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55320" imgH="317160" progId="Equation.DSMT4">
                  <p:embed/>
                </p:oleObj>
              </mc:Choice>
              <mc:Fallback>
                <p:oleObj name="Equation" r:id="rId2" imgW="355320" imgH="3171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014466" y="2015490"/>
                        <a:ext cx="355600" cy="317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4AF8BF48-A9F1-420A-A271-E7B6A294190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4599745"/>
              </p:ext>
            </p:extLst>
          </p:nvPr>
        </p:nvGraphicFramePr>
        <p:xfrm>
          <a:off x="7620000" y="1416368"/>
          <a:ext cx="317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17160" imgH="304560" progId="Equation.DSMT4">
                  <p:embed/>
                </p:oleObj>
              </mc:Choice>
              <mc:Fallback>
                <p:oleObj name="Equation" r:id="rId4" imgW="317160" imgH="304560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5DC6212A-5D21-4B0B-B50A-5995C97219B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620000" y="1416368"/>
                        <a:ext cx="317500" cy="304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Weight (Mass)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5719832"/>
              </p:ext>
            </p:extLst>
          </p:nvPr>
        </p:nvGraphicFramePr>
        <p:xfrm>
          <a:off x="2011680" y="1524000"/>
          <a:ext cx="5303520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517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51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486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Measurement Conversions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00" marB="4570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US to Metric</a:t>
                      </a:r>
                    </a:p>
                  </a:txBody>
                  <a:tcPr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Metric to US</a:t>
                      </a:r>
                    </a:p>
                  </a:txBody>
                  <a:tcPr marT="45700" marB="4570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oz ≈ 28.35</a:t>
                      </a:r>
                      <a:r>
                        <a:rPr lang="en-US" sz="2000" baseline="0" dirty="0">
                          <a:solidFill>
                            <a:srgbClr val="000000"/>
                          </a:solidFill>
                        </a:rPr>
                        <a:t> g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g ≈ 0.035 oz</a:t>
                      </a:r>
                    </a:p>
                  </a:txBody>
                  <a:tcPr marT="45700" marB="457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</a:t>
                      </a:r>
                      <a:r>
                        <a:rPr lang="en-US" sz="2000" dirty="0" err="1">
                          <a:solidFill>
                            <a:srgbClr val="000000"/>
                          </a:solidFill>
                        </a:rPr>
                        <a:t>lb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 ≈ 0.454 kg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kg ≈ 2.205 lb</a:t>
                      </a:r>
                    </a:p>
                  </a:txBody>
                  <a:tcPr marT="45700" marB="457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" name="Rectangle 3">
            <a:extLst>
              <a:ext uri="{FF2B5EF4-FFF2-40B4-BE49-F238E27FC236}">
                <a16:creationId xmlns:a16="http://schemas.microsoft.com/office/drawing/2014/main" id="{25418E33-66FC-6743-DF7D-6598B011A0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1000" y="3954780"/>
            <a:ext cx="1219200" cy="381000"/>
          </a:xfrm>
          <a:prstGeom prst="rect">
            <a:avLst/>
          </a:prstGeom>
        </p:spPr>
        <p:txBody>
          <a:bodyPr>
            <a:normAutofit fontScale="77500" lnSpcReduction="20000"/>
          </a:bodyPr>
          <a:lstStyle/>
          <a:p>
            <a:pPr>
              <a:spcBef>
                <a:spcPct val="50000"/>
              </a:spcBef>
            </a:pPr>
            <a:r>
              <a:rPr lang="en-US" i="0" dirty="0">
                <a:solidFill>
                  <a:schemeClr val="tx1"/>
                </a:solidFill>
              </a:rPr>
              <a:t>Table 5</a:t>
            </a:r>
            <a:endParaRPr lang="en-US" b="1" i="0" dirty="0">
              <a:solidFill>
                <a:schemeClr val="tx1"/>
              </a:solidFill>
            </a:endParaRPr>
          </a:p>
          <a:p>
            <a:pPr marL="0" indent="0" algn="just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Converting Units of Weight (Mass)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867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chemeClr val="tx1"/>
                </a:solidFill>
              </a:rPr>
              <a:t>Convert each measurement, rounding to the nearest hundredth.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5 lb  =  _____ kg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15 kg = _____ lb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35 oz = _____ g</a:t>
            </a:r>
            <a:endParaRPr lang="en-US" i="0" dirty="0">
              <a:solidFill>
                <a:schemeClr val="tx1"/>
              </a:solidFill>
            </a:endParaRP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Converting Units of Weight (Mass)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 startAt="3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 startAt="3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 startAt="3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lphaLcPeriod" startAt="3"/>
            </a:pPr>
            <a:endParaRPr lang="en-US" dirty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dirty="0">
                <a:solidFill>
                  <a:schemeClr val="tx1"/>
                </a:solidFill>
              </a:rPr>
              <a:t>  c.     </a:t>
            </a:r>
            <a:r>
              <a:rPr lang="en-US" dirty="0">
                <a:solidFill>
                  <a:srgbClr val="0000FF"/>
                </a:solidFill>
              </a:rPr>
              <a:t>35 oz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3379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9308109"/>
              </p:ext>
            </p:extLst>
          </p:nvPr>
        </p:nvGraphicFramePr>
        <p:xfrm>
          <a:off x="2280920" y="4069080"/>
          <a:ext cx="23241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23800" imgH="927000" progId="Equation.DSMT4">
                  <p:embed/>
                </p:oleObj>
              </mc:Choice>
              <mc:Fallback>
                <p:oleObj name="Equation" r:id="rId2" imgW="2323800" imgH="9270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0920" y="4069080"/>
                        <a:ext cx="23241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2485670"/>
              </p:ext>
            </p:extLst>
          </p:nvPr>
        </p:nvGraphicFramePr>
        <p:xfrm>
          <a:off x="4748213" y="4338638"/>
          <a:ext cx="1828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28800" imgH="380880" progId="Equation.DSMT4">
                  <p:embed/>
                </p:oleObj>
              </mc:Choice>
              <mc:Fallback>
                <p:oleObj name="Equation" r:id="rId4" imgW="182880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8213" y="4338638"/>
                        <a:ext cx="1828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9509025"/>
              </p:ext>
            </p:extLst>
          </p:nvPr>
        </p:nvGraphicFramePr>
        <p:xfrm>
          <a:off x="6668770" y="4364355"/>
          <a:ext cx="1536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36480" imgH="380880" progId="Equation.DSMT4">
                  <p:embed/>
                </p:oleObj>
              </mc:Choice>
              <mc:Fallback>
                <p:oleObj name="Equation" r:id="rId6" imgW="153648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8770" y="4364355"/>
                        <a:ext cx="1536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Connector 6"/>
          <p:cNvCxnSpPr/>
          <p:nvPr/>
        </p:nvCxnSpPr>
        <p:spPr>
          <a:xfrm rot="5400000">
            <a:off x="2998470" y="439293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>
            <a:off x="3998595" y="465963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3">
            <a:extLst>
              <a:ext uri="{FF2B5EF4-FFF2-40B4-BE49-F238E27FC236}">
                <a16:creationId xmlns:a16="http://schemas.microsoft.com/office/drawing/2014/main" id="{0410DA16-A9F8-3BB3-12A9-322A005B5A3D}"/>
              </a:ext>
            </a:extLst>
          </p:cNvPr>
          <p:cNvSpPr txBox="1">
            <a:spLocks/>
          </p:cNvSpPr>
          <p:nvPr/>
        </p:nvSpPr>
        <p:spPr>
          <a:xfrm>
            <a:off x="609600" y="14325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5 </a:t>
            </a:r>
            <a:r>
              <a:rPr lang="en-US" dirty="0" err="1">
                <a:solidFill>
                  <a:srgbClr val="0000FF"/>
                </a:solidFill>
              </a:rPr>
              <a:t>lb</a:t>
            </a:r>
            <a:endParaRPr lang="en-US" dirty="0">
              <a:solidFill>
                <a:srgbClr val="0000FF"/>
              </a:solidFill>
            </a:endParaRPr>
          </a:p>
          <a:p>
            <a:pPr marL="514350" indent="-514350">
              <a:lnSpc>
                <a:spcPct val="250000"/>
              </a:lnSpc>
              <a:spcBef>
                <a:spcPct val="5000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15 kg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2">
            <a:extLst>
              <a:ext uri="{FF2B5EF4-FFF2-40B4-BE49-F238E27FC236}">
                <a16:creationId xmlns:a16="http://schemas.microsoft.com/office/drawing/2014/main" id="{3B819B9F-86A8-8790-6935-86AC89BE81F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8140517"/>
              </p:ext>
            </p:extLst>
          </p:nvPr>
        </p:nvGraphicFramePr>
        <p:xfrm>
          <a:off x="2106930" y="1937385"/>
          <a:ext cx="22479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247840" imgH="927000" progId="Equation.DSMT4">
                  <p:embed/>
                </p:oleObj>
              </mc:Choice>
              <mc:Fallback>
                <p:oleObj name="Equation" r:id="rId8" imgW="2247840" imgH="927000" progId="Equation.DSMT4">
                  <p:embed/>
                  <p:pic>
                    <p:nvPicPr>
                      <p:cNvPr id="3277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6930" y="1937385"/>
                        <a:ext cx="22479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3">
            <a:extLst>
              <a:ext uri="{FF2B5EF4-FFF2-40B4-BE49-F238E27FC236}">
                <a16:creationId xmlns:a16="http://schemas.microsoft.com/office/drawing/2014/main" id="{ADDAF0F1-DF0A-B9D0-02FD-CE0D925101A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5876708"/>
              </p:ext>
            </p:extLst>
          </p:nvPr>
        </p:nvGraphicFramePr>
        <p:xfrm>
          <a:off x="4434205" y="2200910"/>
          <a:ext cx="18542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54000" imgH="393480" progId="Equation.DSMT4">
                  <p:embed/>
                </p:oleObj>
              </mc:Choice>
              <mc:Fallback>
                <p:oleObj name="Equation" r:id="rId10" imgW="1854000" imgH="393480" progId="Equation.DSMT4">
                  <p:embed/>
                  <p:pic>
                    <p:nvPicPr>
                      <p:cNvPr id="3277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4205" y="2200910"/>
                        <a:ext cx="18542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4">
            <a:extLst>
              <a:ext uri="{FF2B5EF4-FFF2-40B4-BE49-F238E27FC236}">
                <a16:creationId xmlns:a16="http://schemas.microsoft.com/office/drawing/2014/main" id="{903D9238-6416-D67D-D31D-77C0F70D0C1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5196749"/>
              </p:ext>
            </p:extLst>
          </p:nvPr>
        </p:nvGraphicFramePr>
        <p:xfrm>
          <a:off x="6348730" y="2226310"/>
          <a:ext cx="1320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20480" imgH="393480" progId="Equation.DSMT4">
                  <p:embed/>
                </p:oleObj>
              </mc:Choice>
              <mc:Fallback>
                <p:oleObj name="Equation" r:id="rId12" imgW="1320480" imgH="393480" progId="Equation.DSMT4">
                  <p:embed/>
                  <p:pic>
                    <p:nvPicPr>
                      <p:cNvPr id="3277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48730" y="2226310"/>
                        <a:ext cx="13208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CA3F188-291C-4395-3D6E-61474C214991}"/>
              </a:ext>
            </a:extLst>
          </p:cNvPr>
          <p:cNvCxnSpPr/>
          <p:nvPr/>
        </p:nvCxnSpPr>
        <p:spPr>
          <a:xfrm rot="5400000">
            <a:off x="2602230" y="225171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1732F69-B91D-9C05-3CCA-A3D35F4101B5}"/>
              </a:ext>
            </a:extLst>
          </p:cNvPr>
          <p:cNvCxnSpPr/>
          <p:nvPr/>
        </p:nvCxnSpPr>
        <p:spPr>
          <a:xfrm rot="5400000">
            <a:off x="3659505" y="251841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Object 5">
            <a:extLst>
              <a:ext uri="{FF2B5EF4-FFF2-40B4-BE49-F238E27FC236}">
                <a16:creationId xmlns:a16="http://schemas.microsoft.com/office/drawing/2014/main" id="{9BF809E3-5972-C913-6C83-0374A86CD49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0531200"/>
              </p:ext>
            </p:extLst>
          </p:nvPr>
        </p:nvGraphicFramePr>
        <p:xfrm>
          <a:off x="2332355" y="3077210"/>
          <a:ext cx="23749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374560" imgH="927000" progId="Equation.DSMT4">
                  <p:embed/>
                </p:oleObj>
              </mc:Choice>
              <mc:Fallback>
                <p:oleObj name="Equation" r:id="rId14" imgW="2374560" imgH="927000" progId="Equation.DSMT4">
                  <p:embed/>
                  <p:pic>
                    <p:nvPicPr>
                      <p:cNvPr id="3277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2355" y="3077210"/>
                        <a:ext cx="23749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6">
            <a:extLst>
              <a:ext uri="{FF2B5EF4-FFF2-40B4-BE49-F238E27FC236}">
                <a16:creationId xmlns:a16="http://schemas.microsoft.com/office/drawing/2014/main" id="{5E46C722-1C40-D1BB-4DEF-A72DEB22068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2369570"/>
              </p:ext>
            </p:extLst>
          </p:nvPr>
        </p:nvGraphicFramePr>
        <p:xfrm>
          <a:off x="4761230" y="3340735"/>
          <a:ext cx="19177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917360" imgH="393480" progId="Equation.DSMT4">
                  <p:embed/>
                </p:oleObj>
              </mc:Choice>
              <mc:Fallback>
                <p:oleObj name="Equation" r:id="rId16" imgW="1917360" imgH="393480" progId="Equation.DSMT4">
                  <p:embed/>
                  <p:pic>
                    <p:nvPicPr>
                      <p:cNvPr id="3277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1230" y="3340735"/>
                        <a:ext cx="19177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7">
            <a:extLst>
              <a:ext uri="{FF2B5EF4-FFF2-40B4-BE49-F238E27FC236}">
                <a16:creationId xmlns:a16="http://schemas.microsoft.com/office/drawing/2014/main" id="{463C897D-6290-2497-9906-CE3499BD615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0274247"/>
              </p:ext>
            </p:extLst>
          </p:nvPr>
        </p:nvGraphicFramePr>
        <p:xfrm>
          <a:off x="6729730" y="3366135"/>
          <a:ext cx="14351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434960" imgH="393480" progId="Equation.DSMT4">
                  <p:embed/>
                </p:oleObj>
              </mc:Choice>
              <mc:Fallback>
                <p:oleObj name="Equation" r:id="rId18" imgW="1434960" imgH="393480" progId="Equation.DSMT4">
                  <p:embed/>
                  <p:pic>
                    <p:nvPicPr>
                      <p:cNvPr id="3277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29730" y="3366135"/>
                        <a:ext cx="14351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3C15B5A-4961-4B4B-CCD8-0E1904C99BC6}"/>
              </a:ext>
            </a:extLst>
          </p:cNvPr>
          <p:cNvCxnSpPr/>
          <p:nvPr/>
        </p:nvCxnSpPr>
        <p:spPr>
          <a:xfrm rot="5400000">
            <a:off x="3059430" y="339471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4CF109D3-02F4-8AF7-0FBB-461D1C400F6D}"/>
              </a:ext>
            </a:extLst>
          </p:cNvPr>
          <p:cNvCxnSpPr/>
          <p:nvPr/>
        </p:nvCxnSpPr>
        <p:spPr>
          <a:xfrm rot="5400000">
            <a:off x="4050030" y="369951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Temperature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872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8298F5B-47A2-0F8F-C32B-B3BB35F206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3826" y="1391455"/>
            <a:ext cx="3379013" cy="3809196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4A580E0C-6C4F-B7CF-565A-58DAAFE983B3}"/>
              </a:ext>
            </a:extLst>
          </p:cNvPr>
          <p:cNvSpPr txBox="1">
            <a:spLocks/>
          </p:cNvSpPr>
          <p:nvPr/>
        </p:nvSpPr>
        <p:spPr>
          <a:xfrm>
            <a:off x="4187190" y="5372100"/>
            <a:ext cx="1219200" cy="381000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>
                <a:solidFill>
                  <a:schemeClr val="tx1"/>
                </a:solidFill>
              </a:rPr>
              <a:t>Figure 1</a:t>
            </a:r>
            <a:endParaRPr lang="en-US" b="1" dirty="0">
              <a:solidFill>
                <a:schemeClr val="tx1"/>
              </a:solidFill>
            </a:endParaRPr>
          </a:p>
          <a:p>
            <a:pPr algn="just">
              <a:spcBef>
                <a:spcPct val="50000"/>
              </a:spcBef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Equivalent Measures of Temperature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Hold a straight edge horizontally across the thermometers in Figure 1 and you will read the following.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6848154"/>
              </p:ext>
            </p:extLst>
          </p:nvPr>
        </p:nvGraphicFramePr>
        <p:xfrm>
          <a:off x="4305300" y="2913063"/>
          <a:ext cx="23241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23800" imgH="241200" progId="Equation.DSMT4">
                  <p:embed/>
                </p:oleObj>
              </mc:Choice>
              <mc:Fallback>
                <p:oleObj name="Equation" r:id="rId2" imgW="2323800" imgH="2412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5300" y="2913063"/>
                        <a:ext cx="23241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9191239"/>
              </p:ext>
            </p:extLst>
          </p:nvPr>
        </p:nvGraphicFramePr>
        <p:xfrm>
          <a:off x="4298950" y="3624263"/>
          <a:ext cx="2108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08160" imgH="279360" progId="Equation.DSMT4">
                  <p:embed/>
                </p:oleObj>
              </mc:Choice>
              <mc:Fallback>
                <p:oleObj name="Equation" r:id="rId4" imgW="2108160" imgH="2793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8950" y="3624263"/>
                        <a:ext cx="2108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0456575"/>
              </p:ext>
            </p:extLst>
          </p:nvPr>
        </p:nvGraphicFramePr>
        <p:xfrm>
          <a:off x="4292600" y="4343400"/>
          <a:ext cx="3276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276360" imgH="279360" progId="Equation.DSMT4">
                  <p:embed/>
                </p:oleObj>
              </mc:Choice>
              <mc:Fallback>
                <p:oleObj name="Equation" r:id="rId6" imgW="3276360" imgH="27936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2600" y="4343400"/>
                        <a:ext cx="3276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7625884"/>
              </p:ext>
            </p:extLst>
          </p:nvPr>
        </p:nvGraphicFramePr>
        <p:xfrm>
          <a:off x="1890486" y="4288972"/>
          <a:ext cx="1854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53396" imgH="406224" progId="Equation.DSMT4">
                  <p:embed/>
                </p:oleObj>
              </mc:Choice>
              <mc:Fallback>
                <p:oleObj name="Equation" r:id="rId8" imgW="1853396" imgH="406224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0486" y="4288972"/>
                        <a:ext cx="1854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4288426"/>
              </p:ext>
            </p:extLst>
          </p:nvPr>
        </p:nvGraphicFramePr>
        <p:xfrm>
          <a:off x="1843316" y="3577772"/>
          <a:ext cx="2032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032000" imgH="406400" progId="Equation.DSMT4">
                  <p:embed/>
                </p:oleObj>
              </mc:Choice>
              <mc:Fallback>
                <p:oleObj name="Equation" r:id="rId10" imgW="2032000" imgH="4064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3316" y="3577772"/>
                        <a:ext cx="2032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980853"/>
              </p:ext>
            </p:extLst>
          </p:nvPr>
        </p:nvGraphicFramePr>
        <p:xfrm>
          <a:off x="1676400" y="2866572"/>
          <a:ext cx="21971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197100" imgH="406400" progId="Equation.DSMT4">
                  <p:embed/>
                </p:oleObj>
              </mc:Choice>
              <mc:Fallback>
                <p:oleObj name="Equation" r:id="rId12" imgW="2197100" imgH="40640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2866572"/>
                        <a:ext cx="21971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r>
              <a:rPr lang="en-US" dirty="0"/>
              <a:t>Formula: Temperature Formulas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" name="Rectangle 3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401205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i="0" dirty="0">
                <a:solidFill>
                  <a:srgbClr val="000000"/>
                </a:solidFill>
              </a:rPr>
              <a:t> = </a:t>
            </a:r>
            <a:r>
              <a:rPr lang="en-US" dirty="0">
                <a:solidFill>
                  <a:srgbClr val="000000"/>
                </a:solidFill>
              </a:rPr>
              <a:t>Fahrenheit temperature</a:t>
            </a:r>
          </a:p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en-US" dirty="0">
                <a:solidFill>
                  <a:srgbClr val="000000"/>
                </a:solidFill>
              </a:rPr>
              <a:t>					</a:t>
            </a:r>
          </a:p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en-US" dirty="0">
                <a:solidFill>
                  <a:srgbClr val="000000"/>
                </a:solidFill>
              </a:rPr>
              <a:t>and</a:t>
            </a:r>
          </a:p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 = Celsius temperature</a:t>
            </a:r>
          </a:p>
          <a:p>
            <a:pPr>
              <a:spcBef>
                <a:spcPct val="50000"/>
              </a:spcBef>
            </a:pPr>
            <a:endParaRPr lang="en-US" dirty="0">
              <a:solidFill>
                <a:srgbClr val="000000"/>
              </a:solidFill>
            </a:endParaRPr>
          </a:p>
          <a:p>
            <a:pPr>
              <a:spcBef>
                <a:spcPct val="50000"/>
              </a:spcBef>
            </a:pP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6397925"/>
              </p:ext>
            </p:extLst>
          </p:nvPr>
        </p:nvGraphicFramePr>
        <p:xfrm>
          <a:off x="3663950" y="1905000"/>
          <a:ext cx="181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16100" imgH="838200" progId="Equation.DSMT4">
                  <p:embed/>
                </p:oleObj>
              </mc:Choice>
              <mc:Fallback>
                <p:oleObj name="Equation" r:id="rId2" imgW="1816100" imgH="838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3950" y="1905000"/>
                        <a:ext cx="181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1140773"/>
              </p:ext>
            </p:extLst>
          </p:nvPr>
        </p:nvGraphicFramePr>
        <p:xfrm>
          <a:off x="3663950" y="4419600"/>
          <a:ext cx="19177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17700" imgH="876300" progId="Equation.DSMT4">
                  <p:embed/>
                </p:oleObj>
              </mc:Choice>
              <mc:Fallback>
                <p:oleObj name="Equation" r:id="rId4" imgW="1917700" imgH="8763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3950" y="4419600"/>
                        <a:ext cx="1917700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Converting Units of Temperature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i="0" dirty="0">
                <a:solidFill>
                  <a:schemeClr val="tx1"/>
                </a:solidFill>
              </a:rPr>
              <a:t>Convert </a:t>
            </a:r>
            <a:r>
              <a:rPr lang="en-US" i="1" dirty="0">
                <a:solidFill>
                  <a:srgbClr val="0000FF"/>
                </a:solidFill>
              </a:rPr>
              <a:t>F</a:t>
            </a:r>
            <a:r>
              <a:rPr lang="en-US" i="0" dirty="0">
                <a:solidFill>
                  <a:srgbClr val="0000FF"/>
                </a:solidFill>
              </a:rPr>
              <a:t> = 86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°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/>
              <a:t>to its equivalent measurement in degrees Celsius.</a:t>
            </a:r>
            <a:endParaRPr lang="en-US" i="0" dirty="0">
              <a:solidFill>
                <a:schemeClr val="tx1"/>
              </a:solidFill>
            </a:endParaRPr>
          </a:p>
          <a:p>
            <a:pPr algn="just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algn="just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548640" y="4078514"/>
          <a:ext cx="15494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48728" imgH="355446" progId="Equation.DSMT4">
                  <p:embed/>
                </p:oleObj>
              </mc:Choice>
              <mc:Fallback>
                <p:oleObj name="Equation" r:id="rId2" imgW="1548728" imgH="355446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4078514"/>
                        <a:ext cx="15494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3783366" y="2827338"/>
          <a:ext cx="20574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57400" imgH="939600" progId="Equation.DSMT4">
                  <p:embed/>
                </p:oleObj>
              </mc:Choice>
              <mc:Fallback>
                <p:oleObj name="Equation" r:id="rId4" imgW="2057400" imgH="9396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3366" y="2827338"/>
                        <a:ext cx="20574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5924550" y="2874963"/>
          <a:ext cx="11684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68200" imgH="876240" progId="Equation.DSMT4">
                  <p:embed/>
                </p:oleObj>
              </mc:Choice>
              <mc:Fallback>
                <p:oleObj name="Equation" r:id="rId6" imgW="1168200" imgH="8762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24550" y="2874963"/>
                        <a:ext cx="11684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7179322" y="3183129"/>
          <a:ext cx="660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60113" imgH="291973" progId="Equation.DSMT4">
                  <p:embed/>
                </p:oleObj>
              </mc:Choice>
              <mc:Fallback>
                <p:oleObj name="Equation" r:id="rId8" imgW="660113" imgH="291973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79322" y="3183129"/>
                        <a:ext cx="660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2209800" y="4085772"/>
          <a:ext cx="10541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53643" imgH="317362" progId="Equation.DSMT4">
                  <p:embed/>
                </p:oleObj>
              </mc:Choice>
              <mc:Fallback>
                <p:oleObj name="Equation" r:id="rId10" imgW="1053643" imgH="317362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4085772"/>
                        <a:ext cx="10541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9" name="Object 17"/>
          <p:cNvGraphicFramePr>
            <a:graphicFrameLocks noChangeAspect="1"/>
          </p:cNvGraphicFramePr>
          <p:nvPr/>
        </p:nvGraphicFramePr>
        <p:xfrm>
          <a:off x="1758950" y="2895600"/>
          <a:ext cx="19177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917360" imgH="876240" progId="Equation.DSMT4">
                  <p:embed/>
                </p:oleObj>
              </mc:Choice>
              <mc:Fallback>
                <p:oleObj name="Equation" r:id="rId12" imgW="1917360" imgH="87624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8950" y="2895600"/>
                        <a:ext cx="19177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Converting Units of Temperature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i="0" dirty="0">
                <a:solidFill>
                  <a:schemeClr val="tx1"/>
                </a:solidFill>
              </a:rPr>
              <a:t>Convert </a:t>
            </a:r>
            <a:r>
              <a:rPr lang="en-US" i="1" dirty="0">
                <a:solidFill>
                  <a:srgbClr val="0000FF"/>
                </a:solidFill>
              </a:rPr>
              <a:t>C</a:t>
            </a:r>
            <a:r>
              <a:rPr lang="en-US" i="0" dirty="0">
                <a:solidFill>
                  <a:srgbClr val="0000FF"/>
                </a:solidFill>
              </a:rPr>
              <a:t> = 35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°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/>
              <a:t>to its equivalent measurement in degrees Fahrenheit.</a:t>
            </a:r>
            <a:endParaRPr lang="en-US" i="0" dirty="0">
              <a:solidFill>
                <a:schemeClr val="tx1"/>
              </a:solidFill>
            </a:endParaRPr>
          </a:p>
          <a:p>
            <a:pPr marL="0" indent="0" algn="just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 algn="just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1841500" y="2895600"/>
          <a:ext cx="181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15840" imgH="838080" progId="Equation.DSMT4">
                  <p:embed/>
                </p:oleObj>
              </mc:Choice>
              <mc:Fallback>
                <p:oleObj name="Equation" r:id="rId2" imgW="181584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2895600"/>
                        <a:ext cx="1816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552450" y="4038600"/>
          <a:ext cx="15875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87240" imgH="355320" progId="Equation.DSMT4">
                  <p:embed/>
                </p:oleObj>
              </mc:Choice>
              <mc:Fallback>
                <p:oleObj name="Equation" r:id="rId4" imgW="1587240" imgH="35532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450" y="4038600"/>
                        <a:ext cx="15875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5791200" y="3200400"/>
          <a:ext cx="1308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07880" imgH="291960" progId="Equation.DSMT4">
                  <p:embed/>
                </p:oleObj>
              </mc:Choice>
              <mc:Fallback>
                <p:oleObj name="Equation" r:id="rId6" imgW="1307880" imgH="2919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3200400"/>
                        <a:ext cx="1308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7198312" y="3202341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47640" imgH="291960" progId="Equation.DSMT4">
                  <p:embed/>
                </p:oleObj>
              </mc:Choice>
              <mc:Fallback>
                <p:oleObj name="Equation" r:id="rId8" imgW="647640" imgH="2919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98312" y="3202341"/>
                        <a:ext cx="647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2209800" y="4064000"/>
          <a:ext cx="10160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15920" imgH="317160" progId="Equation.DSMT4">
                  <p:embed/>
                </p:oleObj>
              </mc:Choice>
              <mc:Fallback>
                <p:oleObj name="Equation" r:id="rId10" imgW="1015920" imgH="3171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4064000"/>
                        <a:ext cx="10160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3" name="Object 17"/>
          <p:cNvGraphicFramePr>
            <a:graphicFrameLocks noChangeAspect="1"/>
          </p:cNvGraphicFramePr>
          <p:nvPr/>
        </p:nvGraphicFramePr>
        <p:xfrm>
          <a:off x="3759200" y="2876550"/>
          <a:ext cx="19431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942920" imgH="876240" progId="Equation.DSMT4">
                  <p:embed/>
                </p:oleObj>
              </mc:Choice>
              <mc:Fallback>
                <p:oleObj name="Equation" r:id="rId12" imgW="1942920" imgH="87624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9200" y="2876550"/>
                        <a:ext cx="1943100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Length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3409290"/>
              </p:ext>
            </p:extLst>
          </p:nvPr>
        </p:nvGraphicFramePr>
        <p:xfrm>
          <a:off x="1417320" y="1432404"/>
          <a:ext cx="6400800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20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Measurement Conversions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33" marB="45733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US to Metric</a:t>
                      </a:r>
                    </a:p>
                  </a:txBody>
                  <a:tcPr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Metric to US</a:t>
                      </a: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rgbClr val="000000"/>
                          </a:solidFill>
                        </a:rPr>
                        <a:t>1 in. = 2.54 cm (exact)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rgbClr val="000000"/>
                          </a:solidFill>
                        </a:rPr>
                        <a:t>1 cm ≈ 0.394 in.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rgbClr val="000000"/>
                          </a:solidFill>
                        </a:rPr>
                        <a:t>1 ft ≈ 0.305 m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rgbClr val="000000"/>
                          </a:solidFill>
                        </a:rPr>
                        <a:t>1 m ≈ 3.28 ft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rgbClr val="000000"/>
                          </a:solidFill>
                        </a:rPr>
                        <a:t>1 yd ≈ 0.914 m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rgbClr val="000000"/>
                          </a:solidFill>
                        </a:rPr>
                        <a:t>1 m ≈ 1.09 yd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rgbClr val="000000"/>
                          </a:solidFill>
                        </a:rPr>
                        <a:t>1 mi ≈ 1.61 km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km ≈ 0.62 mi</a:t>
                      </a: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" name="Rectangle 3">
            <a:extLst>
              <a:ext uri="{FF2B5EF4-FFF2-40B4-BE49-F238E27FC236}">
                <a16:creationId xmlns:a16="http://schemas.microsoft.com/office/drawing/2014/main" id="{A6D6CB4E-7F15-468C-5289-22E1F47E53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67200" y="4343400"/>
            <a:ext cx="1219200" cy="381000"/>
          </a:xfrm>
          <a:prstGeom prst="rect">
            <a:avLst/>
          </a:prstGeom>
        </p:spPr>
        <p:txBody>
          <a:bodyPr>
            <a:normAutofit fontScale="77500" lnSpcReduction="20000"/>
          </a:bodyPr>
          <a:lstStyle/>
          <a:p>
            <a:pPr>
              <a:spcBef>
                <a:spcPct val="50000"/>
              </a:spcBef>
            </a:pPr>
            <a:r>
              <a:rPr lang="en-US" i="0" dirty="0">
                <a:solidFill>
                  <a:schemeClr val="tx1"/>
                </a:solidFill>
              </a:rPr>
              <a:t>Table 1</a:t>
            </a:r>
            <a:endParaRPr lang="en-US" b="1" i="0" dirty="0">
              <a:solidFill>
                <a:schemeClr val="tx1"/>
              </a:solidFill>
            </a:endParaRPr>
          </a:p>
          <a:p>
            <a:pPr marL="0" indent="0" algn="just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</a:t>
            </a:r>
          </a:p>
        </p:txBody>
      </p:sp>
      <p:sp>
        <p:nvSpPr>
          <p:cNvPr id="4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815882"/>
          </a:xfr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Most of the conversion units are not exact and slightly different answers are possible, depending on the conversion units used. Generally, we will round conversions to the nearest hundredth.</a:t>
            </a:r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823</TotalTime>
  <Words>686</Words>
  <Application>Microsoft Office PowerPoint</Application>
  <PresentationFormat>On-screen Show (4:3)</PresentationFormat>
  <Paragraphs>137</Paragraphs>
  <Slides>22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</vt:lpstr>
      <vt:lpstr>Calibri</vt:lpstr>
      <vt:lpstr>Symbol</vt:lpstr>
      <vt:lpstr>Courier New</vt:lpstr>
      <vt:lpstr>Office Theme</vt:lpstr>
      <vt:lpstr>Equation</vt:lpstr>
      <vt:lpstr>Section 6.4</vt:lpstr>
      <vt:lpstr>Definition: Temperature</vt:lpstr>
      <vt:lpstr>Temperature</vt:lpstr>
      <vt:lpstr>Example 1: Equivalent Measures of Temperature</vt:lpstr>
      <vt:lpstr>Formula: Temperature Formulas</vt:lpstr>
      <vt:lpstr>Example 2: Converting Units of Temperature</vt:lpstr>
      <vt:lpstr>Example 3: Converting Units of Temperature</vt:lpstr>
      <vt:lpstr>Length</vt:lpstr>
      <vt:lpstr>Note</vt:lpstr>
      <vt:lpstr>Example 4: Converting Units of Length</vt:lpstr>
      <vt:lpstr>Example 4: Converting Units of Length (cont.)</vt:lpstr>
      <vt:lpstr>Example 4: Converting Units of Length (cont.)</vt:lpstr>
      <vt:lpstr>Area</vt:lpstr>
      <vt:lpstr>Area (cont.)</vt:lpstr>
      <vt:lpstr>Example 5: Converting Units of Area</vt:lpstr>
      <vt:lpstr>Example 5: Converting Units of Area (cont.)</vt:lpstr>
      <vt:lpstr>Capacity (Liquid Volume)</vt:lpstr>
      <vt:lpstr>Example 6: Converting Units of Capacity (Liquid Volume)</vt:lpstr>
      <vt:lpstr>Example 6: Converting Units of Capacity (Liquid Volume) (cont.)</vt:lpstr>
      <vt:lpstr>Weight (Mass)</vt:lpstr>
      <vt:lpstr>Example 7: Converting Units of Weight (Mass)</vt:lpstr>
      <vt:lpstr>Example 7: Converting Units of Weight (Mass)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Mathematics, 3rd Edition</dc:title>
  <dc:creator>Hawkes Learning</dc:creator>
  <cp:lastModifiedBy>Rebecca Johnson</cp:lastModifiedBy>
  <cp:revision>124</cp:revision>
  <dcterms:created xsi:type="dcterms:W3CDTF">2013-04-26T14:43:13Z</dcterms:created>
  <dcterms:modified xsi:type="dcterms:W3CDTF">2023-06-27T17:58:44Z</dcterms:modified>
</cp:coreProperties>
</file>