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60" r:id="rId4"/>
    <p:sldId id="282" r:id="rId5"/>
    <p:sldId id="262" r:id="rId6"/>
    <p:sldId id="303" r:id="rId7"/>
    <p:sldId id="287" r:id="rId8"/>
    <p:sldId id="264" r:id="rId9"/>
    <p:sldId id="265" r:id="rId10"/>
    <p:sldId id="267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95" r:id="rId19"/>
    <p:sldId id="296" r:id="rId20"/>
    <p:sldId id="297" r:id="rId21"/>
    <p:sldId id="298" r:id="rId22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5"/>
      <p:bold r:id="rId26"/>
      <p:italic r:id="rId27"/>
      <p:boldItalic r:id="rId2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6092"/>
    <a:srgbClr val="0000FF"/>
    <a:srgbClr val="1F497D"/>
    <a:srgbClr val="008080"/>
    <a:srgbClr val="000000"/>
    <a:srgbClr val="FFFFCC"/>
    <a:srgbClr val="2D7D9F"/>
    <a:srgbClr val="000099"/>
    <a:srgbClr val="FFFF99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8857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573AC3-F6C8-436E-9B49-CF17035547C2}" type="datetimeFigureOut">
              <a:rPr lang="en-US" smtClean="0"/>
              <a:pPr/>
              <a:t>6/27/2023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12E9F5-265B-4632-BF04-7DAB4ABD24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519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image" Target="../media/image20.wmf"/><Relationship Id="rId7" Type="http://schemas.openxmlformats.org/officeDocument/2006/relationships/image" Target="../media/image22.wmf"/><Relationship Id="rId2" Type="http://schemas.openxmlformats.org/officeDocument/2006/relationships/oleObject" Target="../embeddings/oleObject1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9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8.bin"/><Relationship Id="rId9" Type="http://schemas.openxmlformats.org/officeDocument/2006/relationships/image" Target="../media/image23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image" Target="../media/image24.wmf"/><Relationship Id="rId7" Type="http://schemas.openxmlformats.org/officeDocument/2006/relationships/image" Target="../media/image26.wmf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3.bin"/><Relationship Id="rId5" Type="http://schemas.openxmlformats.org/officeDocument/2006/relationships/image" Target="../media/image25.wmf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7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image" Target="../media/image28.wmf"/><Relationship Id="rId7" Type="http://schemas.openxmlformats.org/officeDocument/2006/relationships/image" Target="../media/image30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7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6.bin"/><Relationship Id="rId9" Type="http://schemas.openxmlformats.org/officeDocument/2006/relationships/image" Target="../media/image31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7" Type="http://schemas.openxmlformats.org/officeDocument/2006/relationships/image" Target="../media/image34.w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5" Type="http://schemas.openxmlformats.org/officeDocument/2006/relationships/image" Target="../media/image33.wmf"/><Relationship Id="rId4" Type="http://schemas.openxmlformats.org/officeDocument/2006/relationships/oleObject" Target="../embeddings/oleObject30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3" Type="http://schemas.openxmlformats.org/officeDocument/2006/relationships/image" Target="../media/image37.wmf"/><Relationship Id="rId7" Type="http://schemas.openxmlformats.org/officeDocument/2006/relationships/image" Target="../media/image39.wmf"/><Relationship Id="rId2" Type="http://schemas.openxmlformats.org/officeDocument/2006/relationships/oleObject" Target="../embeddings/oleObject3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41.wmf"/><Relationship Id="rId5" Type="http://schemas.openxmlformats.org/officeDocument/2006/relationships/image" Target="../media/image38.wmf"/><Relationship Id="rId10" Type="http://schemas.openxmlformats.org/officeDocument/2006/relationships/oleObject" Target="../embeddings/oleObject36.bin"/><Relationship Id="rId4" Type="http://schemas.openxmlformats.org/officeDocument/2006/relationships/oleObject" Target="../embeddings/oleObject33.bin"/><Relationship Id="rId9" Type="http://schemas.openxmlformats.org/officeDocument/2006/relationships/image" Target="../media/image40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3" Type="http://schemas.openxmlformats.org/officeDocument/2006/relationships/image" Target="../media/image42.wmf"/><Relationship Id="rId7" Type="http://schemas.openxmlformats.org/officeDocument/2006/relationships/image" Target="../media/image44.wmf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9.bin"/><Relationship Id="rId5" Type="http://schemas.openxmlformats.org/officeDocument/2006/relationships/image" Target="../media/image43.wmf"/><Relationship Id="rId4" Type="http://schemas.openxmlformats.org/officeDocument/2006/relationships/oleObject" Target="../embeddings/oleObject38.bin"/><Relationship Id="rId9" Type="http://schemas.openxmlformats.org/officeDocument/2006/relationships/image" Target="../media/image45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2.wmf"/><Relationship Id="rId21" Type="http://schemas.openxmlformats.org/officeDocument/2006/relationships/image" Target="../media/image11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5" Type="http://schemas.openxmlformats.org/officeDocument/2006/relationships/image" Target="../media/image13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24" Type="http://schemas.openxmlformats.org/officeDocument/2006/relationships/oleObject" Target="../embeddings/oleObject12.bin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23" Type="http://schemas.openxmlformats.org/officeDocument/2006/relationships/image" Target="../media/image12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image" Target="../media/image14.wmf"/><Relationship Id="rId7" Type="http://schemas.openxmlformats.org/officeDocument/2006/relationships/image" Target="../media/image16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7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6.2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The Metric System: Length and Area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Prefixes Mega-, Giga-, and </a:t>
            </a:r>
            <a:r>
              <a:rPr lang="en-US" dirty="0" err="1"/>
              <a:t>Tera</a:t>
            </a:r>
            <a:r>
              <a:rPr lang="en-US" dirty="0"/>
              <a:t>-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4195822"/>
              </p:ext>
            </p:extLst>
          </p:nvPr>
        </p:nvGraphicFramePr>
        <p:xfrm>
          <a:off x="1066800" y="1387479"/>
          <a:ext cx="696468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1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95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Large Metric Prefixes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Prefix</a:t>
                      </a: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Multiplier</a:t>
                      </a: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Example</a:t>
                      </a: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kilo-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thousand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kilobyte (KB) = 1000 bytes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61812537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mega-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million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megabyte (MB) = 1 000 000 bytes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giga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billion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gigabyte (GB) = 1 000 000 000 bytes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tera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trillion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terabyte (TB) = 1 000 000 000 000 bytes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54BCD5A7-4A36-4A36-F85C-B545F37FFF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3340" y="4420878"/>
            <a:ext cx="1371600" cy="263974"/>
          </a:xfrm>
        </p:spPr>
        <p:txBody>
          <a:bodyPr>
            <a:normAutofit fontScale="25000" lnSpcReduction="20000"/>
          </a:bodyPr>
          <a:lstStyle/>
          <a:p>
            <a:r>
              <a:rPr lang="en-US" sz="8800" dirty="0"/>
              <a:t>Table 2</a:t>
            </a:r>
          </a:p>
          <a:p>
            <a:endParaRPr lang="en-US" sz="500" b="1" dirty="0"/>
          </a:p>
          <a:p>
            <a:pPr marL="514350" indent="-514350"/>
            <a:r>
              <a:rPr lang="en-US" dirty="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The Prefixes Mega-, Giga-, and </a:t>
            </a:r>
            <a:r>
              <a:rPr lang="en-US" dirty="0" err="1"/>
              <a:t>Tera</a:t>
            </a:r>
            <a:r>
              <a:rPr lang="en-US" dirty="0"/>
              <a:t>-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dirty="0"/>
              <a:t>How many pixels are in 12 megapixels?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How many terabytes are in 17 458 000 000 bytes?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Using unit fractions: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/>
            <a:r>
              <a:rPr lang="en-US" dirty="0"/>
              <a:t>	Thus, there are </a:t>
            </a:r>
            <a:r>
              <a:rPr lang="en-US" dirty="0">
                <a:solidFill>
                  <a:srgbClr val="FF0000"/>
                </a:solidFill>
              </a:rPr>
              <a:t>12 000 000 pixels </a:t>
            </a:r>
            <a:r>
              <a:rPr lang="en-US" dirty="0"/>
              <a:t>in 12 megapixels.</a:t>
            </a:r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1016000" y="3727450"/>
          <a:ext cx="2095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95018" imgH="368185" progId="Equation.DSMT4">
                  <p:embed/>
                </p:oleObj>
              </mc:Choice>
              <mc:Fallback>
                <p:oleObj name="Equation" r:id="rId2" imgW="2095018" imgH="368185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3727450"/>
                        <a:ext cx="20955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3251200" y="3460750"/>
          <a:ext cx="4902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901052" imgH="901723" progId="Equation.DSMT4">
                  <p:embed/>
                </p:oleObj>
              </mc:Choice>
              <mc:Fallback>
                <p:oleObj name="Equation" r:id="rId4" imgW="4901052" imgH="901723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1200" y="3460750"/>
                        <a:ext cx="49022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3244850" y="4425950"/>
          <a:ext cx="3162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61542" imgH="368185" progId="Equation.DSMT4">
                  <p:embed/>
                </p:oleObj>
              </mc:Choice>
              <mc:Fallback>
                <p:oleObj name="Equation" r:id="rId6" imgW="3161542" imgH="368185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4850" y="4425950"/>
                        <a:ext cx="31623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3244850" y="4946650"/>
          <a:ext cx="2857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56742" imgH="368185" progId="Equation.DSMT4">
                  <p:embed/>
                </p:oleObj>
              </mc:Choice>
              <mc:Fallback>
                <p:oleObj name="Equation" r:id="rId8" imgW="2856742" imgH="368185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4850" y="4946650"/>
                        <a:ext cx="28575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4038600" y="3733800"/>
            <a:ext cx="16002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6324600" y="4038600"/>
            <a:ext cx="16002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The Prefixes Mega-, Giga-, and </a:t>
            </a:r>
            <a:r>
              <a:rPr lang="en-US" dirty="0" err="1"/>
              <a:t>Tera</a:t>
            </a:r>
            <a:r>
              <a:rPr lang="en-US" dirty="0"/>
              <a:t>-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/>
            <a:r>
              <a:rPr lang="en-US" dirty="0"/>
              <a:t>	Thus, there are </a:t>
            </a:r>
            <a:r>
              <a:rPr lang="en-US" dirty="0">
                <a:solidFill>
                  <a:srgbClr val="FF0000"/>
                </a:solidFill>
              </a:rPr>
              <a:t>0.017 458 terabytes </a:t>
            </a:r>
            <a:r>
              <a:rPr lang="en-US" dirty="0"/>
              <a:t>in </a:t>
            </a:r>
            <a:br>
              <a:rPr lang="en-US" dirty="0"/>
            </a:br>
            <a:r>
              <a:rPr lang="en-US" dirty="0"/>
              <a:t>17 458 000 000 bytes.</a:t>
            </a:r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1079500" y="1390650"/>
          <a:ext cx="3187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86896" imgH="368185" progId="Equation.DSMT4">
                  <p:embed/>
                </p:oleObj>
              </mc:Choice>
              <mc:Fallback>
                <p:oleObj name="Equation" r:id="rId2" imgW="3186896" imgH="368185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0" y="1390650"/>
                        <a:ext cx="31877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1435100" y="1993900"/>
          <a:ext cx="7251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250161" imgH="901723" progId="Equation.DSMT4">
                  <p:embed/>
                </p:oleObj>
              </mc:Choice>
              <mc:Fallback>
                <p:oleObj name="Equation" r:id="rId4" imgW="7250161" imgH="901723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1993900"/>
                        <a:ext cx="72517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1435100" y="4127500"/>
          <a:ext cx="3213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212250" imgH="368185" progId="Equation.DSMT4">
                  <p:embed/>
                </p:oleObj>
              </mc:Choice>
              <mc:Fallback>
                <p:oleObj name="Equation" r:id="rId6" imgW="3212250" imgH="368185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4127500"/>
                        <a:ext cx="32131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3"/>
          <p:cNvGraphicFramePr>
            <a:graphicFrameLocks noChangeAspect="1"/>
          </p:cNvGraphicFramePr>
          <p:nvPr/>
        </p:nvGraphicFramePr>
        <p:xfrm>
          <a:off x="1457325" y="2984500"/>
          <a:ext cx="440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406096" imgH="837787" progId="Equation.DSMT4">
                  <p:embed/>
                </p:oleObj>
              </mc:Choice>
              <mc:Fallback>
                <p:oleObj name="Equation" r:id="rId8" imgW="4406096" imgH="837787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7325" y="2984500"/>
                        <a:ext cx="4406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4038600" y="2286000"/>
            <a:ext cx="9144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7772400" y="2514600"/>
            <a:ext cx="990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Converting Metric Units of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4403113"/>
              </p:ext>
            </p:extLst>
          </p:nvPr>
        </p:nvGraphicFramePr>
        <p:xfrm>
          <a:off x="1371600" y="1387479"/>
          <a:ext cx="601980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Metric Measures of Area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cm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 mm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dm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= 100 cm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10 000 mm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= 100 dm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= 10 000 cm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1 000 000 mm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dam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 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hm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= 100 dam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10 000 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de-DE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km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de-DE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= 100 hm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de-DE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= 10 000 dam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1 000 000 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DF0BD4E-1F1F-8989-F941-577CC0FEC220}"/>
              </a:ext>
            </a:extLst>
          </p:cNvPr>
          <p:cNvSpPr txBox="1">
            <a:spLocks/>
          </p:cNvSpPr>
          <p:nvPr/>
        </p:nvSpPr>
        <p:spPr>
          <a:xfrm>
            <a:off x="3886200" y="4725678"/>
            <a:ext cx="1371600" cy="263974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800" dirty="0"/>
              <a:t>Table 3</a:t>
            </a:r>
          </a:p>
          <a:p>
            <a:endParaRPr lang="en-US" sz="500" b="1" dirty="0"/>
          </a:p>
          <a:p>
            <a:pPr marL="514350" indent="-514350"/>
            <a:r>
              <a:rPr lang="en-US" dirty="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Converting Metric Units of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Convert each measurement using unit fractions.</a:t>
            </a:r>
          </a:p>
          <a:p>
            <a:pPr marL="514350" indent="-514350"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lnSpc>
                <a:spcPct val="150000"/>
              </a:lnSpc>
              <a:buAutoNum type="alphaLcPeriod"/>
            </a:pPr>
            <a:r>
              <a:rPr lang="en-US" dirty="0"/>
              <a:t>  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Solution</a:t>
            </a:r>
          </a:p>
          <a:p>
            <a:pPr>
              <a:lnSpc>
                <a:spcPct val="150000"/>
              </a:lnSpc>
            </a:pPr>
            <a:r>
              <a:rPr lang="en-US" dirty="0"/>
              <a:t>a.</a:t>
            </a:r>
          </a:p>
          <a:p>
            <a:endParaRPr lang="en-US" sz="500" b="1" dirty="0"/>
          </a:p>
          <a:p>
            <a:pPr marL="514350" indent="-514350"/>
            <a:r>
              <a:rPr lang="en-US" dirty="0"/>
              <a:t>  </a:t>
            </a:r>
          </a:p>
        </p:txBody>
      </p:sp>
      <p:sp>
        <p:nvSpPr>
          <p:cNvPr id="5" name="Rectangle 4"/>
          <p:cNvSpPr/>
          <p:nvPr/>
        </p:nvSpPr>
        <p:spPr>
          <a:xfrm>
            <a:off x="896852" y="1810405"/>
            <a:ext cx="30283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/>
            <a:r>
              <a:rPr lang="en-US" sz="2800" dirty="0">
                <a:solidFill>
                  <a:srgbClr val="0000FF"/>
                </a:solidFill>
              </a:rPr>
              <a:t>5 cm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= _____ mm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endParaRPr lang="en-US" sz="2800" dirty="0">
              <a:solidFill>
                <a:srgbClr val="0000FF"/>
              </a:solidFill>
            </a:endParaRPr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1749468"/>
              </p:ext>
            </p:extLst>
          </p:nvPr>
        </p:nvGraphicFramePr>
        <p:xfrm>
          <a:off x="1021080" y="3940175"/>
          <a:ext cx="838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37787" imgH="393539" progId="Equation.DSMT4">
                  <p:embed/>
                </p:oleObj>
              </mc:Choice>
              <mc:Fallback>
                <p:oleObj name="Equation" r:id="rId2" imgW="837787" imgH="393539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1080" y="3940175"/>
                        <a:ext cx="8382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5090131"/>
              </p:ext>
            </p:extLst>
          </p:nvPr>
        </p:nvGraphicFramePr>
        <p:xfrm>
          <a:off x="1910080" y="3714750"/>
          <a:ext cx="2654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53910" imgH="889046" progId="Equation.DSMT4">
                  <p:embed/>
                </p:oleObj>
              </mc:Choice>
              <mc:Fallback>
                <p:oleObj name="Equation" r:id="rId4" imgW="2653910" imgH="889046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0080" y="3714750"/>
                        <a:ext cx="26543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8770433"/>
              </p:ext>
            </p:extLst>
          </p:nvPr>
        </p:nvGraphicFramePr>
        <p:xfrm>
          <a:off x="4621530" y="3937000"/>
          <a:ext cx="1917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17539" imgH="393539" progId="Equation.DSMT4">
                  <p:embed/>
                </p:oleObj>
              </mc:Choice>
              <mc:Fallback>
                <p:oleObj name="Equation" r:id="rId6" imgW="1917539" imgH="393539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1530" y="3937000"/>
                        <a:ext cx="19177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1429202"/>
              </p:ext>
            </p:extLst>
          </p:nvPr>
        </p:nvGraphicFramePr>
        <p:xfrm>
          <a:off x="6666230" y="3937000"/>
          <a:ext cx="1612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12800" imgH="393480" progId="Equation.DSMT4">
                  <p:embed/>
                </p:oleObj>
              </mc:Choice>
              <mc:Fallback>
                <p:oleObj name="Equation" r:id="rId8" imgW="1612800" imgH="39348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6230" y="3937000"/>
                        <a:ext cx="16129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flipV="1">
            <a:off x="2487930" y="4048125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3754755" y="432435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5627370" y="4537412"/>
            <a:ext cx="2667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the decimal</a:t>
            </a:r>
          </a:p>
          <a:p>
            <a:r>
              <a:rPr lang="en-US" sz="2000" dirty="0">
                <a:solidFill>
                  <a:srgbClr val="008080"/>
                </a:solidFill>
              </a:rPr>
              <a:t>point is moved 2 places</a:t>
            </a:r>
          </a:p>
          <a:p>
            <a:r>
              <a:rPr lang="en-US" sz="2000" dirty="0">
                <a:solidFill>
                  <a:srgbClr val="008080"/>
                </a:solidFill>
              </a:rPr>
              <a:t>to the right.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682EBDE-0382-A513-C875-37E8A1A1BB7D}"/>
              </a:ext>
            </a:extLst>
          </p:cNvPr>
          <p:cNvSpPr/>
          <p:nvPr/>
        </p:nvSpPr>
        <p:spPr>
          <a:xfrm>
            <a:off x="898893" y="2504096"/>
            <a:ext cx="34243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/>
            <a:r>
              <a:rPr lang="en-US" sz="2800" dirty="0">
                <a:solidFill>
                  <a:srgbClr val="0000FF"/>
                </a:solidFill>
              </a:rPr>
              <a:t>4600 mm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= _____ m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endParaRPr lang="en-US" sz="28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Converting Metric Units of Area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</p:txBody>
      </p:sp>
      <p:graphicFrame>
        <p:nvGraphicFramePr>
          <p:cNvPr id="1946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2916261"/>
              </p:ext>
            </p:extLst>
          </p:nvPr>
        </p:nvGraphicFramePr>
        <p:xfrm>
          <a:off x="994410" y="1301452"/>
          <a:ext cx="1524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3449" imgH="393539" progId="Equation.DSMT4">
                  <p:embed/>
                </p:oleObj>
              </mc:Choice>
              <mc:Fallback>
                <p:oleObj name="Equation" r:id="rId2" imgW="1523449" imgH="393539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4410" y="1301452"/>
                        <a:ext cx="15240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414222"/>
              </p:ext>
            </p:extLst>
          </p:nvPr>
        </p:nvGraphicFramePr>
        <p:xfrm>
          <a:off x="2540635" y="1076027"/>
          <a:ext cx="42545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254480" imgH="888840" progId="Equation.DSMT4">
                  <p:embed/>
                </p:oleObj>
              </mc:Choice>
              <mc:Fallback>
                <p:oleObj name="Equation" r:id="rId4" imgW="4254480" imgH="88884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0635" y="1076027"/>
                        <a:ext cx="42545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4271189"/>
              </p:ext>
            </p:extLst>
          </p:nvPr>
        </p:nvGraphicFramePr>
        <p:xfrm>
          <a:off x="6836410" y="1307802"/>
          <a:ext cx="1778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77680" imgH="393480" progId="Equation.DSMT4">
                  <p:embed/>
                </p:oleObj>
              </mc:Choice>
              <mc:Fallback>
                <p:oleObj name="Equation" r:id="rId6" imgW="1777680" imgH="3934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6410" y="1307802"/>
                        <a:ext cx="17780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Connector 18"/>
          <p:cNvCxnSpPr/>
          <p:nvPr/>
        </p:nvCxnSpPr>
        <p:spPr>
          <a:xfrm flipV="1">
            <a:off x="3737610" y="1380827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6099810" y="1685627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5795010" y="2219027"/>
            <a:ext cx="2819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the decimal</a:t>
            </a:r>
          </a:p>
          <a:p>
            <a:r>
              <a:rPr lang="en-US" sz="2000" dirty="0">
                <a:solidFill>
                  <a:srgbClr val="008080"/>
                </a:solidFill>
              </a:rPr>
              <a:t>point is moved 6 places</a:t>
            </a:r>
          </a:p>
          <a:p>
            <a:r>
              <a:rPr lang="en-US" sz="2000" dirty="0">
                <a:solidFill>
                  <a:srgbClr val="008080"/>
                </a:solidFill>
              </a:rPr>
              <a:t>to the left.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Converting Metric Units of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Convert </a:t>
            </a:r>
            <a:r>
              <a:rPr lang="en-US" dirty="0">
                <a:solidFill>
                  <a:srgbClr val="0000FF"/>
                </a:solidFill>
              </a:rPr>
              <a:t>253 mm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to square centimeters using a metric conversion line.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Note that the decimal point is aligned over the original unit of metric area and that two digits are used in each space on the line.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Converting Metric Units of Area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rgbClr val="1F497D"/>
              </a:solidFill>
            </a:endParaRPr>
          </a:p>
          <a:p>
            <a:endParaRPr lang="en-US" dirty="0">
              <a:solidFill>
                <a:srgbClr val="1F497D"/>
              </a:solidFill>
            </a:endParaRPr>
          </a:p>
          <a:p>
            <a:endParaRPr lang="en-US" dirty="0">
              <a:solidFill>
                <a:srgbClr val="1F497D"/>
              </a:solidFill>
            </a:endParaRPr>
          </a:p>
          <a:p>
            <a:endParaRPr lang="en-US" dirty="0">
              <a:solidFill>
                <a:srgbClr val="1F497D"/>
              </a:solidFill>
            </a:endParaRPr>
          </a:p>
          <a:p>
            <a:endParaRPr lang="en-US" dirty="0">
              <a:solidFill>
                <a:srgbClr val="1F497D"/>
              </a:solidFill>
            </a:endParaRPr>
          </a:p>
          <a:p>
            <a:endParaRPr lang="en-US" dirty="0">
              <a:solidFill>
                <a:srgbClr val="1F497D"/>
              </a:solidFill>
            </a:endParaRPr>
          </a:p>
          <a:p>
            <a:endParaRPr lang="en-US" dirty="0">
              <a:solidFill>
                <a:srgbClr val="1F497D"/>
              </a:solidFill>
            </a:endParaRPr>
          </a:p>
          <a:p>
            <a:r>
              <a:rPr lang="en-US" dirty="0">
                <a:solidFill>
                  <a:srgbClr val="1F497D"/>
                </a:solidFill>
              </a:rPr>
              <a:t>Thus, 253 mm</a:t>
            </a:r>
            <a:r>
              <a:rPr lang="en-US" baseline="30000" dirty="0">
                <a:solidFill>
                  <a:srgbClr val="1F497D"/>
                </a:solidFill>
              </a:rPr>
              <a:t>2</a:t>
            </a:r>
            <a:r>
              <a:rPr lang="en-US" dirty="0">
                <a:solidFill>
                  <a:srgbClr val="1F497D"/>
                </a:solidFill>
              </a:rPr>
              <a:t> = </a:t>
            </a:r>
            <a:r>
              <a:rPr lang="en-US" dirty="0">
                <a:solidFill>
                  <a:srgbClr val="FF0000"/>
                </a:solidFill>
              </a:rPr>
              <a:t>2.53 cm</a:t>
            </a:r>
            <a:r>
              <a:rPr lang="en-US" baseline="30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1F497D"/>
                </a:solidFill>
              </a:rPr>
              <a:t>.</a:t>
            </a:r>
            <a:endParaRPr lang="en-US" b="1" dirty="0">
              <a:solidFill>
                <a:srgbClr val="1F497D"/>
              </a:solidFill>
            </a:endParaRPr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1828800"/>
            <a:ext cx="7789984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7620000" y="3880162"/>
            <a:ext cx="106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6019800" y="3886210"/>
            <a:ext cx="1600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New Position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6629400" y="1371600"/>
            <a:ext cx="187910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1 unit to the left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rot="5400000" flipH="1" flipV="1">
            <a:off x="6757206" y="35806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 flipH="1" flipV="1">
            <a:off x="7915112" y="35806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Converting Metric Units of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Convert </a:t>
            </a:r>
            <a:r>
              <a:rPr lang="en-US" dirty="0">
                <a:solidFill>
                  <a:srgbClr val="0000FF"/>
                </a:solidFill>
              </a:rPr>
              <a:t>6.1 m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to square centimeters using a metric conversion line.</a:t>
            </a:r>
          </a:p>
          <a:p>
            <a:r>
              <a:rPr lang="en-US" b="1" dirty="0"/>
              <a:t>Solution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dirty="0"/>
              <a:t>Thus, 6.1 m</a:t>
            </a:r>
            <a:r>
              <a:rPr lang="en-US" baseline="30000" dirty="0"/>
              <a:t>2</a:t>
            </a:r>
            <a:r>
              <a:rPr lang="en-US" dirty="0"/>
              <a:t> = </a:t>
            </a:r>
            <a:r>
              <a:rPr lang="en-US" dirty="0">
                <a:solidFill>
                  <a:srgbClr val="FF0000"/>
                </a:solidFill>
              </a:rPr>
              <a:t>61 000 cm</a:t>
            </a:r>
            <a:r>
              <a:rPr lang="en-US" baseline="30000" dirty="0">
                <a:solidFill>
                  <a:srgbClr val="FF0000"/>
                </a:solidFill>
              </a:rPr>
              <a:t>2</a:t>
            </a:r>
            <a:r>
              <a:rPr lang="en-US" dirty="0"/>
              <a:t>.</a:t>
            </a:r>
            <a:endParaRPr lang="en-US" b="1" dirty="0"/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350" y="2721026"/>
            <a:ext cx="8324850" cy="1393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3572669" y="4729758"/>
            <a:ext cx="19986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 Position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6305387" y="4745772"/>
            <a:ext cx="19986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New Position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rot="5400000" flipH="1" flipV="1">
            <a:off x="4452156" y="439671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 flipH="1" flipV="1">
            <a:off x="7076912" y="439671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044976" y="2343090"/>
            <a:ext cx="21178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2 units to the right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Converting Metric Units of Area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9046419"/>
              </p:ext>
            </p:extLst>
          </p:nvPr>
        </p:nvGraphicFramePr>
        <p:xfrm>
          <a:off x="2209800" y="1676400"/>
          <a:ext cx="464820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Metric Measures of Land Area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	     1 a</a:t>
                      </a:r>
                      <a:endParaRPr lang="en-US" sz="2000" baseline="30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 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	     1 ha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 a  =  10 000 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43E6B02-71C7-1761-F8E2-A3317B952A7F}"/>
              </a:ext>
            </a:extLst>
          </p:cNvPr>
          <p:cNvSpPr txBox="1">
            <a:spLocks/>
          </p:cNvSpPr>
          <p:nvPr/>
        </p:nvSpPr>
        <p:spPr>
          <a:xfrm>
            <a:off x="4023360" y="3239778"/>
            <a:ext cx="1371600" cy="263974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800" dirty="0"/>
              <a:t>Table 4</a:t>
            </a:r>
          </a:p>
          <a:p>
            <a:endParaRPr lang="en-US" sz="500" b="1" dirty="0"/>
          </a:p>
          <a:p>
            <a:pPr marL="514350" indent="-514350"/>
            <a:r>
              <a:rPr lang="en-US" dirty="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Units of Length in the Metric System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1035278"/>
              </p:ext>
            </p:extLst>
          </p:nvPr>
        </p:nvGraphicFramePr>
        <p:xfrm>
          <a:off x="457200" y="1276350"/>
          <a:ext cx="8229601" cy="40843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2601">
                  <a:extLst>
                    <a:ext uri="{9D8B030D-6E8A-4147-A177-3AD203B41FA5}">
                      <a16:colId xmlns:a16="http://schemas.microsoft.com/office/drawing/2014/main" val="745628304"/>
                    </a:ext>
                  </a:extLst>
                </a:gridCol>
              </a:tblGrid>
              <a:tr h="483326"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Metric Measures of Length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algn="l">
                        <a:tabLst>
                          <a:tab pos="22542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milli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meter (mm) = 0.001 meter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m = 1000 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cm = 10 mm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algn="l">
                        <a:tabLst>
                          <a:tab pos="22542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centi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meter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(cm)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= 0.01 meter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m = 100 cm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</a:tabLst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5425" algn="l"/>
                        </a:tabLst>
                        <a:defRPr/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deci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meter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(dm)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= 0.1 meter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82575" algn="l"/>
                        </a:tabLst>
                        <a:defRPr/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m = 10 dm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82575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algn="l">
                        <a:tabLst>
                          <a:tab pos="22542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meter (m) = 1.0 meter </a:t>
                      </a:r>
                    </a:p>
                    <a:p>
                      <a:pPr algn="l">
                        <a:tabLst>
                          <a:tab pos="22542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                            (the basic unit)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algn="l">
                        <a:tabLst>
                          <a:tab pos="22542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 err="1">
                          <a:solidFill>
                            <a:srgbClr val="000000"/>
                          </a:solidFill>
                        </a:rPr>
                        <a:t>deka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</a:rPr>
                        <a:t>meter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(dam) = 10 meters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8416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84163" algn="l"/>
                        </a:tabLst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algn="l">
                        <a:tabLst>
                          <a:tab pos="22542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hecto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meter (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</a:rPr>
                        <a:t>hm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) = 100 meters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algn="l">
                        <a:tabLst>
                          <a:tab pos="22542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kilo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meter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(km)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= 1000 meters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E8C01745-5902-AE58-0C16-1F49A57A40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0" y="5539742"/>
            <a:ext cx="1371600" cy="263974"/>
          </a:xfrm>
        </p:spPr>
        <p:txBody>
          <a:bodyPr>
            <a:normAutofit fontScale="25000" lnSpcReduction="20000"/>
          </a:bodyPr>
          <a:lstStyle/>
          <a:p>
            <a:r>
              <a:rPr lang="en-US" sz="8800" dirty="0"/>
              <a:t>Table 1</a:t>
            </a:r>
          </a:p>
          <a:p>
            <a:endParaRPr lang="en-US" sz="500" b="1" dirty="0"/>
          </a:p>
          <a:p>
            <a:pPr marL="514350" indent="-514350"/>
            <a:r>
              <a:rPr lang="en-US" dirty="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Converting Metric Units of Land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Convert </a:t>
            </a:r>
            <a:r>
              <a:rPr lang="en-US" dirty="0">
                <a:solidFill>
                  <a:srgbClr val="0000FF"/>
                </a:solidFill>
              </a:rPr>
              <a:t>3 km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/>
              <a:t> to </a:t>
            </a:r>
            <a:r>
              <a:rPr lang="en-US" dirty="0" err="1"/>
              <a:t>ares</a:t>
            </a:r>
            <a:r>
              <a:rPr lang="en-US" dirty="0"/>
              <a:t>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To make this conversion, we need to know how many </a:t>
            </a:r>
            <a:r>
              <a:rPr lang="en-US" dirty="0" err="1"/>
              <a:t>ares</a:t>
            </a:r>
            <a:r>
              <a:rPr lang="en-US" dirty="0"/>
              <a:t> are in 1 km</a:t>
            </a:r>
            <a:r>
              <a:rPr lang="en-US" baseline="30000" dirty="0"/>
              <a:t>2</a:t>
            </a:r>
            <a:r>
              <a:rPr lang="en-US" dirty="0"/>
              <a:t>. Because 1 km = 1000 m we have</a:t>
            </a:r>
          </a:p>
        </p:txBody>
      </p:sp>
      <p:graphicFrame>
        <p:nvGraphicFramePr>
          <p:cNvPr id="36866" name="Object 2"/>
          <p:cNvGraphicFramePr>
            <a:graphicFrameLocks noChangeAspect="1"/>
          </p:cNvGraphicFramePr>
          <p:nvPr/>
        </p:nvGraphicFramePr>
        <p:xfrm>
          <a:off x="1905000" y="3505200"/>
          <a:ext cx="83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37787" imgH="380862" progId="Equation.DSMT4">
                  <p:embed/>
                </p:oleObj>
              </mc:Choice>
              <mc:Fallback>
                <p:oleObj name="Equation" r:id="rId2" imgW="837787" imgH="380862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505200"/>
                        <a:ext cx="838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2800350" y="4051300"/>
          <a:ext cx="2565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65170" imgH="292123" progId="Equation.DSMT4">
                  <p:embed/>
                </p:oleObj>
              </mc:Choice>
              <mc:Fallback>
                <p:oleObj name="Equation" r:id="rId4" imgW="2565170" imgH="292123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0350" y="4051300"/>
                        <a:ext cx="2565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2800350" y="4406900"/>
          <a:ext cx="2171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71080" imgH="393539" progId="Equation.DSMT4">
                  <p:embed/>
                </p:oleObj>
              </mc:Choice>
              <mc:Fallback>
                <p:oleObj name="Equation" r:id="rId6" imgW="2171080" imgH="393539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0350" y="4406900"/>
                        <a:ext cx="21717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9" name="Object 5"/>
          <p:cNvGraphicFramePr>
            <a:graphicFrameLocks noChangeAspect="1"/>
          </p:cNvGraphicFramePr>
          <p:nvPr/>
        </p:nvGraphicFramePr>
        <p:xfrm>
          <a:off x="2819400" y="4965700"/>
          <a:ext cx="1549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49354" imgH="292123" progId="Equation.DSMT4">
                  <p:embed/>
                </p:oleObj>
              </mc:Choice>
              <mc:Fallback>
                <p:oleObj name="Equation" r:id="rId8" imgW="1549354" imgH="292123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965700"/>
                        <a:ext cx="1549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5551287" y="4924425"/>
            <a:ext cx="321171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 m</a:t>
            </a:r>
            <a:r>
              <a:rPr lang="en-US" sz="2000" baseline="30000" dirty="0">
                <a:solidFill>
                  <a:srgbClr val="008080"/>
                </a:solidFill>
              </a:rPr>
              <a:t>2</a:t>
            </a:r>
            <a:r>
              <a:rPr lang="en-US" sz="2000" dirty="0">
                <a:solidFill>
                  <a:srgbClr val="008080"/>
                </a:solidFill>
              </a:rPr>
              <a:t> by 100 to get </a:t>
            </a:r>
            <a:r>
              <a:rPr lang="en-US" sz="2000" dirty="0" err="1">
                <a:solidFill>
                  <a:srgbClr val="008080"/>
                </a:solidFill>
              </a:rPr>
              <a:t>ares</a:t>
            </a:r>
            <a:r>
              <a:rPr lang="en-US" sz="2000" dirty="0">
                <a:solidFill>
                  <a:srgbClr val="008080"/>
                </a:solidFill>
              </a:rPr>
              <a:t>.</a:t>
            </a:r>
          </a:p>
        </p:txBody>
      </p:sp>
      <p:graphicFrame>
        <p:nvGraphicFramePr>
          <p:cNvPr id="36870" name="Object 6"/>
          <p:cNvGraphicFramePr>
            <a:graphicFrameLocks noChangeAspect="1"/>
          </p:cNvGraphicFramePr>
          <p:nvPr/>
        </p:nvGraphicFramePr>
        <p:xfrm>
          <a:off x="2800350" y="3619500"/>
          <a:ext cx="181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15572" imgH="292123" progId="Equation.DSMT4">
                  <p:embed/>
                </p:oleObj>
              </mc:Choice>
              <mc:Fallback>
                <p:oleObj name="Equation" r:id="rId10" imgW="1815572" imgH="292123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0350" y="3619500"/>
                        <a:ext cx="1816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Converting Metric Units of Land Area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a unit fraction, we have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Thus, 3 km</a:t>
            </a:r>
            <a:r>
              <a:rPr lang="en-US" baseline="30000" dirty="0"/>
              <a:t>2</a:t>
            </a:r>
            <a:r>
              <a:rPr lang="en-US" dirty="0"/>
              <a:t> = </a:t>
            </a:r>
            <a:r>
              <a:rPr lang="en-US" dirty="0">
                <a:solidFill>
                  <a:srgbClr val="FF0000"/>
                </a:solidFill>
              </a:rPr>
              <a:t>30 000 a</a:t>
            </a:r>
            <a:r>
              <a:rPr lang="en-US" dirty="0"/>
              <a:t>.</a:t>
            </a:r>
            <a:endParaRPr lang="en-US" b="1" dirty="0"/>
          </a:p>
        </p:txBody>
      </p:sp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1066800" y="2098675"/>
          <a:ext cx="850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50464" imgH="393539" progId="Equation.DSMT4">
                  <p:embed/>
                </p:oleObj>
              </mc:Choice>
              <mc:Fallback>
                <p:oleObj name="Equation" r:id="rId2" imgW="850464" imgH="393539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098675"/>
                        <a:ext cx="8509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8346031"/>
              </p:ext>
            </p:extLst>
          </p:nvPr>
        </p:nvGraphicFramePr>
        <p:xfrm>
          <a:off x="2006600" y="1917700"/>
          <a:ext cx="2565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65170" imgH="825110" progId="Equation.DSMT4">
                  <p:embed/>
                </p:oleObj>
              </mc:Choice>
              <mc:Fallback>
                <p:oleObj name="Equation" r:id="rId4" imgW="2565170" imgH="82511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600" y="1917700"/>
                        <a:ext cx="2565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6" name="Object 8"/>
          <p:cNvGraphicFramePr>
            <a:graphicFrameLocks noChangeAspect="1"/>
          </p:cNvGraphicFramePr>
          <p:nvPr/>
        </p:nvGraphicFramePr>
        <p:xfrm>
          <a:off x="4673600" y="2193925"/>
          <a:ext cx="1803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02895" imgH="292123" progId="Equation.DSMT4">
                  <p:embed/>
                </p:oleObj>
              </mc:Choice>
              <mc:Fallback>
                <p:oleObj name="Equation" r:id="rId6" imgW="1802895" imgH="292123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3600" y="2193925"/>
                        <a:ext cx="1803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9953308"/>
              </p:ext>
            </p:extLst>
          </p:nvPr>
        </p:nvGraphicFramePr>
        <p:xfrm>
          <a:off x="6604000" y="2193925"/>
          <a:ext cx="1549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49080" imgH="291960" progId="Equation.DSMT4">
                  <p:embed/>
                </p:oleObj>
              </mc:Choice>
              <mc:Fallback>
                <p:oleObj name="Equation" r:id="rId8" imgW="1549080" imgH="29196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4000" y="2193925"/>
                        <a:ext cx="1549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2590800" y="22098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3800475" y="2466975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Writing Metric Units of Measure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6240"/>
          </a:xfrm>
          <a:solidFill>
            <a:srgbClr val="FFFFCC"/>
          </a:solidFill>
          <a:ln w="28575" cmpd="sng">
            <a:solidFill>
              <a:srgbClr val="000000"/>
            </a:solidFill>
          </a:ln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In the metric system,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A 0 is written to the left of the decimal point if there is no whole number part (0.287 m).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No commas are used in writing numbers. If a number has more than four digits (to the left or right of the decimal point), the digits are grouped in threes from the decimal point with a space between the groups (25 000 m or 0.000 34 m).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Using Unit Fractions to Convert Measurements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148840"/>
          </a:xfrm>
          <a:solidFill>
            <a:srgbClr val="FFFFCC"/>
          </a:solidFill>
          <a:ln w="28575" cmpd="sng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numerator should be in the units of measure of the desired result.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denominator should be in the original units of measure.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Converting Metric Units of Length</a:t>
            </a:r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455613" y="1280160"/>
            <a:ext cx="8226425" cy="34009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50000"/>
              </a:lnSpc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Convert each measurement using unit fractions. 	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 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 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  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 </a:t>
            </a:r>
          </a:p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endParaRPr lang="en-US" sz="500" dirty="0"/>
          </a:p>
        </p:txBody>
      </p:sp>
      <p:sp>
        <p:nvSpPr>
          <p:cNvPr id="12" name="Rectangle 11"/>
          <p:cNvSpPr/>
          <p:nvPr/>
        </p:nvSpPr>
        <p:spPr>
          <a:xfrm>
            <a:off x="961431" y="2127012"/>
            <a:ext cx="32524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5.6 m = _____ cm</a:t>
            </a:r>
            <a:endParaRPr lang="en-US" sz="28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EA94A6A-DCA7-D1CB-F880-EC272E27FE62}"/>
              </a:ext>
            </a:extLst>
          </p:cNvPr>
          <p:cNvSpPr/>
          <p:nvPr/>
        </p:nvSpPr>
        <p:spPr>
          <a:xfrm>
            <a:off x="948762" y="2729812"/>
            <a:ext cx="32524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23.5 cm = _____ mm</a:t>
            </a:r>
            <a:endParaRPr lang="en-US" sz="28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7D1DB37-6B8F-EF65-96AD-C17EF48605A9}"/>
              </a:ext>
            </a:extLst>
          </p:cNvPr>
          <p:cNvSpPr/>
          <p:nvPr/>
        </p:nvSpPr>
        <p:spPr>
          <a:xfrm>
            <a:off x="948761" y="3369333"/>
            <a:ext cx="32524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375 mm = _____ m</a:t>
            </a:r>
            <a:endParaRPr lang="en-US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33C7BC5-3311-87F2-F5EC-A894BCCBA229}"/>
              </a:ext>
            </a:extLst>
          </p:cNvPr>
          <p:cNvSpPr/>
          <p:nvPr/>
        </p:nvSpPr>
        <p:spPr>
          <a:xfrm>
            <a:off x="957568" y="3963002"/>
            <a:ext cx="32524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1055 m = _____ km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Converting Metric Units of Length (cont.)</a:t>
            </a:r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455613" y="1280160"/>
            <a:ext cx="8226425" cy="455509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endParaRPr lang="en-US" sz="500" b="1" dirty="0"/>
          </a:p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b="1" dirty="0"/>
              <a:t>Solution</a:t>
            </a:r>
          </a:p>
          <a:p>
            <a:pPr marL="514350" indent="-514350">
              <a:lnSpc>
                <a:spcPct val="200000"/>
              </a:lnSpc>
              <a:buAutoNum type="alphaLcPeriod"/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 </a:t>
            </a:r>
          </a:p>
          <a:p>
            <a:pPr marL="514350" indent="-514350">
              <a:lnSpc>
                <a:spcPct val="200000"/>
              </a:lnSpc>
              <a:buAutoNum type="alphaLcPeriod"/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 </a:t>
            </a:r>
          </a:p>
          <a:p>
            <a:pPr marL="514350" indent="-514350">
              <a:lnSpc>
                <a:spcPct val="200000"/>
              </a:lnSpc>
              <a:buAutoNum type="alphaLcPeriod"/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 </a:t>
            </a:r>
          </a:p>
          <a:p>
            <a:pPr marL="514350" indent="-514350">
              <a:lnSpc>
                <a:spcPct val="200000"/>
              </a:lnSpc>
              <a:buAutoNum type="alphaLcPeriod"/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    </a:t>
            </a:r>
          </a:p>
          <a:p>
            <a:pPr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 </a:t>
            </a:r>
          </a:p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endParaRPr lang="en-US" sz="500" dirty="0"/>
          </a:p>
        </p:txBody>
      </p:sp>
      <p:sp>
        <p:nvSpPr>
          <p:cNvPr id="8" name="Rectangle 7"/>
          <p:cNvSpPr/>
          <p:nvPr/>
        </p:nvSpPr>
        <p:spPr>
          <a:xfrm>
            <a:off x="1036320" y="2124046"/>
            <a:ext cx="13474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5.6 m  </a:t>
            </a:r>
            <a:endParaRPr lang="en-US" sz="2800" dirty="0"/>
          </a:p>
        </p:txBody>
      </p:sp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4024086"/>
              </p:ext>
            </p:extLst>
          </p:nvPr>
        </p:nvGraphicFramePr>
        <p:xfrm>
          <a:off x="2002749" y="2002102"/>
          <a:ext cx="2349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49110" imgH="825110" progId="Equation.DSMT4">
                  <p:embed/>
                </p:oleObj>
              </mc:Choice>
              <mc:Fallback>
                <p:oleObj name="Equation" r:id="rId2" imgW="2349110" imgH="825110" progId="Equation.DSMT4">
                  <p:embed/>
                  <p:pic>
                    <p:nvPicPr>
                      <p:cNvPr id="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2749" y="2002102"/>
                        <a:ext cx="2349500" cy="8255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5251941"/>
              </p:ext>
            </p:extLst>
          </p:nvPr>
        </p:nvGraphicFramePr>
        <p:xfrm>
          <a:off x="4479249" y="2226880"/>
          <a:ext cx="1943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42893" imgH="292123" progId="Equation.DSMT4">
                  <p:embed/>
                </p:oleObj>
              </mc:Choice>
              <mc:Fallback>
                <p:oleObj name="Equation" r:id="rId4" imgW="1942893" imgH="292123" progId="Equation.DSMT4">
                  <p:embed/>
                  <p:pic>
                    <p:nvPicPr>
                      <p:cNvPr id="1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9249" y="2226880"/>
                        <a:ext cx="1943100" cy="2921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1686674"/>
              </p:ext>
            </p:extLst>
          </p:nvPr>
        </p:nvGraphicFramePr>
        <p:xfrm>
          <a:off x="6443927" y="2226880"/>
          <a:ext cx="135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58640" imgH="291960" progId="Equation.DSMT4">
                  <p:embed/>
                </p:oleObj>
              </mc:Choice>
              <mc:Fallback>
                <p:oleObj name="Equation" r:id="rId6" imgW="1358640" imgH="291960" progId="Equation.DSMT4">
                  <p:embed/>
                  <p:pic>
                    <p:nvPicPr>
                      <p:cNvPr id="1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3927" y="2226880"/>
                        <a:ext cx="1358900" cy="2921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 flipV="1">
            <a:off x="2840949" y="227515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3795390" y="253297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1004643" y="2949523"/>
            <a:ext cx="17296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23.5 cm  </a:t>
            </a:r>
            <a:endParaRPr lang="en-US" sz="2800" dirty="0"/>
          </a:p>
        </p:txBody>
      </p:sp>
      <p:graphicFrame>
        <p:nvGraphicFramePr>
          <p:cNvPr id="1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6702581"/>
              </p:ext>
            </p:extLst>
          </p:nvPr>
        </p:nvGraphicFramePr>
        <p:xfrm>
          <a:off x="2315210" y="2815225"/>
          <a:ext cx="2603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03201" imgH="837787" progId="Equation.DSMT4">
                  <p:embed/>
                </p:oleObj>
              </mc:Choice>
              <mc:Fallback>
                <p:oleObj name="Equation" r:id="rId8" imgW="2603201" imgH="837787" progId="Equation.DSMT4">
                  <p:embed/>
                  <p:pic>
                    <p:nvPicPr>
                      <p:cNvPr id="1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5210" y="2815225"/>
                        <a:ext cx="2603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6418914"/>
              </p:ext>
            </p:extLst>
          </p:nvPr>
        </p:nvGraphicFramePr>
        <p:xfrm>
          <a:off x="4944110" y="3068931"/>
          <a:ext cx="205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56987" imgH="292123" progId="Equation.DSMT4">
                  <p:embed/>
                </p:oleObj>
              </mc:Choice>
              <mc:Fallback>
                <p:oleObj name="Equation" r:id="rId10" imgW="2056987" imgH="292123" progId="Equation.DSMT4">
                  <p:embed/>
                  <p:pic>
                    <p:nvPicPr>
                      <p:cNvPr id="2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4110" y="3068931"/>
                        <a:ext cx="2057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2014787"/>
              </p:ext>
            </p:extLst>
          </p:nvPr>
        </p:nvGraphicFramePr>
        <p:xfrm>
          <a:off x="7007860" y="3072400"/>
          <a:ext cx="147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473120" imgH="291960" progId="Equation.DSMT4">
                  <p:embed/>
                </p:oleObj>
              </mc:Choice>
              <mc:Fallback>
                <p:oleObj name="Equation" r:id="rId12" imgW="1473120" imgH="291960" progId="Equation.DSMT4">
                  <p:embed/>
                  <p:pic>
                    <p:nvPicPr>
                      <p:cNvPr id="2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7860" y="3072400"/>
                        <a:ext cx="147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/>
          <p:cNvCxnSpPr/>
          <p:nvPr/>
        </p:nvCxnSpPr>
        <p:spPr>
          <a:xfrm flipV="1">
            <a:off x="3370544" y="311144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4344035" y="337185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1EEBF357-1523-66A0-F040-2FF0DEB18421}"/>
              </a:ext>
            </a:extLst>
          </p:cNvPr>
          <p:cNvSpPr/>
          <p:nvPr/>
        </p:nvSpPr>
        <p:spPr>
          <a:xfrm>
            <a:off x="1036320" y="3810294"/>
            <a:ext cx="16763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375 mm </a:t>
            </a:r>
            <a:endParaRPr lang="en-US" sz="2800" dirty="0"/>
          </a:p>
        </p:txBody>
      </p:sp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61740180-8906-3C45-857F-E28D5D1359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3195227"/>
              </p:ext>
            </p:extLst>
          </p:nvPr>
        </p:nvGraphicFramePr>
        <p:xfrm>
          <a:off x="2379345" y="3684175"/>
          <a:ext cx="300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009418" imgH="837787" progId="Equation.DSMT4">
                  <p:embed/>
                </p:oleObj>
              </mc:Choice>
              <mc:Fallback>
                <p:oleObj name="Equation" r:id="rId14" imgW="3009418" imgH="837787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9345" y="3684175"/>
                        <a:ext cx="3009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0">
            <a:extLst>
              <a:ext uri="{FF2B5EF4-FFF2-40B4-BE49-F238E27FC236}">
                <a16:creationId xmlns:a16="http://schemas.microsoft.com/office/drawing/2014/main" id="{210F8287-B8E9-ADEE-91D3-9D333528C7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0638995"/>
              </p:ext>
            </p:extLst>
          </p:nvPr>
        </p:nvGraphicFramePr>
        <p:xfrm>
          <a:off x="6891020" y="3926475"/>
          <a:ext cx="146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460160" imgH="291960" progId="Equation.DSMT4">
                  <p:embed/>
                </p:oleObj>
              </mc:Choice>
              <mc:Fallback>
                <p:oleObj name="Equation" r:id="rId16" imgW="1460160" imgH="291960" progId="Equation.DSMT4">
                  <p:embed/>
                  <p:pic>
                    <p:nvPicPr>
                      <p:cNvPr id="1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1020" y="3926475"/>
                        <a:ext cx="1460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1">
            <a:extLst>
              <a:ext uri="{FF2B5EF4-FFF2-40B4-BE49-F238E27FC236}">
                <a16:creationId xmlns:a16="http://schemas.microsoft.com/office/drawing/2014/main" id="{BA01074E-614B-25EE-6AD6-1B9C5CDA77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7609770"/>
              </p:ext>
            </p:extLst>
          </p:nvPr>
        </p:nvGraphicFramePr>
        <p:xfrm>
          <a:off x="5423170" y="3653425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422033" imgH="837787" progId="Equation.DSMT4">
                  <p:embed/>
                </p:oleObj>
              </mc:Choice>
              <mc:Fallback>
                <p:oleObj name="Equation" r:id="rId18" imgW="1422033" imgH="837787" progId="Equation.DSMT4">
                  <p:embed/>
                  <p:pic>
                    <p:nvPicPr>
                      <p:cNvPr id="1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3170" y="3653425"/>
                        <a:ext cx="1422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3131B56-EAF0-2F28-1F39-FCA873EBD4E8}"/>
              </a:ext>
            </a:extLst>
          </p:cNvPr>
          <p:cNvCxnSpPr/>
          <p:nvPr/>
        </p:nvCxnSpPr>
        <p:spPr>
          <a:xfrm flipV="1">
            <a:off x="3393344" y="394135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B4C6C92-E77B-4AC6-BA2D-1EF776A82621}"/>
              </a:ext>
            </a:extLst>
          </p:cNvPr>
          <p:cNvCxnSpPr/>
          <p:nvPr/>
        </p:nvCxnSpPr>
        <p:spPr>
          <a:xfrm flipV="1">
            <a:off x="4909940" y="4241801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F4C4F7B2-1F3A-4378-E007-EBD4BC5DDB3E}"/>
              </a:ext>
            </a:extLst>
          </p:cNvPr>
          <p:cNvSpPr/>
          <p:nvPr/>
        </p:nvSpPr>
        <p:spPr>
          <a:xfrm>
            <a:off x="1021080" y="4702548"/>
            <a:ext cx="1676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1055 m </a:t>
            </a:r>
            <a:endParaRPr lang="en-US" sz="2800" dirty="0"/>
          </a:p>
        </p:txBody>
      </p:sp>
      <p:graphicFrame>
        <p:nvGraphicFramePr>
          <p:cNvPr id="31" name="Object 12">
            <a:extLst>
              <a:ext uri="{FF2B5EF4-FFF2-40B4-BE49-F238E27FC236}">
                <a16:creationId xmlns:a16="http://schemas.microsoft.com/office/drawing/2014/main" id="{7C9C9211-CEFC-D4E0-58BC-2CC994E9D7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9152117"/>
              </p:ext>
            </p:extLst>
          </p:nvPr>
        </p:nvGraphicFramePr>
        <p:xfrm>
          <a:off x="2259329" y="4572952"/>
          <a:ext cx="261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615878" imgH="837787" progId="Equation.DSMT4">
                  <p:embed/>
                </p:oleObj>
              </mc:Choice>
              <mc:Fallback>
                <p:oleObj name="Equation" r:id="rId20" imgW="2615878" imgH="837787" progId="Equation.DSMT4">
                  <p:embed/>
                  <p:pic>
                    <p:nvPicPr>
                      <p:cNvPr id="19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9329" y="4572952"/>
                        <a:ext cx="2616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13">
            <a:extLst>
              <a:ext uri="{FF2B5EF4-FFF2-40B4-BE49-F238E27FC236}">
                <a16:creationId xmlns:a16="http://schemas.microsoft.com/office/drawing/2014/main" id="{C625239C-3E83-121E-F8F0-B0FFBF0169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4319296"/>
              </p:ext>
            </p:extLst>
          </p:nvPr>
        </p:nvGraphicFramePr>
        <p:xfrm>
          <a:off x="6570979" y="4815840"/>
          <a:ext cx="1612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612800" imgH="304560" progId="Equation.DSMT4">
                  <p:embed/>
                </p:oleObj>
              </mc:Choice>
              <mc:Fallback>
                <p:oleObj name="Equation" r:id="rId22" imgW="1612800" imgH="304560" progId="Equation.DSMT4">
                  <p:embed/>
                  <p:pic>
                    <p:nvPicPr>
                      <p:cNvPr id="2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0979" y="4815840"/>
                        <a:ext cx="1612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14">
            <a:extLst>
              <a:ext uri="{FF2B5EF4-FFF2-40B4-BE49-F238E27FC236}">
                <a16:creationId xmlns:a16="http://schemas.microsoft.com/office/drawing/2014/main" id="{A21BEAED-D7AD-C99A-98A4-582E34E238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3401040"/>
              </p:ext>
            </p:extLst>
          </p:nvPr>
        </p:nvGraphicFramePr>
        <p:xfrm>
          <a:off x="4916157" y="4549140"/>
          <a:ext cx="158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587385" imgH="837787" progId="Equation.DSMT4">
                  <p:embed/>
                </p:oleObj>
              </mc:Choice>
              <mc:Fallback>
                <p:oleObj name="Equation" r:id="rId24" imgW="1587385" imgH="837787" progId="Equation.DSMT4">
                  <p:embed/>
                  <p:pic>
                    <p:nvPicPr>
                      <p:cNvPr id="21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6157" y="4549140"/>
                        <a:ext cx="1587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B0CD859-3F23-D48D-3F73-D80382770AE6}"/>
              </a:ext>
            </a:extLst>
          </p:cNvPr>
          <p:cNvCxnSpPr/>
          <p:nvPr/>
        </p:nvCxnSpPr>
        <p:spPr>
          <a:xfrm flipV="1">
            <a:off x="4568081" y="512857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CD4779F2-8128-D635-7F82-822C8DB471AE}"/>
              </a:ext>
            </a:extLst>
          </p:cNvPr>
          <p:cNvCxnSpPr/>
          <p:nvPr/>
        </p:nvCxnSpPr>
        <p:spPr>
          <a:xfrm flipV="1">
            <a:off x="3324835" y="484976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70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8" grpId="0"/>
      <p:bldP spid="24" grpId="0"/>
      <p:bldP spid="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Application: Converting Metric Units of Length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highest peak of Mount Everest has a height of </a:t>
            </a:r>
            <a:r>
              <a:rPr lang="en-US" dirty="0">
                <a:solidFill>
                  <a:srgbClr val="0000FF"/>
                </a:solidFill>
              </a:rPr>
              <a:t>8848 meters</a:t>
            </a:r>
            <a:r>
              <a:rPr lang="en-US" dirty="0"/>
              <a:t>. What is this height in kilometers?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There are 1000 meters in 1 kilometer. Converting from meters to kilometers, we have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Thus, Mt. Everest has a height of </a:t>
            </a:r>
            <a:r>
              <a:rPr lang="en-US" dirty="0">
                <a:solidFill>
                  <a:srgbClr val="FF0000"/>
                </a:solidFill>
              </a:rPr>
              <a:t>8.848 km</a:t>
            </a:r>
            <a:r>
              <a:rPr lang="en-US" dirty="0"/>
              <a:t>.</a:t>
            </a:r>
          </a:p>
        </p:txBody>
      </p:sp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990600" y="4238625"/>
          <a:ext cx="1104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04556" imgH="292123" progId="Equation.DSMT4">
                  <p:embed/>
                </p:oleObj>
              </mc:Choice>
              <mc:Fallback>
                <p:oleObj name="Equation" r:id="rId2" imgW="1104556" imgH="292123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238625"/>
                        <a:ext cx="1104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2171700" y="3962400"/>
          <a:ext cx="262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28556" imgH="837787" progId="Equation.DSMT4">
                  <p:embed/>
                </p:oleObj>
              </mc:Choice>
              <mc:Fallback>
                <p:oleObj name="Equation" r:id="rId4" imgW="2628556" imgH="837787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1700" y="3962400"/>
                        <a:ext cx="2628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4889500" y="3962400"/>
          <a:ext cx="158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87385" imgH="837787" progId="Equation.DSMT4">
                  <p:embed/>
                </p:oleObj>
              </mc:Choice>
              <mc:Fallback>
                <p:oleObj name="Equation" r:id="rId6" imgW="1587385" imgH="837787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500" y="3962400"/>
                        <a:ext cx="1587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7885728"/>
              </p:ext>
            </p:extLst>
          </p:nvPr>
        </p:nvGraphicFramePr>
        <p:xfrm>
          <a:off x="6477000" y="4219575"/>
          <a:ext cx="1714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14320" imgH="304560" progId="Equation.DSMT4">
                  <p:embed/>
                </p:oleObj>
              </mc:Choice>
              <mc:Fallback>
                <p:oleObj name="Equation" r:id="rId8" imgW="1714320" imgH="30456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4219575"/>
                        <a:ext cx="17145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3276600" y="4267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4448175" y="45339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Converting Metric Units of Length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7507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i="0" dirty="0">
                <a:solidFill>
                  <a:schemeClr val="tx1"/>
                </a:solidFill>
              </a:rPr>
              <a:t>Convert </a:t>
            </a:r>
            <a:r>
              <a:rPr lang="en-US" i="0" dirty="0">
                <a:solidFill>
                  <a:srgbClr val="0000FF"/>
                </a:solidFill>
              </a:rPr>
              <a:t>56 cm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to meters using a metric conversion line.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>
                <a:solidFill>
                  <a:schemeClr val="tx1"/>
                </a:solidFill>
              </a:rPr>
              <a:t>Note that the decimal point is aligned over the original unit of metric length.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Thus, </a:t>
            </a:r>
            <a:r>
              <a:rPr lang="en-US" i="0" dirty="0">
                <a:solidFill>
                  <a:srgbClr val="0000FF"/>
                </a:solidFill>
              </a:rPr>
              <a:t>56 cm</a:t>
            </a:r>
            <a:endParaRPr lang="en-US" dirty="0">
              <a:solidFill>
                <a:srgbClr val="FF0008"/>
              </a:solidFill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3679826" y="4490859"/>
            <a:ext cx="1842769" cy="852205"/>
            <a:chOff x="3593741" y="4043024"/>
            <a:chExt cx="1842769" cy="852205"/>
          </a:xfrm>
        </p:grpSpPr>
        <p:sp>
          <p:nvSpPr>
            <p:cNvPr id="6" name="Rectangle 5"/>
            <p:cNvSpPr/>
            <p:nvPr/>
          </p:nvSpPr>
          <p:spPr>
            <a:xfrm>
              <a:off x="3593741" y="4495119"/>
              <a:ext cx="1842769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8080"/>
                  </a:solidFill>
                </a:rPr>
                <a:t>New Position</a:t>
              </a:r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rot="5400000" flipH="1" flipV="1">
              <a:off x="4267200" y="4270830"/>
              <a:ext cx="457200" cy="1588"/>
            </a:xfrm>
            <a:prstGeom prst="straightConnector1">
              <a:avLst/>
            </a:prstGeom>
            <a:ln w="381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Rectangle 7"/>
          <p:cNvSpPr/>
          <p:nvPr/>
        </p:nvSpPr>
        <p:spPr>
          <a:xfrm>
            <a:off x="5753100" y="4961394"/>
            <a:ext cx="202361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 Position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rot="5400000" flipH="1" flipV="1">
            <a:off x="6413297" y="4739103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647401" y="3055560"/>
            <a:ext cx="19800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2 units to the left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384700" y="5197795"/>
            <a:ext cx="15456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0.56 m</a:t>
            </a:r>
            <a:r>
              <a:rPr lang="en-US" sz="2800" dirty="0">
                <a:solidFill>
                  <a:srgbClr val="366092"/>
                </a:solidFill>
              </a:rPr>
              <a:t>.</a:t>
            </a: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41120" y="3414534"/>
            <a:ext cx="6491288" cy="1063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4: Converting Metric Units of Length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i="0" dirty="0">
                <a:solidFill>
                  <a:schemeClr val="tx1"/>
                </a:solidFill>
              </a:rPr>
              <a:t>Convert </a:t>
            </a:r>
            <a:r>
              <a:rPr lang="en-US" i="0" dirty="0">
                <a:solidFill>
                  <a:srgbClr val="0000FF"/>
                </a:solidFill>
              </a:rPr>
              <a:t>13.5 m</a:t>
            </a:r>
            <a:r>
              <a:rPr lang="en-US" i="0" dirty="0">
                <a:solidFill>
                  <a:schemeClr val="tx1"/>
                </a:solidFill>
              </a:rPr>
              <a:t> to </a:t>
            </a:r>
            <a:r>
              <a:rPr lang="en-US" dirty="0"/>
              <a:t>millimeters using a metric conversion line.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Thus, </a:t>
            </a:r>
            <a:r>
              <a:rPr lang="en-US" i="0" dirty="0">
                <a:solidFill>
                  <a:srgbClr val="0000FF"/>
                </a:solidFill>
              </a:rPr>
              <a:t>13.5 m</a:t>
            </a:r>
            <a:endParaRPr lang="en-US" dirty="0">
              <a:solidFill>
                <a:srgbClr val="FF0008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109460" y="4325932"/>
            <a:ext cx="177863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New Position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3375660" y="4379605"/>
            <a:ext cx="23241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 Position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5334000" y="2057400"/>
            <a:ext cx="21178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3 units to the right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rot="5400000" flipH="1" flipV="1">
            <a:off x="4356906" y="4028281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 flipH="1" flipV="1">
            <a:off x="7838912" y="40378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2398751" y="5048250"/>
            <a:ext cx="21884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8"/>
                </a:solidFill>
              </a:rPr>
              <a:t>13 500 mm</a:t>
            </a:r>
            <a:r>
              <a:rPr lang="en-US" sz="2800" dirty="0"/>
              <a:t>.</a:t>
            </a:r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2514600"/>
            <a:ext cx="7315200" cy="1254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2106</TotalTime>
  <Words>964</Words>
  <Application>Microsoft Office PowerPoint</Application>
  <PresentationFormat>On-screen Show (4:3)</PresentationFormat>
  <Paragraphs>213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Courier New</vt:lpstr>
      <vt:lpstr>Office Theme</vt:lpstr>
      <vt:lpstr>Equation</vt:lpstr>
      <vt:lpstr>Section 6.2</vt:lpstr>
      <vt:lpstr>Units of Length in the Metric System</vt:lpstr>
      <vt:lpstr>Procedure: Writing Metric Units of Measure</vt:lpstr>
      <vt:lpstr>Procedure: Using Unit Fractions to Convert Measurements</vt:lpstr>
      <vt:lpstr>Example 1: Converting Metric Units of Length</vt:lpstr>
      <vt:lpstr>Example 1: Converting Metric Units of Length (cont.)</vt:lpstr>
      <vt:lpstr>Example 2: Application: Converting Metric Units of Length</vt:lpstr>
      <vt:lpstr>Example 3: Converting Metric Units of Length</vt:lpstr>
      <vt:lpstr>Example 4: Converting Metric Units of Length</vt:lpstr>
      <vt:lpstr>The Prefixes Mega-, Giga-, and Tera-</vt:lpstr>
      <vt:lpstr>Example 5: The Prefixes Mega-, Giga-, and Tera-</vt:lpstr>
      <vt:lpstr>Example 5: The Prefixes Mega-, Giga-, and Tera- (cont.)</vt:lpstr>
      <vt:lpstr>Converting Metric Units of Area</vt:lpstr>
      <vt:lpstr>Example 6: Converting Metric Units of Area</vt:lpstr>
      <vt:lpstr>Example 6: Converting Metric Units of Area (cont.)</vt:lpstr>
      <vt:lpstr>Example 7: Converting Metric Units of Area</vt:lpstr>
      <vt:lpstr>Example 7: Converting Metric Units of Area (cont.)</vt:lpstr>
      <vt:lpstr>Example 8: Converting Metric Units of Area</vt:lpstr>
      <vt:lpstr>Converting Metric Units of Area (cont.)</vt:lpstr>
      <vt:lpstr>Example 9: Converting Metric Units of Land Area</vt:lpstr>
      <vt:lpstr>Example 9: Converting Metric Units of Land Area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Rebecca Johnson</cp:lastModifiedBy>
  <cp:revision>203</cp:revision>
  <dcterms:created xsi:type="dcterms:W3CDTF">2013-04-26T14:43:13Z</dcterms:created>
  <dcterms:modified xsi:type="dcterms:W3CDTF">2023-06-27T17:47:18Z</dcterms:modified>
</cp:coreProperties>
</file>