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6" r:id="rId3"/>
    <p:sldId id="260" r:id="rId4"/>
    <p:sldId id="277" r:id="rId5"/>
    <p:sldId id="261" r:id="rId6"/>
    <p:sldId id="273" r:id="rId7"/>
    <p:sldId id="282" r:id="rId8"/>
    <p:sldId id="278" r:id="rId9"/>
    <p:sldId id="279" r:id="rId10"/>
    <p:sldId id="262" r:id="rId11"/>
    <p:sldId id="264" r:id="rId12"/>
    <p:sldId id="275" r:id="rId13"/>
    <p:sldId id="265" r:id="rId14"/>
    <p:sldId id="266" r:id="rId15"/>
    <p:sldId id="280" r:id="rId16"/>
    <p:sldId id="281" r:id="rId17"/>
    <p:sldId id="268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C7C9E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66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208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0EED1-6F6B-408F-BF03-5B7A103D5F82}" type="datetimeFigureOut">
              <a:rPr lang="en-US" smtClean="0"/>
              <a:pPr/>
              <a:t>7/5/2023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8FAC8-0C7E-4A3C-9564-C8B2C6FA85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19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0.bin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60.wmf"/><Relationship Id="rId14" Type="http://schemas.openxmlformats.org/officeDocument/2006/relationships/image" Target="../media/image6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image" Target="../media/image67.wmf"/><Relationship Id="rId7" Type="http://schemas.openxmlformats.org/officeDocument/2006/relationships/image" Target="../media/image69.wmf"/><Relationship Id="rId12" Type="http://schemas.openxmlformats.org/officeDocument/2006/relationships/image" Target="../media/image72.png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3.bin"/><Relationship Id="rId9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12" Type="http://schemas.openxmlformats.org/officeDocument/2006/relationships/oleObject" Target="../embeddings/oleObject72.bin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7.wmf"/><Relationship Id="rId5" Type="http://schemas.openxmlformats.org/officeDocument/2006/relationships/image" Target="../media/image74.wmf"/><Relationship Id="rId15" Type="http://schemas.openxmlformats.org/officeDocument/2006/relationships/image" Target="../media/image63.png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6.wmf"/><Relationship Id="rId14" Type="http://schemas.openxmlformats.org/officeDocument/2006/relationships/image" Target="../media/image7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image" Target="../media/image81.wmf"/><Relationship Id="rId7" Type="http://schemas.openxmlformats.org/officeDocument/2006/relationships/image" Target="../media/image83.wmf"/><Relationship Id="rId12" Type="http://schemas.openxmlformats.org/officeDocument/2006/relationships/image" Target="../media/image63.png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85.wmf"/><Relationship Id="rId5" Type="http://schemas.openxmlformats.org/officeDocument/2006/relationships/image" Target="../media/image82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4.bin"/><Relationship Id="rId9" Type="http://schemas.openxmlformats.org/officeDocument/2006/relationships/image" Target="../media/image8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3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0.bin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41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2.wmf"/><Relationship Id="rId40" Type="http://schemas.openxmlformats.org/officeDocument/2006/relationships/oleObject" Target="../embeddings/oleObject23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1.wmf"/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38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8.bin"/><Relationship Id="rId3" Type="http://schemas.openxmlformats.org/officeDocument/2006/relationships/image" Target="../media/image31.wmf"/><Relationship Id="rId21" Type="http://schemas.openxmlformats.org/officeDocument/2006/relationships/image" Target="../media/image40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38.wmf"/><Relationship Id="rId25" Type="http://schemas.openxmlformats.org/officeDocument/2006/relationships/image" Target="../media/image42.wmf"/><Relationship Id="rId2" Type="http://schemas.openxmlformats.org/officeDocument/2006/relationships/oleObject" Target="../embeddings/oleObject30.bin"/><Relationship Id="rId16" Type="http://schemas.openxmlformats.org/officeDocument/2006/relationships/oleObject" Target="../embeddings/oleObject37.bin"/><Relationship Id="rId20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1.bin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23" Type="http://schemas.openxmlformats.org/officeDocument/2006/relationships/image" Target="../media/image41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39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6.bin"/><Relationship Id="rId22" Type="http://schemas.openxmlformats.org/officeDocument/2006/relationships/oleObject" Target="../embeddings/oleObject40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51.wmf"/><Relationship Id="rId18" Type="http://schemas.openxmlformats.org/officeDocument/2006/relationships/oleObject" Target="../embeddings/oleObject52.bin"/><Relationship Id="rId3" Type="http://schemas.openxmlformats.org/officeDocument/2006/relationships/image" Target="../media/image46.wmf"/><Relationship Id="rId21" Type="http://schemas.openxmlformats.org/officeDocument/2006/relationships/image" Target="../media/image55.wmf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53.wmf"/><Relationship Id="rId2" Type="http://schemas.openxmlformats.org/officeDocument/2006/relationships/oleObject" Target="../embeddings/oleObject44.bin"/><Relationship Id="rId16" Type="http://schemas.openxmlformats.org/officeDocument/2006/relationships/oleObject" Target="../embeddings/oleObject51.bin"/><Relationship Id="rId20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5" Type="http://schemas.openxmlformats.org/officeDocument/2006/relationships/image" Target="../media/image52.wmf"/><Relationship Id="rId23" Type="http://schemas.openxmlformats.org/officeDocument/2006/relationships/image" Target="../media/image56.wmf"/><Relationship Id="rId10" Type="http://schemas.openxmlformats.org/officeDocument/2006/relationships/oleObject" Target="../embeddings/oleObject48.bin"/><Relationship Id="rId19" Type="http://schemas.openxmlformats.org/officeDocument/2006/relationships/image" Target="../media/image54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50.bin"/><Relationship Id="rId22" Type="http://schemas.openxmlformats.org/officeDocument/2006/relationships/oleObject" Target="../embeddings/oleObject5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Square Roots and the Pythagorean Theorem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4:</a:t>
            </a:r>
            <a:r>
              <a:rPr lang="en-US" sz="3200" dirty="0">
                <a:solidFill>
                  <a:schemeClr val="accent1"/>
                </a:solidFill>
              </a:rPr>
              <a:t>      </a:t>
            </a:r>
            <a:r>
              <a:rPr lang="en-US" dirty="0"/>
              <a:t>Calculating Square Roots Using a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dirty="0"/>
              <a:t>Use a calculator to approximate each square root to the nearest ten-thousandth.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algn="just"/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8201" name="Object 13"/>
          <p:cNvGraphicFramePr>
            <a:graphicFrameLocks noChangeAspect="1"/>
          </p:cNvGraphicFramePr>
          <p:nvPr/>
        </p:nvGraphicFramePr>
        <p:xfrm>
          <a:off x="998989" y="22098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444307" progId="Equation.DSMT4">
                  <p:embed/>
                </p:oleObj>
              </mc:Choice>
              <mc:Fallback>
                <p:oleObj name="Equation" r:id="rId2" imgW="469696" imgH="444307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989" y="22098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57044" y="2734811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419" imgH="444307" progId="Equation.DSMT4">
                  <p:embed/>
                </p:oleObj>
              </mc:Choice>
              <mc:Fallback>
                <p:oleObj name="Equation" r:id="rId4" imgW="647419" imgH="44430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044" y="2734811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14400" y="37592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444240" progId="Equation.DSMT4">
                  <p:embed/>
                </p:oleObj>
              </mc:Choice>
              <mc:Fallback>
                <p:oleObj name="Equation" r:id="rId6" imgW="4698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592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14400" y="4587875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444240" progId="Equation.DSMT4">
                  <p:embed/>
                </p:oleObj>
              </mc:Choice>
              <mc:Fallback>
                <p:oleObj name="Equation" r:id="rId8" imgW="64764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87875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447800" y="3886200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57120" imgH="279360" progId="Equation.DSMT4">
                  <p:embed/>
                </p:oleObj>
              </mc:Choice>
              <mc:Fallback>
                <p:oleObj name="Equation" r:id="rId10" imgW="12571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1257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676400" y="47244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82680" imgH="291960" progId="Equation.DSMT4">
                  <p:embed/>
                </p:oleObj>
              </mc:Choice>
              <mc:Fallback>
                <p:oleObj name="Equation" r:id="rId12" imgW="12826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24400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19210D9F-B37F-2FC4-3394-64184DE318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609799" y="199968"/>
            <a:ext cx="362001" cy="409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Terms Related to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284250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Right triangle: </a:t>
            </a:r>
            <a:r>
              <a:rPr lang="en-US" dirty="0">
                <a:solidFill>
                  <a:srgbClr val="000000"/>
                </a:solidFill>
              </a:rPr>
              <a:t>A triangle containing a right (90°) angle</a:t>
            </a:r>
          </a:p>
          <a:p>
            <a:r>
              <a:rPr lang="en-US" b="1" dirty="0">
                <a:solidFill>
                  <a:srgbClr val="C00000"/>
                </a:solidFill>
              </a:rPr>
              <a:t>Hypotenuse: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longest side of a right triangle; the side opposite the right angle</a:t>
            </a:r>
          </a:p>
          <a:p>
            <a:r>
              <a:rPr lang="en-US" b="1" dirty="0">
                <a:solidFill>
                  <a:srgbClr val="C00000"/>
                </a:solidFill>
              </a:rPr>
              <a:t>Leg: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Each of the other two sides of a right triangle (the sides that are not the hypotenuse)</a:t>
            </a:r>
          </a:p>
          <a:p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sz="45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80360" y="3505200"/>
            <a:ext cx="3383280" cy="1854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Pythagorean Theorem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57200" y="1280160"/>
            <a:ext cx="8229600" cy="428425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 a right triangle, the square of the length of the hypotenuse is equal to the sum of the squares of the lengths of the two legs.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038252"/>
              </p:ext>
            </p:extLst>
          </p:nvPr>
        </p:nvGraphicFramePr>
        <p:xfrm>
          <a:off x="3759200" y="2700020"/>
          <a:ext cx="1651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393480" progId="Equation.DSMT4">
                  <p:embed/>
                </p:oleObj>
              </mc:Choice>
              <mc:Fallback>
                <p:oleObj name="Equation" r:id="rId2" imgW="16509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700020"/>
                        <a:ext cx="1651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2743200" y="3276600"/>
            <a:ext cx="3657600" cy="2080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2819400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If the triangle is a right triangle, then its three sides must satisfy the property stated in the Pythagorean Theorem: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 </a:t>
            </a:r>
            <a:r>
              <a:rPr lang="en-US" sz="2800" b="1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sz="2800" b="1" dirty="0">
                <a:solidFill>
                  <a:srgbClr val="0000FF"/>
                </a:solidFill>
              </a:rPr>
              <a:t> 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98" charset="2"/>
              </a:rPr>
              <a:t>+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/>
              <a:t>. Or, in this case, </a:t>
            </a:r>
            <a:r>
              <a:rPr lang="en-US" sz="2800" b="1" dirty="0">
                <a:solidFill>
                  <a:srgbClr val="000099"/>
                </a:solidFill>
              </a:rPr>
              <a:t>5</a:t>
            </a:r>
            <a:r>
              <a:rPr lang="en-US" sz="2800" b="1" baseline="30000" dirty="0">
                <a:solidFill>
                  <a:srgbClr val="000099"/>
                </a:solidFill>
              </a:rPr>
              <a:t>2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>
                <a:solidFill>
                  <a:srgbClr val="000099"/>
                </a:solidFill>
                <a:latin typeface="Symbol" pitchFamily="98" charset="2"/>
              </a:rPr>
              <a:t>=</a:t>
            </a:r>
            <a:r>
              <a:rPr lang="en-US" sz="2800" b="1" dirty="0">
                <a:solidFill>
                  <a:srgbClr val="000099"/>
                </a:solidFill>
              </a:rPr>
              <a:t> 3</a:t>
            </a:r>
            <a:r>
              <a:rPr lang="en-US" sz="2800" b="1" baseline="30000" dirty="0">
                <a:solidFill>
                  <a:srgbClr val="000099"/>
                </a:solidFill>
              </a:rPr>
              <a:t>2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>
                <a:solidFill>
                  <a:srgbClr val="000099"/>
                </a:solidFill>
                <a:latin typeface="Symbol" pitchFamily="98" charset="2"/>
              </a:rPr>
              <a:t>+</a:t>
            </a:r>
            <a:r>
              <a:rPr lang="en-US" sz="2800" b="1" dirty="0">
                <a:solidFill>
                  <a:srgbClr val="000099"/>
                </a:solidFill>
              </a:rPr>
              <a:t> 4</a:t>
            </a:r>
            <a:r>
              <a:rPr lang="en-US" sz="2800" b="1" baseline="30000" dirty="0">
                <a:solidFill>
                  <a:srgbClr val="000099"/>
                </a:solidFill>
              </a:rPr>
              <a:t>2</a:t>
            </a:r>
            <a:r>
              <a:rPr lang="en-US" sz="2800" dirty="0"/>
              <a:t>. Since </a:t>
            </a:r>
            <a:r>
              <a:rPr lang="en-US" sz="2800" dirty="0">
                <a:solidFill>
                  <a:srgbClr val="000099"/>
                </a:solidFill>
              </a:rPr>
              <a:t>25 = 9 + 16 </a:t>
            </a:r>
            <a:r>
              <a:rPr lang="en-US" sz="2800" dirty="0"/>
              <a:t>is a true statement, the triangle is a </a:t>
            </a:r>
            <a:r>
              <a:rPr lang="en-US" sz="2800" dirty="0">
                <a:solidFill>
                  <a:srgbClr val="FF0008"/>
                </a:solidFill>
              </a:rPr>
              <a:t>right triangle</a:t>
            </a:r>
            <a:r>
              <a:rPr lang="en-US" sz="2800" dirty="0"/>
              <a:t>. 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Verifying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a triangle with sides of lengths </a:t>
            </a:r>
            <a:r>
              <a:rPr lang="en-US" i="0" dirty="0">
                <a:solidFill>
                  <a:srgbClr val="0000FF"/>
                </a:solidFill>
              </a:rPr>
              <a:t>3 inches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4 inches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5 inches </a:t>
            </a:r>
            <a:r>
              <a:rPr lang="en-US" i="0" dirty="0">
                <a:solidFill>
                  <a:schemeClr val="tx1"/>
                </a:solidFill>
              </a:rPr>
              <a:t>must be a right triangle.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24778" y="1097280"/>
            <a:ext cx="8229600" cy="484748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length of the hypotenuse of a right triangle with legs of length </a:t>
            </a:r>
            <a:r>
              <a:rPr lang="en-US" i="0" dirty="0">
                <a:solidFill>
                  <a:srgbClr val="0000FF"/>
                </a:solidFill>
              </a:rPr>
              <a:t>12 cm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5 cm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hypotenuse.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Now, by the Pythagorean Theorem: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length of the hypotenuse is </a:t>
            </a:r>
            <a:r>
              <a:rPr lang="en-US" i="0" dirty="0">
                <a:solidFill>
                  <a:srgbClr val="FF0008"/>
                </a:solidFill>
              </a:rPr>
              <a:t>13 cm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060045"/>
              </p:ext>
            </p:extLst>
          </p:nvPr>
        </p:nvGraphicFramePr>
        <p:xfrm>
          <a:off x="609600" y="3505200"/>
          <a:ext cx="166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700" imgH="393700" progId="Equation.DSMT4">
                  <p:embed/>
                </p:oleObj>
              </mc:Choice>
              <mc:Fallback>
                <p:oleObj name="Equation" r:id="rId2" imgW="1663700" imgH="393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1663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588138"/>
              </p:ext>
            </p:extLst>
          </p:nvPr>
        </p:nvGraphicFramePr>
        <p:xfrm>
          <a:off x="609600" y="4076700"/>
          <a:ext cx="176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300" imgH="393700" progId="Equation.DSMT4">
                  <p:embed/>
                </p:oleObj>
              </mc:Choice>
              <mc:Fallback>
                <p:oleObj name="Equation" r:id="rId4" imgW="1765300" imgH="393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076700"/>
                        <a:ext cx="1765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29752"/>
              </p:ext>
            </p:extLst>
          </p:nvPr>
        </p:nvGraphicFramePr>
        <p:xfrm>
          <a:off x="609600" y="4648200"/>
          <a:ext cx="1219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671" imgH="431613" progId="Equation.DSMT4">
                  <p:embed/>
                </p:oleObj>
              </mc:Choice>
              <mc:Fallback>
                <p:oleObj name="Equation" r:id="rId6" imgW="1218671" imgH="4316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648200"/>
                        <a:ext cx="1219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414747"/>
              </p:ext>
            </p:extLst>
          </p:nvPr>
        </p:nvGraphicFramePr>
        <p:xfrm>
          <a:off x="1905000" y="4627732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449" imgH="444307" progId="Equation.DSMT4">
                  <p:embed/>
                </p:oleObj>
              </mc:Choice>
              <mc:Fallback>
                <p:oleObj name="Equation" r:id="rId8" imgW="1269449" imgH="444307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627732"/>
                        <a:ext cx="127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3260"/>
              </p:ext>
            </p:extLst>
          </p:nvPr>
        </p:nvGraphicFramePr>
        <p:xfrm>
          <a:off x="3200400" y="4767432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900" imgH="292100" progId="Equation.DSMT4">
                  <p:embed/>
                </p:oleObj>
              </mc:Choice>
              <mc:Fallback>
                <p:oleObj name="Equation" r:id="rId10" imgW="596900" imgH="292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767432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B750A94D-21B7-D9F9-5E00-7017AC8C99B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02047" y="3392364"/>
            <a:ext cx="2934109" cy="17623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     Finding the Length of a Leg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calculator and the Pythagorean Theorem to find the length of a leg (to the nearest hundredth) of a right triangle with hypotenuse </a:t>
            </a:r>
            <a:r>
              <a:rPr lang="en-US" dirty="0">
                <a:solidFill>
                  <a:srgbClr val="0000FF"/>
                </a:solidFill>
              </a:rPr>
              <a:t>20 inches </a:t>
            </a:r>
            <a:r>
              <a:rPr lang="en-US" dirty="0"/>
              <a:t>long and the other leg </a:t>
            </a:r>
            <a:r>
              <a:rPr lang="en-US" dirty="0">
                <a:solidFill>
                  <a:srgbClr val="0000FF"/>
                </a:solidFill>
              </a:rPr>
              <a:t>13 inches </a:t>
            </a:r>
            <a:r>
              <a:rPr lang="en-US" dirty="0"/>
              <a:t>long.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In this case, the length of the hypotenuse is known and the unknown is one of the legs.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= the length of the unknown leg.</a:t>
            </a:r>
            <a:endParaRPr lang="en-US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004B640-AD96-2C80-107F-8BB37ADAB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6999" y="381000"/>
            <a:ext cx="362001" cy="409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     Finding the Length of a Leg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Then, by the Pythagorean Theorem, we have the following.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 the leg is </a:t>
            </a:r>
            <a:r>
              <a:rPr lang="en-US" dirty="0">
                <a:solidFill>
                  <a:srgbClr val="FF0000"/>
                </a:solidFill>
              </a:rPr>
              <a:t>15.20 inches </a:t>
            </a:r>
            <a:r>
              <a:rPr lang="en-US" dirty="0"/>
              <a:t>long (accurate to the nearest hundredth).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1725627" y="2141290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380880" progId="Equation.DSMT4">
                  <p:embed/>
                </p:oleObj>
              </mc:Choice>
              <mc:Fallback>
                <p:oleObj name="Equation" r:id="rId2" imgW="19303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27" y="2141290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1693877" y="2615268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380880" progId="Equation.DSMT4">
                  <p:embed/>
                </p:oleObj>
              </mc:Choice>
              <mc:Fallback>
                <p:oleObj name="Equation" r:id="rId4" imgW="20574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77" y="2615268"/>
                        <a:ext cx="2057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863367" y="3072468"/>
          <a:ext cx="373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33560" imgH="380880" progId="Equation.DSMT4">
                  <p:embed/>
                </p:oleObj>
              </mc:Choice>
              <mc:Fallback>
                <p:oleObj name="Equation" r:id="rId6" imgW="3733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367" y="3072468"/>
                        <a:ext cx="373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536388" y="3531066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380880" progId="Equation.DSMT4">
                  <p:embed/>
                </p:oleObj>
              </mc:Choice>
              <mc:Fallback>
                <p:oleObj name="Equation" r:id="rId8" imgW="12063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388" y="3531066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2671544" y="3949453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444240" progId="Equation.DSMT4">
                  <p:embed/>
                </p:oleObj>
              </mc:Choice>
              <mc:Fallback>
                <p:oleObj name="Equation" r:id="rId10" imgW="133344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544" y="3949453"/>
                        <a:ext cx="133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2680632" y="4528657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291960" progId="Equation.DSMT4">
                  <p:embed/>
                </p:oleObj>
              </mc:Choice>
              <mc:Fallback>
                <p:oleObj name="Equation" r:id="rId12" imgW="1333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0632" y="4528657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2133600"/>
            <a:ext cx="3657600" cy="1669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EEF1575-030F-B1B2-4295-34665678788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99631" y="381000"/>
            <a:ext cx="362001" cy="409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     </a:t>
            </a:r>
            <a:r>
              <a:rPr lang="en-US" dirty="0"/>
              <a:t>Application: 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77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A guy wire is attached to the top of a telephone pole and anchored to the ground </a:t>
            </a:r>
            <a:r>
              <a:rPr lang="en-US" i="0" dirty="0">
                <a:solidFill>
                  <a:srgbClr val="0000FF"/>
                </a:solidFill>
              </a:rPr>
              <a:t>10 feet </a:t>
            </a:r>
            <a:r>
              <a:rPr lang="en-US" i="0" dirty="0">
                <a:solidFill>
                  <a:schemeClr val="tx1"/>
                </a:solidFill>
              </a:rPr>
              <a:t>from the base of the pole. If the pole is </a:t>
            </a:r>
            <a:r>
              <a:rPr lang="en-US" i="0" dirty="0">
                <a:solidFill>
                  <a:srgbClr val="0000FF"/>
                </a:solidFill>
              </a:rPr>
              <a:t>20 feet </a:t>
            </a:r>
            <a:r>
              <a:rPr lang="en-US" i="0" dirty="0">
                <a:solidFill>
                  <a:schemeClr val="tx1"/>
                </a:solidFill>
              </a:rPr>
              <a:t>high, what is the length of the guy wire </a:t>
            </a:r>
            <a:r>
              <a:rPr lang="en-US" dirty="0"/>
              <a:t>to the nearest hundredth?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guy wire. </a:t>
            </a:r>
          </a:p>
        </p:txBody>
      </p:sp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84520" y="3022275"/>
            <a:ext cx="2926080" cy="292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A305A5B-B061-6090-D6A1-A6828697E0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228600"/>
            <a:ext cx="362001" cy="409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     </a:t>
            </a:r>
            <a:r>
              <a:rPr lang="en-US" dirty="0"/>
              <a:t>Application: Finding the Length of the Hypotenuse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guy wire is about </a:t>
            </a:r>
            <a:r>
              <a:rPr lang="en-US" i="0" dirty="0">
                <a:solidFill>
                  <a:srgbClr val="FF0008"/>
                </a:solidFill>
              </a:rPr>
              <a:t>22.36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feet long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295400"/>
            <a:ext cx="5503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Then, by the Pythagorean Theorem: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752600" y="20701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3100" imgH="381000" progId="Equation.DSMT4">
                  <p:embed/>
                </p:oleObj>
              </mc:Choice>
              <mc:Fallback>
                <p:oleObj name="Equation" r:id="rId2" imgW="1943100" imgH="381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70100"/>
                        <a:ext cx="194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752600" y="2603500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381000" progId="Equation.DSMT4">
                  <p:embed/>
                </p:oleObj>
              </mc:Choice>
              <mc:Fallback>
                <p:oleObj name="Equation" r:id="rId4" imgW="2057400" imgH="381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03500"/>
                        <a:ext cx="2057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752600" y="313690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366" imgH="380835" progId="Equation.DSMT4">
                  <p:embed/>
                </p:oleObj>
              </mc:Choice>
              <mc:Fallback>
                <p:oleObj name="Equation" r:id="rId6" imgW="1231366" imgH="380835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36900"/>
                        <a:ext cx="1231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92300" y="3746500"/>
          <a:ext cx="135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310" imgH="444307" progId="Equation.DSMT4">
                  <p:embed/>
                </p:oleObj>
              </mc:Choice>
              <mc:Fallback>
                <p:oleObj name="Equation" r:id="rId8" imgW="1358310" imgH="444307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746500"/>
                        <a:ext cx="1358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43252"/>
              </p:ext>
            </p:extLst>
          </p:nvPr>
        </p:nvGraphicFramePr>
        <p:xfrm>
          <a:off x="3327400" y="38481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726" imgH="291973" progId="Equation.DSMT4">
                  <p:embed/>
                </p:oleObj>
              </mc:Choice>
              <mc:Fallback>
                <p:oleObj name="Equation" r:id="rId10" imgW="1091726" imgH="291973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8481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E8C34542-09CE-A7AA-D005-344D011E074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514600" y="228600"/>
            <a:ext cx="362001" cy="409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1: Squares of Whole Numbers from 1 to 20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Terminology of Radicals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1710" imgH="652471" progId="Equation.DSMT4">
                  <p:embed/>
                </p:oleObj>
              </mc:Choice>
              <mc:Fallback>
                <p:oleObj name="Equation" r:id="rId2" imgW="451710" imgH="652471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498866"/>
              </p:ext>
            </p:extLst>
          </p:nvPr>
        </p:nvGraphicFramePr>
        <p:xfrm>
          <a:off x="2298700" y="128016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307" imgH="418918" progId="Equation.DSMT4">
                  <p:embed/>
                </p:oleObj>
              </mc:Choice>
              <mc:Fallback>
                <p:oleObj name="Equation" r:id="rId4" imgW="444307" imgH="418918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28016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89642"/>
              </p:ext>
            </p:extLst>
          </p:nvPr>
        </p:nvGraphicFramePr>
        <p:xfrm>
          <a:off x="5410200" y="274320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600" imgH="457200" progId="Equation.DSMT4">
                  <p:embed/>
                </p:oleObj>
              </mc:Choice>
              <mc:Fallback>
                <p:oleObj name="Equation" r:id="rId6" imgW="73660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74320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Roots (cont.)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682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2: Square Roots of Perfect Squares from 1 to 400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835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143000" y="1773456"/>
          <a:ext cx="698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317160" progId="Equation.DSMT4">
                  <p:embed/>
                </p:oleObj>
              </mc:Choice>
              <mc:Fallback>
                <p:oleObj name="Equation" r:id="rId2" imgW="69840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73456"/>
                        <a:ext cx="698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130300" y="2179638"/>
          <a:ext cx="723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317160" progId="Equation.DSMT4">
                  <p:embed/>
                </p:oleObj>
              </mc:Choice>
              <mc:Fallback>
                <p:oleObj name="Equation" r:id="rId4" imgW="72360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79638"/>
                        <a:ext cx="723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131888" y="2647950"/>
          <a:ext cx="711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330120" progId="Equation.DSMT4">
                  <p:embed/>
                </p:oleObj>
              </mc:Choice>
              <mc:Fallback>
                <p:oleObj name="Equation" r:id="rId6" imgW="71100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2647950"/>
                        <a:ext cx="711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015767" y="3106738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330120" progId="Equation.DSMT4">
                  <p:embed/>
                </p:oleObj>
              </mc:Choice>
              <mc:Fallback>
                <p:oleObj name="Equation" r:id="rId8" imgW="85068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767" y="3106738"/>
                        <a:ext cx="85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520066"/>
              </p:ext>
            </p:extLst>
          </p:nvPr>
        </p:nvGraphicFramePr>
        <p:xfrm>
          <a:off x="1035050" y="3581400"/>
          <a:ext cx="812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330120" progId="Equation.DSMT4">
                  <p:embed/>
                </p:oleObj>
              </mc:Choice>
              <mc:Fallback>
                <p:oleObj name="Equation" r:id="rId10" imgW="81252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581400"/>
                        <a:ext cx="812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3059113" y="1770063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330120" progId="Equation.DSMT4">
                  <p:embed/>
                </p:oleObj>
              </mc:Choice>
              <mc:Fallback>
                <p:oleObj name="Equation" r:id="rId12" imgW="85068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770063"/>
                        <a:ext cx="85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048000" y="2184400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50680" imgH="330120" progId="Equation.DSMT4">
                  <p:embed/>
                </p:oleObj>
              </mc:Choice>
              <mc:Fallback>
                <p:oleObj name="Equation" r:id="rId14" imgW="85068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84400"/>
                        <a:ext cx="85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3043689" y="2666767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330120" progId="Equation.DSMT4">
                  <p:embed/>
                </p:oleObj>
              </mc:Choice>
              <mc:Fallback>
                <p:oleObj name="Equation" r:id="rId16" imgW="85068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89" y="2666767"/>
                        <a:ext cx="85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3054350" y="3132138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8080" imgH="330120" progId="Equation.DSMT4">
                  <p:embed/>
                </p:oleObj>
              </mc:Choice>
              <mc:Fallback>
                <p:oleObj name="Equation" r:id="rId18" imgW="838080" imgH="3301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3132138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2912611" y="35814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91880" imgH="330120" progId="Equation.DSMT4">
                  <p:embed/>
                </p:oleObj>
              </mc:Choice>
              <mc:Fallback>
                <p:oleObj name="Equation" r:id="rId20" imgW="109188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611" y="3581400"/>
                        <a:ext cx="1092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5010150" y="1776413"/>
          <a:ext cx="1079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79280" imgH="317160" progId="Equation.DSMT4">
                  <p:embed/>
                </p:oleObj>
              </mc:Choice>
              <mc:Fallback>
                <p:oleObj name="Equation" r:id="rId22" imgW="1079280" imgH="317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1776413"/>
                        <a:ext cx="1079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5014913" y="2183934"/>
          <a:ext cx="1092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91880" imgH="317160" progId="Equation.DSMT4">
                  <p:embed/>
                </p:oleObj>
              </mc:Choice>
              <mc:Fallback>
                <p:oleObj name="Equation" r:id="rId24" imgW="10918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2183934"/>
                        <a:ext cx="1092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14"/>
          <p:cNvGraphicFramePr>
            <a:graphicFrameLocks noChangeAspect="1"/>
          </p:cNvGraphicFramePr>
          <p:nvPr/>
        </p:nvGraphicFramePr>
        <p:xfrm>
          <a:off x="5010150" y="2627313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79280" imgH="330120" progId="Equation.DSMT4">
                  <p:embed/>
                </p:oleObj>
              </mc:Choice>
              <mc:Fallback>
                <p:oleObj name="Equation" r:id="rId26" imgW="107928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2627313"/>
                        <a:ext cx="1079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5005388" y="3116263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91880" imgH="330120" progId="Equation.DSMT4">
                  <p:embed/>
                </p:oleObj>
              </mc:Choice>
              <mc:Fallback>
                <p:oleObj name="Equation" r:id="rId28" imgW="1091880" imgH="330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3116263"/>
                        <a:ext cx="1092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7052112" y="1777534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91880" imgH="330120" progId="Equation.DSMT4">
                  <p:embed/>
                </p:oleObj>
              </mc:Choice>
              <mc:Fallback>
                <p:oleObj name="Equation" r:id="rId30" imgW="1091880" imgH="3301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112" y="1777534"/>
                        <a:ext cx="1092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5018088" y="3581400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79280" imgH="330120" progId="Equation.DSMT4">
                  <p:embed/>
                </p:oleObj>
              </mc:Choice>
              <mc:Fallback>
                <p:oleObj name="Equation" r:id="rId32" imgW="1079280" imgH="3301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581400"/>
                        <a:ext cx="1079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7052811" y="2201178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91880" imgH="330120" progId="Equation.DSMT4">
                  <p:embed/>
                </p:oleObj>
              </mc:Choice>
              <mc:Fallback>
                <p:oleObj name="Equation" r:id="rId34" imgW="1091880" imgH="33012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811" y="2201178"/>
                        <a:ext cx="1092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7045325" y="2674938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04840" imgH="330120" progId="Equation.DSMT4">
                  <p:embed/>
                </p:oleObj>
              </mc:Choice>
              <mc:Fallback>
                <p:oleObj name="Equation" r:id="rId36" imgW="1104840" imgH="3301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2674938"/>
                        <a:ext cx="110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7058025" y="31242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091880" imgH="330120" progId="Equation.DSMT4">
                  <p:embed/>
                </p:oleObj>
              </mc:Choice>
              <mc:Fallback>
                <p:oleObj name="Equation" r:id="rId38" imgW="109188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025" y="3124200"/>
                        <a:ext cx="1092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7045325" y="3581400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104840" imgH="330120" progId="Equation.DSMT4">
                  <p:embed/>
                </p:oleObj>
              </mc:Choice>
              <mc:Fallback>
                <p:oleObj name="Equation" r:id="rId40" imgW="1104840" imgH="3301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3581400"/>
                        <a:ext cx="110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Example 1: </a:t>
            </a:r>
            <a:r>
              <a:rPr lang="en-US" dirty="0"/>
              <a:t>Evaluating Perfect Squares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Use your memory of the values in Table 1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90600" y="2269222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800" imgH="380880" progId="Equation.DSMT4">
                  <p:embed/>
                </p:oleObj>
              </mc:Choice>
              <mc:Fallback>
                <p:oleObj name="Equation" r:id="rId2" imgW="469800" imgH="3808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69222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16466" y="27690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368280" progId="Equation.DSMT4">
                  <p:embed/>
                </p:oleObj>
              </mc:Choice>
              <mc:Fallback>
                <p:oleObj name="Equation" r:id="rId4" imgW="469800" imgH="3682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466" y="2769066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515611" y="3919756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753" imgH="291973" progId="Equation.DSMT4">
                  <p:embed/>
                </p:oleObj>
              </mc:Choice>
              <mc:Fallback>
                <p:oleObj name="Equation" r:id="rId6" imgW="799753" imgH="29197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611" y="3919756"/>
                        <a:ext cx="80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464578" y="440282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4" imgH="279279" progId="Equation.DSMT4">
                  <p:embed/>
                </p:oleObj>
              </mc:Choice>
              <mc:Fallback>
                <p:oleObj name="Equation" r:id="rId8" imgW="774364" imgH="27927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4402822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4"/>
          <p:cNvGraphicFramePr>
            <a:graphicFrameLocks noChangeAspect="1"/>
          </p:cNvGraphicFramePr>
          <p:nvPr/>
        </p:nvGraphicFramePr>
        <p:xfrm>
          <a:off x="990600" y="38100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380880" progId="Equation.DSMT4">
                  <p:embed/>
                </p:oleObj>
              </mc:Choice>
              <mc:Fallback>
                <p:oleObj name="Equation" r:id="rId10" imgW="469800" imgH="380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5"/>
          <p:cNvGraphicFramePr>
            <a:graphicFrameLocks noChangeAspect="1"/>
          </p:cNvGraphicFramePr>
          <p:nvPr/>
        </p:nvGraphicFramePr>
        <p:xfrm>
          <a:off x="965433" y="4301688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368280" progId="Equation.DSMT4">
                  <p:embed/>
                </p:oleObj>
              </mc:Choice>
              <mc:Fallback>
                <p:oleObj name="Equation" r:id="rId12" imgW="469800" imgH="3682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4301688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Example 2: </a:t>
            </a:r>
            <a:r>
              <a:rPr lang="en-US" dirty="0"/>
              <a:t>Evaluating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pPr algn="just">
              <a:defRPr/>
            </a:pPr>
            <a:r>
              <a:rPr lang="en-US" dirty="0"/>
              <a:t>Use your memory of the values in Table 2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defRPr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endParaRPr lang="en-US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943878" y="22433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44240" progId="Equation.DSMT4">
                  <p:embed/>
                </p:oleObj>
              </mc:Choice>
              <mc:Fallback>
                <p:oleObj name="Equation" r:id="rId2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878" y="22433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73822" y="288313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444240" progId="Equation.DSMT4">
                  <p:embed/>
                </p:oleObj>
              </mc:Choice>
              <mc:Fallback>
                <p:oleObj name="Equation" r:id="rId4" imgW="64764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22" y="288313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786855" y="4123189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336" imgH="291973" progId="Equation.DSMT4">
                  <p:embed/>
                </p:oleObj>
              </mc:Choice>
              <mc:Fallback>
                <p:oleObj name="Equation" r:id="rId6" imgW="609336" imgH="29197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855" y="4123189"/>
                        <a:ext cx="60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633756" y="4758422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13" imgH="291973" progId="Equation.DSMT4">
                  <p:embed/>
                </p:oleObj>
              </mc:Choice>
              <mc:Fallback>
                <p:oleObj name="Equation" r:id="rId8" imgW="431613" imgH="291973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756" y="4758422"/>
                        <a:ext cx="43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901234" y="39959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444240" progId="Equation.DSMT4">
                  <p:embed/>
                </p:oleObj>
              </mc:Choice>
              <mc:Fallback>
                <p:oleObj name="Equation" r:id="rId10" imgW="8254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234" y="39959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914400" y="4644122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40" imgH="444240" progId="Equation.DSMT4">
                  <p:embed/>
                </p:oleObj>
              </mc:Choice>
              <mc:Fallback>
                <p:oleObj name="Equation" r:id="rId12" imgW="64764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4122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181600" y="2218189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5740167" y="2244055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28520" imgH="444240" progId="Equation.DSMT4">
                  <p:embed/>
                </p:oleObj>
              </mc:Choice>
              <mc:Fallback>
                <p:oleObj name="Equation" r:id="rId14" imgW="10285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167" y="2244055"/>
                        <a:ext cx="1028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189989" y="2871525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5666006" y="2903989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41120" imgH="444240" progId="Equation.DSMT4">
                  <p:embed/>
                </p:oleObj>
              </mc:Choice>
              <mc:Fallback>
                <p:oleObj name="Equation" r:id="rId16" imgW="10411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6006" y="2903989"/>
                        <a:ext cx="1041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186144" y="3961308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5744711" y="3987174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28520" imgH="444240" progId="Equation.DSMT4">
                  <p:embed/>
                </p:oleObj>
              </mc:Choice>
              <mc:Fallback>
                <p:oleObj name="Equation" r:id="rId18" imgW="10285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4711" y="3987174"/>
                        <a:ext cx="1028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169366" y="4614644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18" name="Object 9"/>
          <p:cNvGraphicFramePr>
            <a:graphicFrameLocks noChangeAspect="1"/>
          </p:cNvGraphicFramePr>
          <p:nvPr/>
        </p:nvGraphicFramePr>
        <p:xfrm>
          <a:off x="5645383" y="4647108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41120" imgH="444240" progId="Equation.DSMT4">
                  <p:embed/>
                </p:oleObj>
              </mc:Choice>
              <mc:Fallback>
                <p:oleObj name="Equation" r:id="rId20" imgW="104112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383" y="4647108"/>
                        <a:ext cx="1041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6806050" y="4111625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12520" imgH="279360" progId="Equation.DSMT4">
                  <p:embed/>
                </p:oleObj>
              </mc:Choice>
              <mc:Fallback>
                <p:oleObj name="Equation" r:id="rId22" imgW="81252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6050" y="4111625"/>
                        <a:ext cx="812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6767746" y="474345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25480" imgH="291960" progId="Equation.DSMT4">
                  <p:embed/>
                </p:oleObj>
              </mc:Choice>
              <mc:Fallback>
                <p:oleObj name="Equation" r:id="rId24" imgW="8254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7746" y="474345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Roots (cont.)</a:t>
            </a:r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518063"/>
            <a:ext cx="7772400" cy="36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7F03B8-8BAE-DCB6-9B1F-02C2F2E92AB8}"/>
              </a:ext>
            </a:extLst>
          </p:cNvPr>
          <p:cNvSpPr txBox="1"/>
          <p:nvPr/>
        </p:nvSpPr>
        <p:spPr>
          <a:xfrm>
            <a:off x="3810000" y="5257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Figure 1</a:t>
            </a:r>
            <a:endParaRPr lang="en-IN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Square Root</a:t>
            </a:r>
          </a:p>
        </p:txBody>
      </p:sp>
      <p:sp>
        <p:nvSpPr>
          <p:cNvPr id="4" name="Content Placeholder 6"/>
          <p:cNvSpPr txBox="1">
            <a:spLocks/>
          </p:cNvSpPr>
          <p:nvPr/>
        </p:nvSpPr>
        <p:spPr>
          <a:xfrm>
            <a:off x="457200" y="1280160"/>
            <a:ext cx="8229600" cy="138499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For any real number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any nonnegative real number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square root of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positive, then we write 		Thus, </a:t>
            </a:r>
            <a:endParaRPr kumimoji="0" lang="en-US" sz="45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552710"/>
              </p:ext>
            </p:extLst>
          </p:nvPr>
        </p:nvGraphicFramePr>
        <p:xfrm>
          <a:off x="3945622" y="2138377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444240" progId="Equation.DSMT4">
                  <p:embed/>
                </p:oleObj>
              </mc:Choice>
              <mc:Fallback>
                <p:oleObj name="Equation" r:id="rId2" imgW="10666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5622" y="2138377"/>
                        <a:ext cx="1066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20335"/>
              </p:ext>
            </p:extLst>
          </p:nvPr>
        </p:nvGraphicFramePr>
        <p:xfrm>
          <a:off x="6019800" y="2044700"/>
          <a:ext cx="1295400" cy="630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4960" imgH="698400" progId="Equation.DSMT4">
                  <p:embed/>
                </p:oleObj>
              </mc:Choice>
              <mc:Fallback>
                <p:oleObj name="Equation" r:id="rId4" imgW="143496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044700"/>
                        <a:ext cx="1295400" cy="6305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Expressions Containing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18215"/>
          </a:xfrm>
        </p:spPr>
        <p:txBody>
          <a:bodyPr>
            <a:noAutofit/>
          </a:bodyPr>
          <a:lstStyle/>
          <a:p>
            <a:r>
              <a:rPr lang="en-US" dirty="0"/>
              <a:t>Evaluate each expression.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Bef>
                <a:spcPts val="1200"/>
              </a:spcBef>
              <a:spcAft>
                <a:spcPts val="600"/>
              </a:spcAft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dirty="0"/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 startAt="3"/>
            </a:pPr>
            <a:r>
              <a:rPr lang="en-US" dirty="0"/>
              <a:t>Even though we do not know the exact decimal value of 	     its square must be 3. Thus,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931178" y="1702266"/>
          <a:ext cx="990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360" imgH="698400" progId="Equation.DSMT4">
                  <p:embed/>
                </p:oleObj>
              </mc:Choice>
              <mc:Fallback>
                <p:oleObj name="Equation" r:id="rId2" imgW="990360" imgH="698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1702266"/>
                        <a:ext cx="990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05200" y="179524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4038600" y="1701567"/>
          <a:ext cx="990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698400" progId="Equation.DSMT4">
                  <p:embed/>
                </p:oleObj>
              </mc:Choice>
              <mc:Fallback>
                <p:oleObj name="Equation" r:id="rId4" imgW="99036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701567"/>
                        <a:ext cx="990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248400" y="180363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6739855" y="1726734"/>
          <a:ext cx="812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698400" progId="Equation.DSMT4">
                  <p:embed/>
                </p:oleObj>
              </mc:Choice>
              <mc:Fallback>
                <p:oleObj name="Equation" r:id="rId6" imgW="81252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9855" y="1726734"/>
                        <a:ext cx="8128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914400" y="2866122"/>
          <a:ext cx="990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90360" imgH="698400" progId="Equation.DSMT4">
                  <p:embed/>
                </p:oleObj>
              </mc:Choice>
              <mc:Fallback>
                <p:oleObj name="Equation" r:id="rId8" imgW="99036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66122"/>
                        <a:ext cx="990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1917700" y="2942322"/>
          <a:ext cx="82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533160" progId="Equation.DSMT4">
                  <p:embed/>
                </p:oleObj>
              </mc:Choice>
              <mc:Fallback>
                <p:oleObj name="Equation" r:id="rId10" imgW="8254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942322"/>
                        <a:ext cx="825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772212" y="3086333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40" imgH="291960" progId="Equation.DSMT4">
                  <p:embed/>
                </p:oleObj>
              </mc:Choice>
              <mc:Fallback>
                <p:oleObj name="Equation" r:id="rId12" imgW="647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2212" y="3086333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974521" y="3707934"/>
          <a:ext cx="990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90360" imgH="698400" progId="Equation.DSMT4">
                  <p:embed/>
                </p:oleObj>
              </mc:Choice>
              <mc:Fallback>
                <p:oleObj name="Equation" r:id="rId14" imgW="99036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521" y="3707934"/>
                        <a:ext cx="990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4" name="Object 10"/>
          <p:cNvGraphicFramePr>
            <a:graphicFrameLocks noChangeAspect="1"/>
          </p:cNvGraphicFramePr>
          <p:nvPr/>
        </p:nvGraphicFramePr>
        <p:xfrm>
          <a:off x="1972811" y="3800912"/>
          <a:ext cx="82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533160" progId="Equation.DSMT4">
                  <p:embed/>
                </p:oleObj>
              </mc:Choice>
              <mc:Fallback>
                <p:oleObj name="Equation" r:id="rId16" imgW="82548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2811" y="3800912"/>
                        <a:ext cx="825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5" name="Object 11"/>
          <p:cNvGraphicFramePr>
            <a:graphicFrameLocks noChangeAspect="1"/>
          </p:cNvGraphicFramePr>
          <p:nvPr/>
        </p:nvGraphicFramePr>
        <p:xfrm>
          <a:off x="2832333" y="3944923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47640" imgH="291960" progId="Equation.DSMT4">
                  <p:embed/>
                </p:oleObj>
              </mc:Choice>
              <mc:Fallback>
                <p:oleObj name="Equation" r:id="rId18" imgW="647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333" y="3944923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6" name="Object 12"/>
          <p:cNvGraphicFramePr>
            <a:graphicFrameLocks noChangeAspect="1"/>
          </p:cNvGraphicFramePr>
          <p:nvPr/>
        </p:nvGraphicFramePr>
        <p:xfrm>
          <a:off x="2190517" y="4905375"/>
          <a:ext cx="558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58720" imgH="457200" progId="Equation.DSMT4">
                  <p:embed/>
                </p:oleObj>
              </mc:Choice>
              <mc:Fallback>
                <p:oleObj name="Equation" r:id="rId20" imgW="55872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517" y="4905375"/>
                        <a:ext cx="558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7" name="Object 13"/>
          <p:cNvGraphicFramePr>
            <a:graphicFrameLocks noChangeAspect="1"/>
          </p:cNvGraphicFramePr>
          <p:nvPr/>
        </p:nvGraphicFramePr>
        <p:xfrm>
          <a:off x="6688822" y="4800600"/>
          <a:ext cx="143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34960" imgH="698400" progId="Equation.DSMT4">
                  <p:embed/>
                </p:oleObj>
              </mc:Choice>
              <mc:Fallback>
                <p:oleObj name="Equation" r:id="rId22" imgW="1434960" imgH="698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22" y="4800600"/>
                        <a:ext cx="14351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</TotalTime>
  <Words>776</Words>
  <Application>Microsoft Office PowerPoint</Application>
  <PresentationFormat>On-screen Show (4:3)</PresentationFormat>
  <Paragraphs>120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6.10</vt:lpstr>
      <vt:lpstr>Square Roots</vt:lpstr>
      <vt:lpstr>Definition: Terminology of Radicals</vt:lpstr>
      <vt:lpstr>Square Roots (cont.)</vt:lpstr>
      <vt:lpstr>Example 1: Evaluating Perfect Squares</vt:lpstr>
      <vt:lpstr>Example 2: Evaluating Square Roots</vt:lpstr>
      <vt:lpstr>Square Roots (cont.)</vt:lpstr>
      <vt:lpstr>Definition: Square Root</vt:lpstr>
      <vt:lpstr>Example 3: Evaluating Expressions Containing Square Roots</vt:lpstr>
      <vt:lpstr>Example 4:      Calculating Square Roots Using a Calculator</vt:lpstr>
      <vt:lpstr>Definition: Terms Related to Right Triangles</vt:lpstr>
      <vt:lpstr>Theorem: The Pythagorean Theorem</vt:lpstr>
      <vt:lpstr>Example 5: Verifying Right Triangles</vt:lpstr>
      <vt:lpstr>Example 6: Finding the Length of the Hypotenuse</vt:lpstr>
      <vt:lpstr>Example 7:      Finding the Length of a Leg</vt:lpstr>
      <vt:lpstr>Example 7:      Finding the Length of a Leg (cont.)</vt:lpstr>
      <vt:lpstr>Example 8:      Application: Finding the Length of the Hypotenuse</vt:lpstr>
      <vt:lpstr>Example 8:      Application: Finding the Length of the Hypotenuse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113</cp:revision>
  <dcterms:created xsi:type="dcterms:W3CDTF">2013-04-26T14:43:13Z</dcterms:created>
  <dcterms:modified xsi:type="dcterms:W3CDTF">2023-07-05T16:53:41Z</dcterms:modified>
</cp:coreProperties>
</file>