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60" r:id="rId3"/>
    <p:sldId id="261" r:id="rId4"/>
    <p:sldId id="263" r:id="rId5"/>
    <p:sldId id="264" r:id="rId6"/>
    <p:sldId id="265" r:id="rId7"/>
    <p:sldId id="267" r:id="rId8"/>
    <p:sldId id="276" r:id="rId9"/>
    <p:sldId id="268" r:id="rId10"/>
    <p:sldId id="282" r:id="rId11"/>
    <p:sldId id="283" r:id="rId12"/>
    <p:sldId id="278" r:id="rId13"/>
    <p:sldId id="279" r:id="rId14"/>
    <p:sldId id="280" r:id="rId15"/>
    <p:sldId id="277" r:id="rId16"/>
    <p:sldId id="281" r:id="rId17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0"/>
      <p:bold r:id="rId21"/>
      <p:italic r:id="rId22"/>
      <p:bold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66092"/>
    <a:srgbClr val="000099"/>
    <a:srgbClr val="000000"/>
    <a:srgbClr val="1F497C"/>
    <a:srgbClr val="2D7D9F"/>
    <a:srgbClr val="9900FF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709" autoAdjust="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662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9F262B-740E-4480-8DD6-7DF3785A307D}" type="datetimeFigureOut">
              <a:rPr lang="en-US" smtClean="0"/>
              <a:pPr/>
              <a:t>6/27/2023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15ED13-301A-4C0A-8C7F-A4982DED9D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856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15ED13-301A-4C0A-8C7F-A4982DED9D6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1321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4.wmf"/><Relationship Id="rId7" Type="http://schemas.openxmlformats.org/officeDocument/2006/relationships/image" Target="../media/image16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18.wmf"/><Relationship Id="rId5" Type="http://schemas.openxmlformats.org/officeDocument/2006/relationships/image" Target="../media/image15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23.wmf"/><Relationship Id="rId5" Type="http://schemas.openxmlformats.org/officeDocument/2006/relationships/image" Target="../media/image20.wmf"/><Relationship Id="rId10" Type="http://schemas.openxmlformats.org/officeDocument/2006/relationships/oleObject" Target="../embeddings/oleObject22.bin"/><Relationship Id="rId4" Type="http://schemas.openxmlformats.org/officeDocument/2006/relationships/oleObject" Target="../embeddings/oleObject19.bin"/><Relationship Id="rId9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3" Type="http://schemas.openxmlformats.org/officeDocument/2006/relationships/image" Target="../media/image24.wmf"/><Relationship Id="rId7" Type="http://schemas.openxmlformats.org/officeDocument/2006/relationships/image" Target="../media/image26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7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3" Type="http://schemas.openxmlformats.org/officeDocument/2006/relationships/image" Target="../media/image35.wmf"/><Relationship Id="rId7" Type="http://schemas.openxmlformats.org/officeDocument/2006/relationships/image" Target="../media/image37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6.bin"/><Relationship Id="rId5" Type="http://schemas.openxmlformats.org/officeDocument/2006/relationships/image" Target="../media/image36.wmf"/><Relationship Id="rId4" Type="http://schemas.openxmlformats.org/officeDocument/2006/relationships/oleObject" Target="../embeddings/oleObject35.bin"/><Relationship Id="rId9" Type="http://schemas.openxmlformats.org/officeDocument/2006/relationships/image" Target="../media/image38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0.wmf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6.wmf"/><Relationship Id="rId7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7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2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10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6.1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US Measurements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91490" y="106299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Use unit fractions to convert each measurement.</a:t>
            </a:r>
            <a:endParaRPr lang="en-US" i="0" dirty="0"/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					</a:t>
            </a:r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	</a:t>
            </a:r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				</a:t>
            </a:r>
          </a:p>
          <a:p>
            <a:pPr marL="0" indent="3175">
              <a:lnSpc>
                <a:spcPct val="170000"/>
              </a:lnSpc>
              <a:spcBef>
                <a:spcPct val="50000"/>
              </a:spcBef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i="0" dirty="0"/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sp>
        <p:nvSpPr>
          <p:cNvPr id="8" name="Rectangle 7"/>
          <p:cNvSpPr/>
          <p:nvPr/>
        </p:nvSpPr>
        <p:spPr>
          <a:xfrm>
            <a:off x="1011977" y="1959401"/>
            <a:ext cx="25336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21 ft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yd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AC03AD3-54BC-C5E4-CAE1-B671887A22DE}"/>
              </a:ext>
            </a:extLst>
          </p:cNvPr>
          <p:cNvSpPr/>
          <p:nvPr/>
        </p:nvSpPr>
        <p:spPr>
          <a:xfrm>
            <a:off x="989117" y="2873855"/>
            <a:ext cx="28264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15 hr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min</a:t>
            </a:r>
            <a:endParaRPr lang="en-US" sz="2800" dirty="0"/>
          </a:p>
        </p:txBody>
      </p:sp>
      <p:graphicFrame>
        <p:nvGraphicFramePr>
          <p:cNvPr id="3" name="Object 8">
            <a:extLst>
              <a:ext uri="{FF2B5EF4-FFF2-40B4-BE49-F238E27FC236}">
                <a16:creationId xmlns:a16="http://schemas.microsoft.com/office/drawing/2014/main" id="{B3A80EAA-B641-EC88-950A-208CE257F67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7368789"/>
              </p:ext>
            </p:extLst>
          </p:nvPr>
        </p:nvGraphicFramePr>
        <p:xfrm>
          <a:off x="1094519" y="3674828"/>
          <a:ext cx="245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50526" imgH="837787" progId="Equation.DSMT4">
                  <p:embed/>
                </p:oleObj>
              </mc:Choice>
              <mc:Fallback>
                <p:oleObj name="Equation" r:id="rId2" imgW="2450526" imgH="837787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4519" y="3674828"/>
                        <a:ext cx="2451100" cy="838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42771BD-B2BB-AC3F-A7C2-E445411C1277}"/>
              </a:ext>
            </a:extLst>
          </p:cNvPr>
          <p:cNvSpPr/>
          <p:nvPr/>
        </p:nvSpPr>
        <p:spPr>
          <a:xfrm>
            <a:off x="1086457" y="4758690"/>
            <a:ext cx="25507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sz="2800" dirty="0">
                <a:solidFill>
                  <a:srgbClr val="0000FF"/>
                </a:solidFill>
              </a:rPr>
              <a:t>40 oz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= _____ lb</a:t>
            </a:r>
          </a:p>
        </p:txBody>
      </p:sp>
    </p:spTree>
    <p:extLst>
      <p:ext uri="{BB962C8B-B14F-4D97-AF65-F5344CB8AC3E}">
        <p14:creationId xmlns:p14="http://schemas.microsoft.com/office/powerpoint/2010/main" val="1568157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04013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b="1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spcBef>
                <a:spcPct val="50000"/>
              </a:spcBef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Choose the unit fraction with yards in the numerator and feet in the denominator.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endParaRPr lang="en-US" dirty="0"/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Note that the measure label of feet (ft) divides out 	and the result is in yards (yd).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2295184"/>
              </p:ext>
            </p:extLst>
          </p:nvPr>
        </p:nvGraphicFramePr>
        <p:xfrm>
          <a:off x="2125980" y="4119880"/>
          <a:ext cx="685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662" imgH="317477" progId="Equation.DSMT4">
                  <p:embed/>
                </p:oleObj>
              </mc:Choice>
              <mc:Fallback>
                <p:oleObj name="Equation" r:id="rId2" imgW="685662" imgH="317477" progId="Equation.DSMT4">
                  <p:embed/>
                  <p:pic>
                    <p:nvPicPr>
                      <p:cNvPr id="7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5980" y="4119880"/>
                        <a:ext cx="6858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882260"/>
              </p:ext>
            </p:extLst>
          </p:nvPr>
        </p:nvGraphicFramePr>
        <p:xfrm>
          <a:off x="2887980" y="385953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65928" imgH="838292" progId="Equation.DSMT4">
                  <p:embed/>
                </p:oleObj>
              </mc:Choice>
              <mc:Fallback>
                <p:oleObj name="Equation" r:id="rId4" imgW="1765928" imgH="838292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980" y="3859530"/>
                        <a:ext cx="1765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2991058"/>
              </p:ext>
            </p:extLst>
          </p:nvPr>
        </p:nvGraphicFramePr>
        <p:xfrm>
          <a:off x="4716780" y="3853046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66524" imgH="837787" progId="Equation.DSMT4">
                  <p:embed/>
                </p:oleObj>
              </mc:Choice>
              <mc:Fallback>
                <p:oleObj name="Equation" r:id="rId6" imgW="1066524" imgH="837787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780" y="3853046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1323597"/>
              </p:ext>
            </p:extLst>
          </p:nvPr>
        </p:nvGraphicFramePr>
        <p:xfrm>
          <a:off x="5872480" y="4119940"/>
          <a:ext cx="901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01440" imgH="368280" progId="Equation.DSMT4">
                  <p:embed/>
                </p:oleObj>
              </mc:Choice>
              <mc:Fallback>
                <p:oleObj name="Equation" r:id="rId8" imgW="901440" imgH="368280" progId="Equation.DSMT4">
                  <p:embed/>
                  <p:pic>
                    <p:nvPicPr>
                      <p:cNvPr id="11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2480" y="4119940"/>
                        <a:ext cx="9017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3545619" y="4152735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307619" y="443103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F7181F79-B2AF-94F2-34F4-128EA85EEB7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728307"/>
              </p:ext>
            </p:extLst>
          </p:nvPr>
        </p:nvGraphicFramePr>
        <p:xfrm>
          <a:off x="3446780" y="2646128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06360" imgH="838080" progId="Equation.DSMT4">
                  <p:embed/>
                </p:oleObj>
              </mc:Choice>
              <mc:Fallback>
                <p:oleObj name="Equation" r:id="rId10" imgW="1206360" imgH="838080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780" y="2646128"/>
                        <a:ext cx="1206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7445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indent="3175">
              <a:spcBef>
                <a:spcPct val="50000"/>
              </a:spcBef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/>
              <a:t> Choose the unit fraction with minutes in the 	numerator and hours in the denominator.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Note that, as with the multiplication/division 	method, the number became larger because 	minutes are a smaller unit than hours.</a:t>
            </a:r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5286965"/>
              </p:ext>
            </p:extLst>
          </p:nvPr>
        </p:nvGraphicFramePr>
        <p:xfrm>
          <a:off x="1270000" y="3729628"/>
          <a:ext cx="77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74401" imgH="304800" progId="Equation.DSMT4">
                  <p:embed/>
                </p:oleObj>
              </mc:Choice>
              <mc:Fallback>
                <p:oleObj name="Equation" r:id="rId2" imgW="774401" imgH="304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0" y="3729628"/>
                        <a:ext cx="774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227027"/>
              </p:ext>
            </p:extLst>
          </p:nvPr>
        </p:nvGraphicFramePr>
        <p:xfrm>
          <a:off x="2108200" y="3455670"/>
          <a:ext cx="2209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09111" imgH="927077" progId="Equation.DSMT4">
                  <p:embed/>
                </p:oleObj>
              </mc:Choice>
              <mc:Fallback>
                <p:oleObj name="Equation" r:id="rId4" imgW="2209111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3455670"/>
                        <a:ext cx="22098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385916"/>
              </p:ext>
            </p:extLst>
          </p:nvPr>
        </p:nvGraphicFramePr>
        <p:xfrm>
          <a:off x="4426858" y="3773170"/>
          <a:ext cx="1790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218" imgH="292123" progId="Equation.DSMT4">
                  <p:embed/>
                </p:oleObj>
              </mc:Choice>
              <mc:Fallback>
                <p:oleObj name="Equation" r:id="rId6" imgW="1790218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858" y="3773170"/>
                        <a:ext cx="17907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2025597"/>
              </p:ext>
            </p:extLst>
          </p:nvPr>
        </p:nvGraphicFramePr>
        <p:xfrm>
          <a:off x="6299200" y="3787684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291960" progId="Equation.DSMT4">
                  <p:embed/>
                </p:oleObj>
              </mc:Choice>
              <mc:Fallback>
                <p:oleObj name="Equation" r:id="rId8" imgW="1473120" imgH="291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787684"/>
                        <a:ext cx="147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>
            <a:off x="2755900" y="373507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700780" y="4028440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9B171161-DFD6-F625-B9E3-BD8A9F551F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374843"/>
              </p:ext>
            </p:extLst>
          </p:nvPr>
        </p:nvGraphicFramePr>
        <p:xfrm>
          <a:off x="2489200" y="2192338"/>
          <a:ext cx="16383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38000" imgH="825480" progId="Equation.DSMT4">
                  <p:embed/>
                </p:oleObj>
              </mc:Choice>
              <mc:Fallback>
                <p:oleObj name="Equation" r:id="rId10" imgW="1638000" imgH="825480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F7181F79-B2AF-94F2-34F4-128EA85EEB7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192338"/>
                        <a:ext cx="16383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indent="3175">
              <a:spcBef>
                <a:spcPct val="500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dirty="0"/>
              <a:t> Choose the unit fraction with pints in the numerator 	and quarts in the denominator.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dirty="0"/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1062611"/>
              </p:ext>
            </p:extLst>
          </p:nvPr>
        </p:nvGraphicFramePr>
        <p:xfrm>
          <a:off x="1263288" y="4411435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9046" imgH="837787" progId="Equation.DSMT4">
                  <p:embed/>
                </p:oleObj>
              </mc:Choice>
              <mc:Fallback>
                <p:oleObj name="Equation" r:id="rId2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288" y="4411435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1584557"/>
              </p:ext>
            </p:extLst>
          </p:nvPr>
        </p:nvGraphicFramePr>
        <p:xfrm>
          <a:off x="2192202" y="4394199"/>
          <a:ext cx="1930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216" imgH="901723" progId="Equation.DSMT4">
                  <p:embed/>
                </p:oleObj>
              </mc:Choice>
              <mc:Fallback>
                <p:oleObj name="Equation" r:id="rId4" imgW="1930216" imgH="9017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202" y="4394199"/>
                        <a:ext cx="19304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186731"/>
              </p:ext>
            </p:extLst>
          </p:nvPr>
        </p:nvGraphicFramePr>
        <p:xfrm>
          <a:off x="4173402" y="4425949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10206" imgH="838292" progId="Equation.DSMT4">
                  <p:embed/>
                </p:oleObj>
              </mc:Choice>
              <mc:Fallback>
                <p:oleObj name="Equation" r:id="rId6" imgW="1410206" imgH="838292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3402" y="4425949"/>
                        <a:ext cx="1409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9787899"/>
              </p:ext>
            </p:extLst>
          </p:nvPr>
        </p:nvGraphicFramePr>
        <p:xfrm>
          <a:off x="5650230" y="4711700"/>
          <a:ext cx="1041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20" imgH="355320" progId="Equation.DSMT4">
                  <p:embed/>
                </p:oleObj>
              </mc:Choice>
              <mc:Fallback>
                <p:oleObj name="Equation" r:id="rId8" imgW="1041120" imgH="3553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50230" y="4711700"/>
                        <a:ext cx="1041400" cy="355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5400000">
            <a:off x="2977788" y="4724400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3739788" y="4953000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4844688" y="4762500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4501788" y="5029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D2F3D986-1105-5041-6554-3A8AB564C67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109298"/>
              </p:ext>
            </p:extLst>
          </p:nvPr>
        </p:nvGraphicFramePr>
        <p:xfrm>
          <a:off x="2734310" y="2229168"/>
          <a:ext cx="1193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93760" imgH="888840" progId="Equation.DSMT4">
                  <p:embed/>
                </p:oleObj>
              </mc:Choice>
              <mc:Fallback>
                <p:oleObj name="Equation" r:id="rId10" imgW="1193760" imgH="888840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9B171161-DFD6-F625-B9E3-BD8A9F551F9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4310" y="2229168"/>
                        <a:ext cx="11938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4: Using Unit Fractions to Convert US Units of Measure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r>
              <a:rPr lang="en-US" dirty="0"/>
              <a:t>  Choose the unit fraction with pounds in the 	numerator and ounces in the denominator.</a:t>
            </a:r>
          </a:p>
          <a:p>
            <a:pPr indent="3175">
              <a:spcBef>
                <a:spcPct val="50000"/>
              </a:spcBef>
              <a:buFont typeface="+mj-lt"/>
              <a:buAutoNum type="alphaLcPeriod" startAt="4"/>
              <a:tabLst>
                <a:tab pos="457200" algn="l"/>
              </a:tabLst>
            </a:pPr>
            <a:endParaRPr lang="en-US" dirty="0"/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</a:t>
            </a:r>
          </a:p>
          <a:p>
            <a:pPr>
              <a:spcBef>
                <a:spcPct val="50000"/>
              </a:spcBef>
              <a:tabLst>
                <a:tab pos="457200" algn="l"/>
              </a:tabLst>
            </a:pPr>
            <a:r>
              <a:rPr lang="en-US" dirty="0"/>
              <a:t>	Now multiply by this fraction as follows.</a:t>
            </a: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indent="3175">
              <a:spcBef>
                <a:spcPct val="50000"/>
              </a:spcBef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  <a:p>
            <a:pPr marL="0" indent="3175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i="0" dirty="0"/>
          </a:p>
        </p:txBody>
      </p:sp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9146989"/>
              </p:ext>
            </p:extLst>
          </p:nvPr>
        </p:nvGraphicFramePr>
        <p:xfrm>
          <a:off x="979170" y="4678852"/>
          <a:ext cx="81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2433" imgH="292123" progId="Equation.DSMT4">
                  <p:embed/>
                </p:oleObj>
              </mc:Choice>
              <mc:Fallback>
                <p:oleObj name="Equation" r:id="rId2" imgW="812433" imgH="292123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9170" y="4678852"/>
                        <a:ext cx="81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446773"/>
              </p:ext>
            </p:extLst>
          </p:nvPr>
        </p:nvGraphicFramePr>
        <p:xfrm>
          <a:off x="1864154" y="4406900"/>
          <a:ext cx="1905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04862" imgH="927077" progId="Equation.DSMT4">
                  <p:embed/>
                </p:oleObj>
              </mc:Choice>
              <mc:Fallback>
                <p:oleObj name="Equation" r:id="rId4" imgW="1904862" imgH="92707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4154" y="4406900"/>
                        <a:ext cx="1905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5464494"/>
              </p:ext>
            </p:extLst>
          </p:nvPr>
        </p:nvGraphicFramePr>
        <p:xfrm>
          <a:off x="4995998" y="4415778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89046" imgH="837787" progId="Equation.DSMT4">
                  <p:embed/>
                </p:oleObj>
              </mc:Choice>
              <mc:Fallback>
                <p:oleObj name="Equation" r:id="rId6" imgW="88904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5998" y="4415778"/>
                        <a:ext cx="889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5623618"/>
              </p:ext>
            </p:extLst>
          </p:nvPr>
        </p:nvGraphicFramePr>
        <p:xfrm>
          <a:off x="5967095" y="4415778"/>
          <a:ext cx="232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323800" imgH="838080" progId="Equation.DSMT4">
                  <p:embed/>
                </p:oleObj>
              </mc:Choice>
              <mc:Fallback>
                <p:oleObj name="Equation" r:id="rId8" imgW="232380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7095" y="4415778"/>
                        <a:ext cx="2324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535440" y="4679042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>
            <a:off x="3370398" y="494917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052891"/>
              </p:ext>
            </p:extLst>
          </p:nvPr>
        </p:nvGraphicFramePr>
        <p:xfrm>
          <a:off x="3884748" y="4406253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15816" imgH="837787" progId="Equation.DSMT4">
                  <p:embed/>
                </p:oleObj>
              </mc:Choice>
              <mc:Fallback>
                <p:oleObj name="Equation" r:id="rId10" imgW="1015816" imgH="837787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4748" y="4406253"/>
                        <a:ext cx="101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>
            <a:extLst>
              <a:ext uri="{FF2B5EF4-FFF2-40B4-BE49-F238E27FC236}">
                <a16:creationId xmlns:a16="http://schemas.microsoft.com/office/drawing/2014/main" id="{9BB7C4AD-D753-48F3-AF11-7A501A1EB0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5976259"/>
              </p:ext>
            </p:extLst>
          </p:nvPr>
        </p:nvGraphicFramePr>
        <p:xfrm>
          <a:off x="3074988" y="2312988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96800" imgH="838080" progId="Equation.DSMT4">
                  <p:embed/>
                </p:oleObj>
              </mc:Choice>
              <mc:Fallback>
                <p:oleObj name="Equation" r:id="rId12" imgW="1396800" imgH="838080" progId="Equation.DSMT4">
                  <p:embed/>
                  <p:pic>
                    <p:nvPicPr>
                      <p:cNvPr id="2" name="Object 6">
                        <a:extLst>
                          <a:ext uri="{FF2B5EF4-FFF2-40B4-BE49-F238E27FC236}">
                            <a16:creationId xmlns:a16="http://schemas.microsoft.com/office/drawing/2014/main" id="{D2F3D986-1105-5041-6554-3A8AB564C67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4988" y="2312988"/>
                        <a:ext cx="1397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fully grown African elephant can weigh as much as </a:t>
            </a:r>
            <a:r>
              <a:rPr lang="en-US" dirty="0">
                <a:solidFill>
                  <a:srgbClr val="0000FF"/>
                </a:solidFill>
              </a:rPr>
              <a:t>7.5</a:t>
            </a: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tons</a:t>
            </a:r>
            <a:r>
              <a:rPr lang="en-US" dirty="0"/>
              <a:t>. How many pounds is this?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2000 pounds in 1 ton. Using a unit fraction to convert from tons to pounds gives the following.</a:t>
            </a:r>
          </a:p>
          <a:p>
            <a:endParaRPr lang="en-US" sz="3000" dirty="0"/>
          </a:p>
          <a:p>
            <a:endParaRPr lang="en-US" sz="3000" dirty="0"/>
          </a:p>
          <a:p>
            <a:r>
              <a:rPr lang="en-US" dirty="0"/>
              <a:t>Thus, a fully grown African elephant can weigh as much as </a:t>
            </a:r>
            <a:r>
              <a:rPr lang="en-US" dirty="0">
                <a:solidFill>
                  <a:srgbClr val="FF0000"/>
                </a:solidFill>
              </a:rPr>
              <a:t>15,000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pounds</a:t>
            </a:r>
            <a:r>
              <a:rPr lang="en-US" dirty="0"/>
              <a:t>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143000" y="408305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370" imgH="292123" progId="Equation.DSMT4">
                  <p:embed/>
                </p:oleObj>
              </mc:Choice>
              <mc:Fallback>
                <p:oleObj name="Equation" r:id="rId2" imgW="736370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083050"/>
                        <a:ext cx="7366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/>
        </p:nvGraphicFramePr>
        <p:xfrm>
          <a:off x="1968500" y="3810000"/>
          <a:ext cx="2184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83757" imgH="927077" progId="Equation.DSMT4">
                  <p:embed/>
                </p:oleObj>
              </mc:Choice>
              <mc:Fallback>
                <p:oleObj name="Equation" r:id="rId4" imgW="2183757" imgH="92707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500" y="3810000"/>
                        <a:ext cx="21844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/>
        </p:nvGraphicFramePr>
        <p:xfrm>
          <a:off x="4229100" y="4086225"/>
          <a:ext cx="1905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04862" imgH="304800" progId="Equation.DSMT4">
                  <p:embed/>
                </p:oleObj>
              </mc:Choice>
              <mc:Fallback>
                <p:oleObj name="Equation" r:id="rId6" imgW="1904862" imgH="3048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9100" y="4086225"/>
                        <a:ext cx="19050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24351"/>
              </p:ext>
            </p:extLst>
          </p:nvPr>
        </p:nvGraphicFramePr>
        <p:xfrm>
          <a:off x="6210300" y="4093809"/>
          <a:ext cx="1600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00200" imgH="342720" progId="Equation.DSMT4">
                  <p:embed/>
                </p:oleObj>
              </mc:Choice>
              <mc:Fallback>
                <p:oleObj name="Equation" r:id="rId8" imgW="1600200" imgH="34272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4093809"/>
                        <a:ext cx="1600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3578812" y="435227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2693634" y="409186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Determine how many seconds are in a </a:t>
            </a:r>
            <a:r>
              <a:rPr lang="en-US" dirty="0">
                <a:solidFill>
                  <a:srgbClr val="0000FF"/>
                </a:solidFill>
              </a:rPr>
              <a:t>5-day</a:t>
            </a:r>
            <a:r>
              <a:rPr lang="en-US" dirty="0"/>
              <a:t> work week assuming an </a:t>
            </a:r>
            <a:r>
              <a:rPr lang="en-US" dirty="0">
                <a:solidFill>
                  <a:srgbClr val="0000FF"/>
                </a:solidFill>
              </a:rPr>
              <a:t>8 hr </a:t>
            </a:r>
            <a:r>
              <a:rPr lang="en-US" dirty="0"/>
              <a:t>work day. </a:t>
            </a:r>
          </a:p>
          <a:p>
            <a:r>
              <a:rPr lang="en-US" b="1" dirty="0"/>
              <a:t>Solution</a:t>
            </a:r>
          </a:p>
          <a:p>
            <a:r>
              <a:rPr lang="en-US" sz="3000" dirty="0"/>
              <a:t>This number can be found as follows.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1500" dirty="0"/>
          </a:p>
          <a:p>
            <a:endParaRPr lang="en-US" dirty="0"/>
          </a:p>
          <a:p>
            <a:r>
              <a:rPr lang="en-US" dirty="0"/>
              <a:t>Thus, there are </a:t>
            </a:r>
            <a:r>
              <a:rPr lang="en-US" dirty="0">
                <a:solidFill>
                  <a:srgbClr val="FF0000"/>
                </a:solidFill>
              </a:rPr>
              <a:t>144,000 seconds </a:t>
            </a:r>
            <a:r>
              <a:rPr lang="en-US" dirty="0"/>
              <a:t>in a 5-day work week.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8148972"/>
              </p:ext>
            </p:extLst>
          </p:nvPr>
        </p:nvGraphicFramePr>
        <p:xfrm>
          <a:off x="1788954" y="3643868"/>
          <a:ext cx="952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952200" imgH="368280" progId="Equation.DSMT4">
                  <p:embed/>
                </p:oleObj>
              </mc:Choice>
              <mc:Fallback>
                <p:oleObj name="Equation" r:id="rId3" imgW="952200" imgH="36828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8954" y="3643868"/>
                        <a:ext cx="95250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93883"/>
              </p:ext>
            </p:extLst>
          </p:nvPr>
        </p:nvGraphicFramePr>
        <p:xfrm>
          <a:off x="2780030" y="3383280"/>
          <a:ext cx="4318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4317840" imgH="927000" progId="Equation.DSMT4">
                  <p:embed/>
                </p:oleObj>
              </mc:Choice>
              <mc:Fallback>
                <p:oleObj name="Equation" r:id="rId5" imgW="4317840" imgH="92700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0030" y="3383280"/>
                        <a:ext cx="431800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311411"/>
              </p:ext>
            </p:extLst>
          </p:nvPr>
        </p:nvGraphicFramePr>
        <p:xfrm>
          <a:off x="2780030" y="4377055"/>
          <a:ext cx="227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273040" imgH="291960" progId="Equation.DSMT4">
                  <p:embed/>
                </p:oleObj>
              </mc:Choice>
              <mc:Fallback>
                <p:oleObj name="Equation" r:id="rId7" imgW="2273040" imgH="2919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0030" y="4377055"/>
                        <a:ext cx="2273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2812016"/>
              </p:ext>
            </p:extLst>
          </p:nvPr>
        </p:nvGraphicFramePr>
        <p:xfrm>
          <a:off x="5129530" y="4393539"/>
          <a:ext cx="19685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68480" imgH="330120" progId="Equation.DSMT4">
                  <p:embed/>
                </p:oleObj>
              </mc:Choice>
              <mc:Fallback>
                <p:oleObj name="Equation" r:id="rId9" imgW="1968480" imgH="33012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9530" y="4393539"/>
                        <a:ext cx="196850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flipH="1">
            <a:off x="4413938" y="3975788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440430" y="3703462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564630" y="3966246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5455100" y="3950864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582576" y="345948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456668" y="3459480"/>
            <a:ext cx="228600" cy="25523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US System of Measurement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3926355"/>
              </p:ext>
            </p:extLst>
          </p:nvPr>
        </p:nvGraphicFramePr>
        <p:xfrm>
          <a:off x="457200" y="1033144"/>
          <a:ext cx="8229600" cy="4605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dirty="0"/>
                        <a:t>Measurements Used in the US Customary System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US Units of Length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12 inches (in.) = 1 foot (ft)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3 feet = 1 yard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109538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36 inches = 1 yard (yd)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5280 feet = 1 mile (mi)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US</a:t>
                      </a:r>
                      <a:r>
                        <a:rPr lang="en-US" sz="1900" b="1" baseline="0" dirty="0">
                          <a:solidFill>
                            <a:srgbClr val="000000"/>
                          </a:solidFill>
                        </a:rPr>
                        <a:t> Units of Weight</a:t>
                      </a:r>
                      <a:endParaRPr lang="en-US" sz="19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/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16 ounces (oz) = 1 pound (lb)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2000 pounds = 1 ton (T)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US Units of Capacity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8 fluid ounces (fl oz) = 1 cup (c)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2 pints = 1 quart</a:t>
                      </a:r>
                      <a:r>
                        <a:rPr lang="en-US" sz="1900" baseline="0" dirty="0">
                          <a:solidFill>
                            <a:srgbClr val="000000"/>
                          </a:solidFill>
                        </a:rPr>
                        <a:t> (qt)</a:t>
                      </a:r>
                      <a:endParaRPr lang="en-US" sz="19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2 cups = 1 pint (pt) = 16 fluid ounces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4 quarts = 1 gallon (gal)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380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900" b="1" dirty="0">
                          <a:solidFill>
                            <a:srgbClr val="000000"/>
                          </a:solidFill>
                        </a:rPr>
                        <a:t>Units of Time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60 seconds (sec) = 1 minute (min)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24 hours = 1 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83805"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60 minutes = 1 hour (hr)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tabLst>
                          <a:tab pos="231775" algn="l"/>
                        </a:tabLst>
                      </a:pPr>
                      <a:r>
                        <a:rPr lang="en-US" sz="1900" dirty="0">
                          <a:solidFill>
                            <a:srgbClr val="000000"/>
                          </a:solidFill>
                        </a:rPr>
                        <a:t>	7 days = 1 week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2" name="Rectangle 3">
            <a:extLst>
              <a:ext uri="{FF2B5EF4-FFF2-40B4-BE49-F238E27FC236}">
                <a16:creationId xmlns:a16="http://schemas.microsoft.com/office/drawing/2014/main" id="{2AD814E8-FD95-D981-497C-C06F59639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0" y="5617211"/>
            <a:ext cx="1371600" cy="415290"/>
          </a:xfrm>
          <a:prstGeom prst="rect">
            <a:avLst/>
          </a:prstGeom>
        </p:spPr>
        <p:txBody>
          <a:bodyPr>
            <a:noAutofit/>
          </a:bodyPr>
          <a:lstStyle/>
          <a:p>
            <a:pPr indent="3175" algn="just"/>
            <a:r>
              <a:rPr lang="en-US" sz="2300" b="1" dirty="0"/>
              <a:t>Table 1</a:t>
            </a:r>
            <a:endParaRPr lang="en-US" sz="2300" b="1" i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1: Basic Conversions in the US Customary System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indent="3175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Table 1 to convert each measurement.</a:t>
            </a:r>
          </a:p>
          <a:p>
            <a:pPr marL="0"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FF"/>
                </a:solidFill>
              </a:rPr>
              <a:t>1 gal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qt</a:t>
            </a:r>
          </a:p>
          <a:p>
            <a:pPr indent="3175" algn="just"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yd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60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hr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lb</a:t>
            </a:r>
          </a:p>
          <a:p>
            <a:pPr marL="0" indent="3175" algn="just">
              <a:spcBef>
                <a:spcPts val="1200"/>
              </a:spcBef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</a:rPr>
              <a:t>1 gal		</a:t>
            </a:r>
            <a:r>
              <a:rPr lang="en-US" dirty="0">
                <a:solidFill>
                  <a:schemeClr val="tx1"/>
                </a:solidFill>
              </a:rPr>
              <a:t>c.   </a:t>
            </a:r>
            <a:r>
              <a:rPr lang="en-US" dirty="0">
                <a:solidFill>
                  <a:srgbClr val="0000FF"/>
                </a:solidFill>
              </a:rPr>
              <a:t>60 min</a:t>
            </a:r>
          </a:p>
          <a:p>
            <a:pPr indent="3175" algn="just">
              <a:spcBef>
                <a:spcPts val="1200"/>
              </a:spcBef>
              <a:buFont typeface="+mj-lt"/>
              <a:buAutoNum type="alphaLcPeriod"/>
              <a:tabLst>
                <a:tab pos="461963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0000FF"/>
                </a:solidFill>
              </a:rPr>
              <a:t>3 ft		</a:t>
            </a:r>
            <a:r>
              <a:rPr lang="en-US" dirty="0">
                <a:solidFill>
                  <a:schemeClr val="tx1"/>
                </a:solidFill>
              </a:rPr>
              <a:t>d.   </a:t>
            </a:r>
            <a:r>
              <a:rPr lang="en-US" dirty="0">
                <a:solidFill>
                  <a:srgbClr val="0000FF"/>
                </a:solidFill>
              </a:rPr>
              <a:t>1 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</a:t>
            </a:r>
            <a:endParaRPr lang="en-US" dirty="0">
              <a:solidFill>
                <a:srgbClr val="000099"/>
              </a:solidFill>
            </a:endParaRPr>
          </a:p>
          <a:p>
            <a:pPr marL="0" indent="3175" algn="just">
              <a:spcBef>
                <a:spcPts val="1200"/>
              </a:spcBef>
            </a:pPr>
            <a:endParaRPr lang="en-US" b="1" i="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723369" y="4639322"/>
            <a:ext cx="10198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4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qt</a:t>
            </a:r>
            <a:endParaRPr lang="en-US" sz="2800" dirty="0"/>
          </a:p>
        </p:txBody>
      </p:sp>
      <p:sp>
        <p:nvSpPr>
          <p:cNvPr id="7" name="Rectangle 6"/>
          <p:cNvSpPr/>
          <p:nvPr/>
        </p:nvSpPr>
        <p:spPr>
          <a:xfrm>
            <a:off x="1474434" y="5200658"/>
            <a:ext cx="113903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yd </a:t>
            </a:r>
            <a:endParaRPr lang="en-US" sz="28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E4122D5-6BB0-DC26-52C8-AD10BA5B778D}"/>
              </a:ext>
            </a:extLst>
          </p:cNvPr>
          <p:cNvSpPr/>
          <p:nvPr/>
        </p:nvSpPr>
        <p:spPr>
          <a:xfrm>
            <a:off x="4846320" y="4621530"/>
            <a:ext cx="102463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8"/>
                </a:solidFill>
              </a:rPr>
              <a:t>1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99"/>
                </a:solidFill>
              </a:rPr>
              <a:t>hr</a:t>
            </a:r>
            <a:endParaRPr lang="en-US" sz="2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C0EFE05-A2B9-88CF-84AF-F1C4EE373916}"/>
              </a:ext>
            </a:extLst>
          </p:cNvPr>
          <p:cNvSpPr/>
          <p:nvPr/>
        </p:nvSpPr>
        <p:spPr>
          <a:xfrm>
            <a:off x="4563122" y="5187970"/>
            <a:ext cx="12682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8"/>
                </a:solidFill>
              </a:rPr>
              <a:t>2000 </a:t>
            </a:r>
            <a:r>
              <a:rPr lang="en-US" sz="2800" dirty="0" err="1">
                <a:solidFill>
                  <a:srgbClr val="000099"/>
                </a:solidFill>
              </a:rPr>
              <a:t>lb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2" grpId="0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96977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spcBef>
                <a:spcPct val="500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Multiply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smaller units.                    (There will be more smaller units.)</a:t>
            </a:r>
          </a:p>
          <a:p>
            <a:pPr marL="514350" indent="-514350">
              <a:spcBef>
                <a:spcPts val="12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b="1" dirty="0">
                <a:solidFill>
                  <a:srgbClr val="C00000"/>
                </a:solidFill>
              </a:rPr>
              <a:t>Divide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to convert to larger units.                            (There will be fewer larger units.)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Procedure: Using Multiplication and Division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Example 2: Converting US Units of Measure Using Multiplication/Division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055441"/>
            <a:ext cx="8229600" cy="43150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dirty="0"/>
              <a:t>Use multiplication or division to convert each measurement.</a:t>
            </a:r>
            <a:endParaRPr lang="en-US" i="0" dirty="0"/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i="0" dirty="0"/>
              <a:t> </a:t>
            </a:r>
            <a:r>
              <a:rPr lang="en-US" i="0" dirty="0">
                <a:solidFill>
                  <a:srgbClr val="0000FF"/>
                </a:solidFill>
              </a:rPr>
              <a:t>3 c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 _____ </a:t>
            </a:r>
            <a:r>
              <a:rPr lang="en-US" i="0" dirty="0" err="1">
                <a:solidFill>
                  <a:srgbClr val="0000FF"/>
                </a:solidFill>
              </a:rPr>
              <a:t>fl</a:t>
            </a:r>
            <a:r>
              <a:rPr lang="en-US" i="0" dirty="0">
                <a:solidFill>
                  <a:srgbClr val="0000FF"/>
                </a:solidFill>
              </a:rPr>
              <a:t> oz 	</a:t>
            </a:r>
            <a:r>
              <a:rPr lang="en-US" dirty="0"/>
              <a:t>c. </a:t>
            </a:r>
            <a:r>
              <a:rPr lang="en-US" dirty="0">
                <a:solidFill>
                  <a:srgbClr val="0000FF"/>
                </a:solidFill>
              </a:rPr>
              <a:t>150 min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</a:t>
            </a:r>
            <a:r>
              <a:rPr lang="en-US" dirty="0" err="1">
                <a:solidFill>
                  <a:srgbClr val="0000FF"/>
                </a:solidFill>
              </a:rPr>
              <a:t>hr</a:t>
            </a:r>
            <a:endParaRPr lang="en-US" dirty="0">
              <a:solidFill>
                <a:srgbClr val="0000FF"/>
              </a:solidFill>
            </a:endParaRPr>
          </a:p>
          <a:p>
            <a:pPr marL="514350" indent="-514350" algn="just">
              <a:buFont typeface="Courier New" pitchFamily="49" charset="0"/>
              <a:buAutoNum type="alphaLcPeriod"/>
              <a:tabLst>
                <a:tab pos="457200" algn="l"/>
              </a:tabLst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5 gal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qt	</a:t>
            </a:r>
            <a:r>
              <a:rPr lang="en-US" dirty="0"/>
              <a:t>d. </a:t>
            </a:r>
            <a:r>
              <a:rPr lang="en-US" dirty="0">
                <a:solidFill>
                  <a:srgbClr val="0000FF"/>
                </a:solidFill>
              </a:rPr>
              <a:t>39 in.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 _____ ft</a:t>
            </a:r>
          </a:p>
          <a:p>
            <a:pPr algn="just"/>
            <a:r>
              <a:rPr lang="en-US" b="1" i="0" dirty="0"/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(a </a:t>
            </a:r>
            <a:r>
              <a:rPr lang="en-US" i="1" dirty="0">
                <a:solidFill>
                  <a:schemeClr val="tx1"/>
                </a:solidFill>
              </a:rPr>
              <a:t>cup</a:t>
            </a:r>
            <a:r>
              <a:rPr lang="en-US" dirty="0">
                <a:solidFill>
                  <a:schemeClr val="tx1"/>
                </a:solidFill>
              </a:rPr>
              <a:t> is larger than a </a:t>
            </a:r>
            <a:r>
              <a:rPr lang="en-US" i="1" dirty="0">
                <a:solidFill>
                  <a:schemeClr val="tx1"/>
                </a:solidFill>
              </a:rPr>
              <a:t>fluid ounce</a:t>
            </a:r>
            <a:r>
              <a:rPr lang="en-US" dirty="0">
                <a:solidFill>
                  <a:schemeClr val="tx1"/>
                </a:solidFill>
              </a:rPr>
              <a:t>), so multiply. Because there are 8 fluid ounces in 1 cup, multiply by 8.</a:t>
            </a:r>
          </a:p>
        </p:txBody>
      </p:sp>
      <p:sp>
        <p:nvSpPr>
          <p:cNvPr id="6" name="Rectangle 5"/>
          <p:cNvSpPr/>
          <p:nvPr/>
        </p:nvSpPr>
        <p:spPr>
          <a:xfrm>
            <a:off x="3124200" y="5486400"/>
            <a:ext cx="17460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3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8</a:t>
            </a:r>
            <a:r>
              <a:rPr lang="en-US" sz="2800" dirty="0">
                <a:solidFill>
                  <a:srgbClr val="000099"/>
                </a:solidFill>
              </a:rPr>
              <a:t> fl oz</a:t>
            </a:r>
          </a:p>
        </p:txBody>
      </p:sp>
      <p:sp>
        <p:nvSpPr>
          <p:cNvPr id="7" name="Rectangle 6"/>
          <p:cNvSpPr/>
          <p:nvPr/>
        </p:nvSpPr>
        <p:spPr>
          <a:xfrm>
            <a:off x="4738914" y="5500914"/>
            <a:ext cx="15729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24 fl oz </a:t>
            </a:r>
          </a:p>
        </p:txBody>
      </p:sp>
      <p:sp>
        <p:nvSpPr>
          <p:cNvPr id="8" name="Rectangle 7"/>
          <p:cNvSpPr/>
          <p:nvPr/>
        </p:nvSpPr>
        <p:spPr>
          <a:xfrm>
            <a:off x="2590800" y="5486400"/>
            <a:ext cx="60144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 c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2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 </a:t>
            </a:r>
            <a:r>
              <a:rPr lang="en-US" i="1" dirty="0">
                <a:solidFill>
                  <a:schemeClr val="tx1"/>
                </a:solidFill>
              </a:rPr>
              <a:t>gallon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larger than a </a:t>
            </a:r>
            <a:r>
              <a:rPr lang="en-US" i="1" dirty="0">
                <a:solidFill>
                  <a:schemeClr val="tx1"/>
                </a:solidFill>
              </a:rPr>
              <a:t>quart</a:t>
            </a:r>
            <a:r>
              <a:rPr lang="en-US" i="0" dirty="0">
                <a:solidFill>
                  <a:schemeClr val="tx1"/>
                </a:solidFill>
              </a:rPr>
              <a:t>), so multiply. 	Because there are 4 quarts in 1 gallon, multiply by 4.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			</a:t>
            </a:r>
            <a:r>
              <a:rPr lang="en-US" i="0" dirty="0">
                <a:solidFill>
                  <a:srgbClr val="0000FF"/>
                </a:solidFill>
              </a:rPr>
              <a:t>5 gal</a:t>
            </a:r>
          </a:p>
          <a:p>
            <a:pPr indent="3175">
              <a:spcBef>
                <a:spcPts val="1200"/>
              </a:spcBef>
              <a:buFont typeface="+mj-lt"/>
              <a:buAutoNum type="alphaLcPeriod" startAt="3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unit (a </a:t>
            </a:r>
            <a:r>
              <a:rPr lang="en-US" i="1" dirty="0">
                <a:solidFill>
                  <a:schemeClr val="tx1"/>
                </a:solidFill>
              </a:rPr>
              <a:t>minute</a:t>
            </a:r>
            <a:r>
              <a:rPr lang="en-US" dirty="0">
                <a:solidFill>
                  <a:schemeClr val="tx1"/>
                </a:solidFill>
              </a:rPr>
              <a:t> is smaller than an </a:t>
            </a:r>
            <a:r>
              <a:rPr lang="en-US" i="1" dirty="0">
                <a:solidFill>
                  <a:schemeClr val="tx1"/>
                </a:solidFill>
              </a:rPr>
              <a:t>hour</a:t>
            </a:r>
            <a:r>
              <a:rPr lang="en-US" dirty="0">
                <a:solidFill>
                  <a:schemeClr val="tx1"/>
                </a:solidFill>
              </a:rPr>
              <a:t>), so divide. 	Because there are </a:t>
            </a:r>
            <a:r>
              <a:rPr lang="en-US" dirty="0">
                <a:solidFill>
                  <a:srgbClr val="0000FF"/>
                </a:solidFill>
              </a:rPr>
              <a:t>60 minutes</a:t>
            </a:r>
            <a:r>
              <a:rPr lang="en-US" dirty="0">
                <a:solidFill>
                  <a:schemeClr val="tx1"/>
                </a:solidFill>
              </a:rPr>
              <a:t> in 1 hour, divide by 	</a:t>
            </a:r>
            <a:r>
              <a:rPr lang="en-US" dirty="0">
                <a:solidFill>
                  <a:srgbClr val="0000FF"/>
                </a:solidFill>
              </a:rPr>
              <a:t>60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0" indent="3175">
              <a:spcBef>
                <a:spcPts val="1200"/>
              </a:spcBef>
              <a:buFont typeface="Courier New" pitchFamily="49" charset="0"/>
              <a:buNone/>
              <a:tabLst>
                <a:tab pos="457200" algn="l"/>
              </a:tabLst>
            </a:pP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7218" y="2725444"/>
            <a:ext cx="1457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 5</a:t>
            </a:r>
            <a:r>
              <a:rPr lang="en-US" sz="2800" dirty="0">
                <a:solidFill>
                  <a:srgbClr val="9900FF"/>
                </a:solidFill>
              </a:rPr>
              <a:t> </a:t>
            </a:r>
            <a:r>
              <a:rPr lang="en-US" sz="2800" dirty="0">
                <a:solidFill>
                  <a:srgbClr val="000099"/>
                </a:solidFill>
              </a:rPr>
              <a:t>·</a:t>
            </a:r>
            <a:r>
              <a:rPr lang="en-US" sz="2800" dirty="0">
                <a:solidFill>
                  <a:srgbClr val="9900FF"/>
                </a:solidFill>
              </a:rPr>
              <a:t> 4</a:t>
            </a:r>
            <a:r>
              <a:rPr lang="en-US" sz="2800" dirty="0">
                <a:solidFill>
                  <a:srgbClr val="000099"/>
                </a:solidFill>
              </a:rPr>
              <a:t> qt</a:t>
            </a:r>
          </a:p>
        </p:txBody>
      </p:sp>
      <p:sp>
        <p:nvSpPr>
          <p:cNvPr id="5" name="Rectangle 4"/>
          <p:cNvSpPr/>
          <p:nvPr/>
        </p:nvSpPr>
        <p:spPr>
          <a:xfrm>
            <a:off x="4430674" y="2739958"/>
            <a:ext cx="12843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99"/>
                </a:solidFill>
              </a:rPr>
              <a:t>=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20 qt </a:t>
            </a:r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066800" y="5346700"/>
          <a:ext cx="1181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618" imgH="292123" progId="Equation.DSMT4">
                  <p:embed/>
                </p:oleObj>
              </mc:Choice>
              <mc:Fallback>
                <p:oleObj name="Equation" r:id="rId2" imgW="1180618" imgH="29212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346700"/>
                        <a:ext cx="11811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286000" y="5067300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20616" imgH="837787" progId="Equation.DSMT4">
                  <p:embed/>
                </p:oleObj>
              </mc:Choice>
              <mc:Fallback>
                <p:oleObj name="Equation" r:id="rId4" imgW="1320616" imgH="837787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067300"/>
                        <a:ext cx="1320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683000" y="5064712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108" imgH="837787" progId="Equation.DSMT4">
                  <p:embed/>
                </p:oleObj>
              </mc:Choice>
              <mc:Fallback>
                <p:oleObj name="Equation" r:id="rId6" imgW="965108" imgH="837787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064712"/>
                        <a:ext cx="965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1327940"/>
              </p:ext>
            </p:extLst>
          </p:nvPr>
        </p:nvGraphicFramePr>
        <p:xfrm>
          <a:off x="4743390" y="5078766"/>
          <a:ext cx="2463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63480" imgH="838080" progId="Equation.DSMT4">
                  <p:embed/>
                </p:oleObj>
              </mc:Choice>
              <mc:Fallback>
                <p:oleObj name="Equation" r:id="rId8" imgW="246348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3390" y="5078766"/>
                        <a:ext cx="2463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Example 2: Converting US Units of Measure Using Multiplication/Division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3175">
              <a:buFont typeface="+mj-lt"/>
              <a:buAutoNum type="alphaLcPeriod" startAt="4"/>
              <a:tabLst>
                <a:tab pos="461963" algn="l"/>
              </a:tabLst>
            </a:pPr>
            <a:r>
              <a:rPr lang="en-US" i="0" dirty="0">
                <a:solidFill>
                  <a:schemeClr val="tx1"/>
                </a:solidFill>
              </a:rPr>
              <a:t>	You are converting from a </a:t>
            </a:r>
            <a:r>
              <a:rPr lang="en-US" i="1" dirty="0">
                <a:solidFill>
                  <a:schemeClr val="tx1"/>
                </a:solidFill>
              </a:rPr>
              <a:t>smaller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unit to a </a:t>
            </a:r>
            <a:r>
              <a:rPr lang="en-US" i="1" dirty="0">
                <a:solidFill>
                  <a:schemeClr val="tx1"/>
                </a:solidFill>
              </a:rPr>
              <a:t>larger</a:t>
            </a:r>
            <a:r>
              <a:rPr lang="en-US" dirty="0">
                <a:solidFill>
                  <a:schemeClr val="tx1"/>
                </a:solidFill>
              </a:rPr>
              <a:t> 	</a:t>
            </a:r>
            <a:r>
              <a:rPr lang="en-US" i="0" dirty="0">
                <a:solidFill>
                  <a:schemeClr val="tx1"/>
                </a:solidFill>
              </a:rPr>
              <a:t>unit (an </a:t>
            </a:r>
            <a:r>
              <a:rPr lang="en-US" i="1" dirty="0">
                <a:solidFill>
                  <a:schemeClr val="tx1"/>
                </a:solidFill>
              </a:rPr>
              <a:t>inch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is smaller than a </a:t>
            </a:r>
            <a:r>
              <a:rPr lang="en-US" i="1" dirty="0">
                <a:solidFill>
                  <a:schemeClr val="tx1"/>
                </a:solidFill>
              </a:rPr>
              <a:t>foot</a:t>
            </a:r>
            <a:r>
              <a:rPr lang="en-US" i="0" dirty="0">
                <a:solidFill>
                  <a:schemeClr val="tx1"/>
                </a:solidFill>
              </a:rPr>
              <a:t>), so divide. 	Because there are 12 inches in 1 foot, divide by 12.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676400" y="3136900"/>
          <a:ext cx="825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607" imgH="292299" progId="Equation.DSMT4">
                  <p:embed/>
                </p:oleObj>
              </mc:Choice>
              <mc:Fallback>
                <p:oleObj name="Equation" r:id="rId2" imgW="825607" imgH="292299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36900"/>
                        <a:ext cx="8255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529114" y="2863850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67168" imgH="838292" progId="Equation.DSMT4">
                  <p:embed/>
                </p:oleObj>
              </mc:Choice>
              <mc:Fallback>
                <p:oleObj name="Equation" r:id="rId4" imgW="1067168" imgH="838292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9114" y="2863850"/>
                        <a:ext cx="1066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8642047"/>
              </p:ext>
            </p:extLst>
          </p:nvPr>
        </p:nvGraphicFramePr>
        <p:xfrm>
          <a:off x="4786082" y="2863850"/>
          <a:ext cx="248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89040" imgH="838080" progId="Equation.DSMT4">
                  <p:embed/>
                </p:oleObj>
              </mc:Choice>
              <mc:Fallback>
                <p:oleObj name="Equation" r:id="rId6" imgW="2489040" imgH="83808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082" y="2863850"/>
                        <a:ext cx="248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701526" y="2868966"/>
          <a:ext cx="104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41170" imgH="837787" progId="Equation.DSMT4">
                  <p:embed/>
                </p:oleObj>
              </mc:Choice>
              <mc:Fallback>
                <p:oleObj name="Equation" r:id="rId8" imgW="1041170" imgH="837787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526" y="2868966"/>
                        <a:ext cx="1041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Application: Converting US Units of Measure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bottle of water contains </a:t>
            </a:r>
            <a:r>
              <a:rPr lang="en-US" dirty="0">
                <a:solidFill>
                  <a:srgbClr val="0000FF"/>
                </a:solidFill>
              </a:rPr>
              <a:t>16.8 fluid ounces</a:t>
            </a:r>
            <a:r>
              <a:rPr lang="en-US" dirty="0"/>
              <a:t>. How many cups of water are in the bottle?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There are 8 fluid ounces in 1 cup and we want to change from fluid ounces to cups. To change from a smaller unit to a larger unit, divide.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Thus, the bottle contains </a:t>
            </a:r>
            <a:r>
              <a:rPr lang="en-US" dirty="0">
                <a:solidFill>
                  <a:srgbClr val="FF0000"/>
                </a:solidFill>
              </a:rPr>
              <a:t>2.1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 of water.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6349073"/>
              </p:ext>
            </p:extLst>
          </p:nvPr>
        </p:nvGraphicFramePr>
        <p:xfrm>
          <a:off x="2514600" y="4446588"/>
          <a:ext cx="13335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317160" progId="Equation.DSMT4">
                  <p:embed/>
                </p:oleObj>
              </mc:Choice>
              <mc:Fallback>
                <p:oleObj name="Equation" r:id="rId2" imgW="1333440" imgH="31716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446588"/>
                        <a:ext cx="13335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919538" y="4186238"/>
          <a:ext cx="1244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54" imgH="837787" progId="Equation.DSMT4">
                  <p:embed/>
                </p:oleObj>
              </mc:Choice>
              <mc:Fallback>
                <p:oleObj name="Equation" r:id="rId4" imgW="1244554" imgH="837787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9538" y="4186238"/>
                        <a:ext cx="1244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5270500" y="4464050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77785" imgH="292123" progId="Equation.DSMT4">
                  <p:embed/>
                </p:oleObj>
              </mc:Choice>
              <mc:Fallback>
                <p:oleObj name="Equation" r:id="rId6" imgW="977785" imgH="29212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4464050"/>
                        <a:ext cx="9779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Procedure: Using Unit Fractions to Convert Measurements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181588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numerator should be in the units of measure of the desired result.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The denominator should be in the original units of measure.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1269</TotalTime>
  <Words>1021</Words>
  <Application>Microsoft Office PowerPoint</Application>
  <PresentationFormat>On-screen Show (4:3)</PresentationFormat>
  <Paragraphs>116</Paragraphs>
  <Slides>16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Section 6.1</vt:lpstr>
      <vt:lpstr>The US System of Measurement</vt:lpstr>
      <vt:lpstr>Example 1: Basic Conversions in the US Customary System</vt:lpstr>
      <vt:lpstr>Procedure: Using Multiplication and Division to Convert Measurements</vt:lpstr>
      <vt:lpstr>Example 2: Converting US Units of Measure Using Multiplication/Division</vt:lpstr>
      <vt:lpstr>Example 2: Converting US Units of Measure Using Multiplication/Division (cont.)</vt:lpstr>
      <vt:lpstr>Example 2: Converting US Units of Measure Using Multiplication/Division (cont.)</vt:lpstr>
      <vt:lpstr>Example 3: Application: Converting US Units of Measure</vt:lpstr>
      <vt:lpstr>Procedure: Using Unit Fractions to Convert Measurements</vt:lpstr>
      <vt:lpstr>Example 4: Using Unit Fractions to Convert US Units of Measure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4: Using Unit Fractions to Convert US Units of Measure (cont.)</vt:lpstr>
      <vt:lpstr>Example 5: Application: Converting US Units of Measure</vt:lpstr>
      <vt:lpstr>Example 6: Application: Converting US Units of Measure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Preparation for College Mathematics, 3rd Edition</dc:title>
  <dc:creator>Hawkes Learning</dc:creator>
  <cp:lastModifiedBy>Rebecca Johnson</cp:lastModifiedBy>
  <cp:revision>136</cp:revision>
  <dcterms:created xsi:type="dcterms:W3CDTF">2013-04-26T14:43:13Z</dcterms:created>
  <dcterms:modified xsi:type="dcterms:W3CDTF">2023-06-27T17:41:05Z</dcterms:modified>
</cp:coreProperties>
</file>