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60" r:id="rId3"/>
    <p:sldId id="261" r:id="rId4"/>
    <p:sldId id="262" r:id="rId5"/>
    <p:sldId id="263" r:id="rId6"/>
    <p:sldId id="286" r:id="rId7"/>
    <p:sldId id="264" r:id="rId8"/>
    <p:sldId id="265" r:id="rId9"/>
    <p:sldId id="285" r:id="rId10"/>
    <p:sldId id="267" r:id="rId11"/>
    <p:sldId id="268" r:id="rId12"/>
    <p:sldId id="288" r:id="rId13"/>
    <p:sldId id="269" r:id="rId14"/>
    <p:sldId id="270" r:id="rId15"/>
    <p:sldId id="271" r:id="rId16"/>
    <p:sldId id="272" r:id="rId17"/>
    <p:sldId id="273" r:id="rId18"/>
    <p:sldId id="275" r:id="rId19"/>
    <p:sldId id="276" r:id="rId20"/>
    <p:sldId id="278" r:id="rId21"/>
    <p:sldId id="279" r:id="rId22"/>
    <p:sldId id="280" r:id="rId23"/>
    <p:sldId id="281" r:id="rId24"/>
    <p:sldId id="282" r:id="rId25"/>
    <p:sldId id="289" r:id="rId26"/>
    <p:sldId id="291" r:id="rId27"/>
    <p:sldId id="295" r:id="rId28"/>
    <p:sldId id="292" r:id="rId29"/>
    <p:sldId id="293" r:id="rId30"/>
    <p:sldId id="294"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2D7D9F"/>
    <a:srgbClr val="FF00FF"/>
    <a:srgbClr val="1F497D"/>
    <a:srgbClr val="00000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7" autoAdjust="0"/>
    <p:restoredTop sz="94679" autoAdjust="0"/>
  </p:normalViewPr>
  <p:slideViewPr>
    <p:cSldViewPr>
      <p:cViewPr varScale="1">
        <p:scale>
          <a:sx n="105" d="100"/>
          <a:sy n="105" d="100"/>
        </p:scale>
        <p:origin x="193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23070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E7F2C-BCA5-4BED-BAFB-9AC5FC7EFACC}" type="datetimeFigureOut">
              <a:rPr lang="en-US" smtClean="0"/>
              <a:pPr/>
              <a:t>6/27/2023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F803F-9660-4B8E-BE1F-6E6191AD948F}" type="slidenum">
              <a:rPr lang="en-US" smtClean="0"/>
              <a:pPr/>
              <a:t>‹#›</a:t>
            </a:fld>
            <a:endParaRPr lang="en-US" dirty="0"/>
          </a:p>
        </p:txBody>
      </p:sp>
    </p:spTree>
    <p:extLst>
      <p:ext uri="{BB962C8B-B14F-4D97-AF65-F5344CB8AC3E}">
        <p14:creationId xmlns:p14="http://schemas.microsoft.com/office/powerpoint/2010/main" val="414503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2F803F-9660-4B8E-BE1F-6E6191AD94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18" Type="http://schemas.openxmlformats.org/officeDocument/2006/relationships/oleObject" Target="../embeddings/oleObject22.bin"/><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8.bin"/><Relationship Id="rId19"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9.wmf"/><Relationship Id="rId18" Type="http://schemas.openxmlformats.org/officeDocument/2006/relationships/oleObject" Target="../embeddings/oleObject32.bin"/><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9.bin"/><Relationship Id="rId17" Type="http://schemas.openxmlformats.org/officeDocument/2006/relationships/image" Target="../media/image31.wmf"/><Relationship Id="rId2" Type="http://schemas.openxmlformats.org/officeDocument/2006/relationships/oleObject" Target="../embeddings/oleObject24.bin"/><Relationship Id="rId16"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8.bin"/><Relationship Id="rId19" Type="http://schemas.openxmlformats.org/officeDocument/2006/relationships/image" Target="../media/image32.wmf"/><Relationship Id="rId4" Type="http://schemas.openxmlformats.org/officeDocument/2006/relationships/oleObject" Target="../embeddings/oleObject25.bin"/><Relationship Id="rId9" Type="http://schemas.openxmlformats.org/officeDocument/2006/relationships/image" Target="../media/image27.wmf"/><Relationship Id="rId1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4.wmf"/><Relationship Id="rId4" Type="http://schemas.openxmlformats.org/officeDocument/2006/relationships/oleObject" Target="../embeddings/oleObject34.bin"/><Relationship Id="rId9"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7.wmf"/><Relationship Id="rId18" Type="http://schemas.openxmlformats.org/officeDocument/2006/relationships/oleObject" Target="../embeddings/oleObject50.bin"/><Relationship Id="rId3" Type="http://schemas.openxmlformats.org/officeDocument/2006/relationships/image" Target="../media/image42.wmf"/><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7.bin"/><Relationship Id="rId17" Type="http://schemas.openxmlformats.org/officeDocument/2006/relationships/image" Target="../media/image49.w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6.bin"/><Relationship Id="rId19" Type="http://schemas.openxmlformats.org/officeDocument/2006/relationships/image" Target="../media/image50.wmf"/><Relationship Id="rId4" Type="http://schemas.openxmlformats.org/officeDocument/2006/relationships/oleObject" Target="../embeddings/oleObject43.bin"/><Relationship Id="rId9" Type="http://schemas.openxmlformats.org/officeDocument/2006/relationships/image" Target="../media/image45.wmf"/><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0.wmf"/><Relationship Id="rId18" Type="http://schemas.openxmlformats.org/officeDocument/2006/relationships/oleObject" Target="../embeddings/oleObject73.bin"/><Relationship Id="rId3" Type="http://schemas.openxmlformats.org/officeDocument/2006/relationships/image" Target="../media/image65.wmf"/><Relationship Id="rId21" Type="http://schemas.openxmlformats.org/officeDocument/2006/relationships/image" Target="../media/image74.wmf"/><Relationship Id="rId7" Type="http://schemas.openxmlformats.org/officeDocument/2006/relationships/image" Target="../media/image67.wmf"/><Relationship Id="rId12" Type="http://schemas.openxmlformats.org/officeDocument/2006/relationships/oleObject" Target="../embeddings/oleObject70.bin"/><Relationship Id="rId17" Type="http://schemas.openxmlformats.org/officeDocument/2006/relationships/image" Target="../media/image72.wmf"/><Relationship Id="rId2" Type="http://schemas.openxmlformats.org/officeDocument/2006/relationships/oleObject" Target="../embeddings/oleObject65.bin"/><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9.bin"/><Relationship Id="rId19" Type="http://schemas.openxmlformats.org/officeDocument/2006/relationships/image" Target="../media/image73.wmf"/><Relationship Id="rId4" Type="http://schemas.openxmlformats.org/officeDocument/2006/relationships/oleObject" Target="../embeddings/oleObject66.bin"/><Relationship Id="rId9" Type="http://schemas.openxmlformats.org/officeDocument/2006/relationships/image" Target="../media/image68.wmf"/><Relationship Id="rId14"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7.wmf"/><Relationship Id="rId12" Type="http://schemas.openxmlformats.org/officeDocument/2006/relationships/oleObject" Target="../embeddings/oleObject80.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6.wmf"/><Relationship Id="rId18" Type="http://schemas.openxmlformats.org/officeDocument/2006/relationships/oleObject" Target="../embeddings/oleObject89.bin"/><Relationship Id="rId3" Type="http://schemas.openxmlformats.org/officeDocument/2006/relationships/image" Target="../media/image81.wmf"/><Relationship Id="rId21" Type="http://schemas.openxmlformats.org/officeDocument/2006/relationships/image" Target="../media/image90.wmf"/><Relationship Id="rId7" Type="http://schemas.openxmlformats.org/officeDocument/2006/relationships/image" Target="../media/image83.wmf"/><Relationship Id="rId12" Type="http://schemas.openxmlformats.org/officeDocument/2006/relationships/oleObject" Target="../embeddings/oleObject86.bin"/><Relationship Id="rId17" Type="http://schemas.openxmlformats.org/officeDocument/2006/relationships/image" Target="../media/image88.wmf"/><Relationship Id="rId2" Type="http://schemas.openxmlformats.org/officeDocument/2006/relationships/oleObject" Target="../embeddings/oleObject81.bin"/><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85.bin"/><Relationship Id="rId19" Type="http://schemas.openxmlformats.org/officeDocument/2006/relationships/image" Target="../media/image89.wmf"/><Relationship Id="rId4" Type="http://schemas.openxmlformats.org/officeDocument/2006/relationships/oleObject" Target="../embeddings/oleObject82.bin"/><Relationship Id="rId9" Type="http://schemas.openxmlformats.org/officeDocument/2006/relationships/image" Target="../media/image84.wmf"/><Relationship Id="rId14" Type="http://schemas.openxmlformats.org/officeDocument/2006/relationships/oleObject" Target="../embeddings/oleObject87.bin"/></Relationships>
</file>

<file path=ppt/slides/_rels/slide24.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93.bin"/><Relationship Id="rId1" Type="http://schemas.openxmlformats.org/officeDocument/2006/relationships/slideLayout" Target="../slideLayouts/slideLayout2.xml"/><Relationship Id="rId5" Type="http://schemas.openxmlformats.org/officeDocument/2006/relationships/image" Target="../media/image94.wmf"/><Relationship Id="rId4" Type="http://schemas.openxmlformats.org/officeDocument/2006/relationships/oleObject" Target="../embeddings/oleObject9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97.bin"/><Relationship Id="rId5" Type="http://schemas.openxmlformats.org/officeDocument/2006/relationships/image" Target="../media/image96.wmf"/><Relationship Id="rId10" Type="http://schemas.openxmlformats.org/officeDocument/2006/relationships/image" Target="../media/image101.png"/><Relationship Id="rId4" Type="http://schemas.openxmlformats.org/officeDocument/2006/relationships/oleObject" Target="../embeddings/oleObject96.bin"/><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5" Type="http://schemas.openxmlformats.org/officeDocument/2006/relationships/image" Target="../media/image99.wmf"/><Relationship Id="rId4" Type="http://schemas.openxmlformats.org/officeDocument/2006/relationships/oleObject" Target="../embeddings/oleObject99.bin"/><Relationship Id="rId9" Type="http://schemas.openxmlformats.org/officeDocument/2006/relationships/image" Target="../media/image10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03.wmf"/><Relationship Id="rId4" Type="http://schemas.openxmlformats.org/officeDocument/2006/relationships/oleObject" Target="../embeddings/oleObject103.bin"/><Relationship Id="rId9" Type="http://schemas.openxmlformats.org/officeDocument/2006/relationships/image" Target="../media/image10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18" Type="http://schemas.openxmlformats.org/officeDocument/2006/relationships/oleObject" Target="../embeddings/oleObject9.bin"/><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17" Type="http://schemas.openxmlformats.org/officeDocument/2006/relationships/image" Target="../media/image9.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5.bin"/><Relationship Id="rId19"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2.wmf"/><Relationship Id="rId10" Type="http://schemas.openxmlformats.org/officeDocument/2006/relationships/image" Target="../media/image15.png"/><Relationship Id="rId4" Type="http://schemas.openxmlformats.org/officeDocument/2006/relationships/oleObject" Target="../embeddings/oleObject11.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5.4</a:t>
            </a:r>
          </a:p>
        </p:txBody>
      </p:sp>
      <p:sp>
        <p:nvSpPr>
          <p:cNvPr id="3" name="Subtitle 2"/>
          <p:cNvSpPr>
            <a:spLocks noGrp="1"/>
          </p:cNvSpPr>
          <p:nvPr>
            <p:ph type="subTitle" idx="4294967295"/>
          </p:nvPr>
        </p:nvSpPr>
        <p:spPr>
          <a:xfrm>
            <a:off x="1371600" y="3502152"/>
            <a:ext cx="6400800" cy="841248"/>
          </a:xfrm>
          <a:prstGeom prst="rect">
            <a:avLst/>
          </a:prstGeom>
        </p:spPr>
        <p:txBody>
          <a:bodyPr rtlCol="0" anchor="t" anchorCtr="1">
            <a:normAutofit/>
          </a:bodyPr>
          <a:lstStyle/>
          <a:p>
            <a:pPr algn="ctr">
              <a:buNone/>
              <a:defRPr/>
            </a:pPr>
            <a:r>
              <a:rPr lang="en-US" b="1" i="1" dirty="0">
                <a:solidFill>
                  <a:srgbClr val="1F497D"/>
                </a:solidFill>
              </a:rPr>
              <a:t>Applications of Percent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prstGeom prst="rect">
            <a:avLst/>
          </a:prstGeom>
        </p:spPr>
        <p:txBody>
          <a:bodyPr/>
          <a:lstStyle/>
          <a:p>
            <a:pPr marL="0" indent="0" eaLnBrk="1" hangingPunct="1">
              <a:spcBef>
                <a:spcPts val="600"/>
              </a:spcBef>
              <a:buFont typeface="Courier New" pitchFamily="49" charset="0"/>
              <a:buNone/>
            </a:pPr>
            <a:r>
              <a:rPr lang="en-US" sz="2800" i="0" dirty="0">
                <a:solidFill>
                  <a:schemeClr val="tx1"/>
                </a:solidFill>
              </a:rPr>
              <a:t>Large, fluffy towels were on sale at a discount of </a:t>
            </a:r>
            <a:r>
              <a:rPr lang="en-US" sz="2800" i="0" dirty="0">
                <a:solidFill>
                  <a:srgbClr val="0000FF"/>
                </a:solidFill>
              </a:rPr>
              <a:t>30%</a:t>
            </a:r>
            <a:r>
              <a:rPr lang="en-US" sz="2800" i="0" dirty="0">
                <a:solidFill>
                  <a:schemeClr val="tx1"/>
                </a:solidFill>
              </a:rPr>
              <a:t>.  If the sale price was </a:t>
            </a:r>
            <a:r>
              <a:rPr lang="en-US" sz="2800" i="0" dirty="0">
                <a:solidFill>
                  <a:srgbClr val="0000FF"/>
                </a:solidFill>
              </a:rPr>
              <a:t>$8.40</a:t>
            </a:r>
            <a:r>
              <a:rPr lang="en-US" sz="2800" i="0" dirty="0">
                <a:solidFill>
                  <a:schemeClr val="tx1"/>
                </a:solidFill>
              </a:rPr>
              <a:t>, what was the original price?</a:t>
            </a:r>
          </a:p>
          <a:p>
            <a:pPr marL="0" indent="0" eaLnBrk="1" hangingPunct="1">
              <a:spcBef>
                <a:spcPts val="600"/>
              </a:spcBef>
              <a:buFont typeface="Courier New" pitchFamily="49" charset="0"/>
              <a:buNone/>
            </a:pPr>
            <a:r>
              <a:rPr lang="en-US" sz="2800" b="1" i="0" dirty="0">
                <a:solidFill>
                  <a:schemeClr val="tx1"/>
                </a:solidFill>
              </a:rPr>
              <a:t>Solution</a:t>
            </a:r>
          </a:p>
          <a:p>
            <a:pPr>
              <a:spcBef>
                <a:spcPts val="600"/>
              </a:spcBef>
            </a:pPr>
            <a:r>
              <a:rPr lang="en-US" sz="2800" i="0" dirty="0">
                <a:solidFill>
                  <a:schemeClr val="tx1"/>
                </a:solidFill>
              </a:rPr>
              <a:t>In this case, we already know the sale price. Now we need to reason that because the discount was </a:t>
            </a:r>
            <a:r>
              <a:rPr lang="en-US" sz="2800" i="0" dirty="0">
                <a:solidFill>
                  <a:srgbClr val="0000FF"/>
                </a:solidFill>
              </a:rPr>
              <a:t>30%</a:t>
            </a:r>
            <a:r>
              <a:rPr lang="en-US" sz="2800" i="0" dirty="0">
                <a:solidFill>
                  <a:schemeClr val="tx1"/>
                </a:solidFill>
              </a:rPr>
              <a:t>, the sale price represents </a:t>
            </a:r>
            <a:r>
              <a:rPr lang="en-US" sz="2800" i="0" dirty="0">
                <a:solidFill>
                  <a:srgbClr val="000099"/>
                </a:solidFill>
              </a:rPr>
              <a:t>70%</a:t>
            </a:r>
            <a:r>
              <a:rPr lang="en-US" sz="2800" i="0" dirty="0">
                <a:solidFill>
                  <a:schemeClr val="tx1"/>
                </a:solidFill>
              </a:rPr>
              <a:t> (</a:t>
            </a:r>
            <a:r>
              <a:rPr lang="en-US" sz="2800" i="0" dirty="0">
                <a:solidFill>
                  <a:srgbClr val="000099"/>
                </a:solidFill>
              </a:rPr>
              <a:t>100% − 30% = 70%) </a:t>
            </a:r>
            <a:r>
              <a:rPr lang="en-US" dirty="0">
                <a:solidFill>
                  <a:schemeClr val="tx1"/>
                </a:solidFill>
              </a:rPr>
              <a:t>of the original price.</a:t>
            </a:r>
            <a:r>
              <a:rPr lang="en-US" sz="2800" i="0" dirty="0">
                <a:solidFill>
                  <a:srgbClr val="000099"/>
                </a:solidFill>
              </a:rPr>
              <a:t> </a:t>
            </a:r>
            <a:r>
              <a:rPr lang="en-US" sz="2800" i="0" dirty="0">
                <a:solidFill>
                  <a:schemeClr val="tx1"/>
                </a:solidFill>
              </a:rPr>
              <a:t>Also, note that the original price will be more than the sale price of </a:t>
            </a:r>
            <a:r>
              <a:rPr lang="en-US" sz="2800" i="0" dirty="0">
                <a:solidFill>
                  <a:srgbClr val="0000FF"/>
                </a:solidFill>
              </a:rPr>
              <a:t>$8.40</a:t>
            </a:r>
            <a:r>
              <a:rPr lang="en-US" sz="2800" i="0" dirty="0">
                <a:solidFill>
                  <a:schemeClr val="tx1"/>
                </a:solidFill>
              </a:rPr>
              <a:t>.</a:t>
            </a:r>
          </a:p>
          <a:p>
            <a:pPr marL="0" indent="0" algn="ctr" eaLnBrk="1" hangingPunct="1">
              <a:spcBef>
                <a:spcPts val="600"/>
              </a:spcBef>
              <a:buFont typeface="Courier New" pitchFamily="49" charset="0"/>
              <a:buNone/>
            </a:pPr>
            <a:r>
              <a:rPr lang="en-US" sz="2800" i="0" dirty="0">
                <a:solidFill>
                  <a:srgbClr val="0000FF"/>
                </a:solidFill>
              </a:rPr>
              <a:t>70% </a:t>
            </a:r>
            <a:r>
              <a:rPr lang="en-US" sz="2800" i="0" dirty="0">
                <a:solidFill>
                  <a:schemeClr val="tx1"/>
                </a:solidFill>
              </a:rPr>
              <a:t>of _____ is </a:t>
            </a:r>
            <a:r>
              <a:rPr lang="en-US" sz="2800" i="0" dirty="0">
                <a:solidFill>
                  <a:srgbClr val="0000FF"/>
                </a:solidFill>
              </a:rPr>
              <a:t>$8.40</a:t>
            </a:r>
            <a:r>
              <a:rPr lang="en-US" sz="2800" i="0" dirty="0">
                <a:solidFill>
                  <a:schemeClr val="tx1"/>
                </a:solidFill>
              </a:rPr>
              <a:t>.</a:t>
            </a:r>
          </a:p>
        </p:txBody>
      </p:sp>
      <p:sp>
        <p:nvSpPr>
          <p:cNvPr id="3" name="Title 2">
            <a:extLst>
              <a:ext uri="{FF2B5EF4-FFF2-40B4-BE49-F238E27FC236}">
                <a16:creationId xmlns:a16="http://schemas.microsoft.com/office/drawing/2014/main" id="{C8EF00C8-0078-43A1-6660-D034F2B044E7}"/>
              </a:ext>
            </a:extLst>
          </p:cNvPr>
          <p:cNvSpPr>
            <a:spLocks noGrp="1"/>
          </p:cNvSpPr>
          <p:nvPr>
            <p:ph type="title"/>
          </p:nvPr>
        </p:nvSpPr>
        <p:spPr/>
        <p:txBody>
          <a:bodyPr/>
          <a:lstStyle/>
          <a:p>
            <a:r>
              <a:rPr lang="en-US" dirty="0">
                <a:solidFill>
                  <a:schemeClr val="accent1"/>
                </a:solidFill>
              </a:rPr>
              <a:t>Example 2: Application: Solving Discount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5257800"/>
            <a:ext cx="7239000" cy="519112"/>
          </a:xfrm>
          <a:prstGeom prst="rect">
            <a:avLst/>
          </a:prstGeom>
          <a:noFill/>
          <a:ln w="9525">
            <a:noFill/>
            <a:miter lim="800000"/>
            <a:headEnd/>
            <a:tailEnd/>
          </a:ln>
          <a:effectLst/>
        </p:spPr>
        <p:txBody>
          <a:bodyPr wrap="none">
            <a:spAutoFit/>
          </a:bodyPr>
          <a:lstStyle/>
          <a:p>
            <a:pPr>
              <a:spcBef>
                <a:spcPct val="0"/>
              </a:spcBef>
              <a:buFontTx/>
              <a:buNone/>
            </a:pPr>
            <a:r>
              <a:rPr lang="en-US" sz="2800" b="0" dirty="0"/>
              <a:t>The original price of the towels was </a:t>
            </a:r>
            <a:r>
              <a:rPr lang="en-US" sz="2800" dirty="0">
                <a:solidFill>
                  <a:srgbClr val="FF0000"/>
                </a:solidFill>
              </a:rPr>
              <a:t>$12.00</a:t>
            </a:r>
            <a:r>
              <a:rPr lang="en-US" sz="2800" b="1" dirty="0">
                <a:solidFill>
                  <a:srgbClr val="FF0000"/>
                </a:solidFill>
              </a:rPr>
              <a:t> </a:t>
            </a:r>
            <a:r>
              <a:rPr lang="en-US" sz="2800" b="0" dirty="0"/>
              <a:t>each.</a:t>
            </a:r>
          </a:p>
        </p:txBody>
      </p:sp>
      <p:graphicFrame>
        <p:nvGraphicFramePr>
          <p:cNvPr id="3076" name="Object 4"/>
          <p:cNvGraphicFramePr>
            <a:graphicFrameLocks noChangeAspect="1"/>
          </p:cNvGraphicFramePr>
          <p:nvPr/>
        </p:nvGraphicFramePr>
        <p:xfrm>
          <a:off x="1905000" y="12954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4572000" y="15684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6845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6127750" y="15748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0" y="1574800"/>
                        <a:ext cx="11303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898650" y="2327275"/>
          <a:ext cx="1612900" cy="838200"/>
        </p:xfrm>
        <a:graphic>
          <a:graphicData uri="http://schemas.openxmlformats.org/presentationml/2006/ole">
            <mc:AlternateContent xmlns:mc="http://schemas.openxmlformats.org/markup-compatibility/2006">
              <mc:Choice xmlns:v="urn:schemas-microsoft-com:vml" Requires="v">
                <p:oleObj name="Equation" r:id="rId8" imgW="1612900" imgH="838200" progId="Equation.DSMT4">
                  <p:embed/>
                </p:oleObj>
              </mc:Choice>
              <mc:Fallback>
                <p:oleObj name="Equation" r:id="rId8" imgW="1612900" imgH="83820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650" y="2327275"/>
                        <a:ext cx="16129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5690755" y="2154767"/>
          <a:ext cx="1955800" cy="292100"/>
        </p:xfrm>
        <a:graphic>
          <a:graphicData uri="http://schemas.openxmlformats.org/presentationml/2006/ole">
            <mc:AlternateContent xmlns:mc="http://schemas.openxmlformats.org/markup-compatibility/2006">
              <mc:Choice xmlns:v="urn:schemas-microsoft-com:vml" Requires="v">
                <p:oleObj name="Equation" r:id="rId10" imgW="1955800" imgH="292100" progId="Equation.DSMT4">
                  <p:embed/>
                </p:oleObj>
              </mc:Choice>
              <mc:Fallback>
                <p:oleObj name="Equation" r:id="rId10" imgW="1955800" imgH="29210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0755" y="2154767"/>
                        <a:ext cx="19558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1778000" y="3359150"/>
          <a:ext cx="2362200" cy="292100"/>
        </p:xfrm>
        <a:graphic>
          <a:graphicData uri="http://schemas.openxmlformats.org/presentationml/2006/ole">
            <mc:AlternateContent xmlns:mc="http://schemas.openxmlformats.org/markup-compatibility/2006">
              <mc:Choice xmlns:v="urn:schemas-microsoft-com:vml" Requires="v">
                <p:oleObj name="Equation" r:id="rId12" imgW="2362200" imgH="292100" progId="Equation.DSMT4">
                  <p:embed/>
                </p:oleObj>
              </mc:Choice>
              <mc:Fallback>
                <p:oleObj name="Equation" r:id="rId12" imgW="2362200" imgH="29210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8000" y="3359150"/>
                        <a:ext cx="2362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5605463" y="2743200"/>
          <a:ext cx="2082800" cy="838200"/>
        </p:xfrm>
        <a:graphic>
          <a:graphicData uri="http://schemas.openxmlformats.org/presentationml/2006/ole">
            <mc:AlternateContent xmlns:mc="http://schemas.openxmlformats.org/markup-compatibility/2006">
              <mc:Choice xmlns:v="urn:schemas-microsoft-com:vml" Requires="v">
                <p:oleObj name="Equation" r:id="rId14" imgW="2082600" imgH="838080" progId="Equation.DSMT4">
                  <p:embed/>
                </p:oleObj>
              </mc:Choice>
              <mc:Fallback>
                <p:oleObj name="Equation" r:id="rId14" imgW="2082600" imgH="83808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5463" y="2743200"/>
                        <a:ext cx="2082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1714500" y="3844925"/>
          <a:ext cx="1714500" cy="838200"/>
        </p:xfrm>
        <a:graphic>
          <a:graphicData uri="http://schemas.openxmlformats.org/presentationml/2006/ole">
            <mc:AlternateContent xmlns:mc="http://schemas.openxmlformats.org/markup-compatibility/2006">
              <mc:Choice xmlns:v="urn:schemas-microsoft-com:vml" Requires="v">
                <p:oleObj name="Equation" r:id="rId16" imgW="1714320" imgH="838080" progId="Equation.DSMT4">
                  <p:embed/>
                </p:oleObj>
              </mc:Choice>
              <mc:Fallback>
                <p:oleObj name="Equation" r:id="rId16" imgW="1714320" imgH="83808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4500" y="3844925"/>
                        <a:ext cx="1714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6421582" y="3886200"/>
          <a:ext cx="889000" cy="279400"/>
        </p:xfrm>
        <a:graphic>
          <a:graphicData uri="http://schemas.openxmlformats.org/presentationml/2006/ole">
            <mc:AlternateContent xmlns:mc="http://schemas.openxmlformats.org/markup-compatibility/2006">
              <mc:Choice xmlns:v="urn:schemas-microsoft-com:vml" Requires="v">
                <p:oleObj name="Equation" r:id="rId18" imgW="889000" imgH="279400" progId="Equation.DSMT4">
                  <p:embed/>
                </p:oleObj>
              </mc:Choice>
              <mc:Fallback>
                <p:oleObj name="Equation" r:id="rId18" imgW="889000" imgH="279400"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1582" y="3886200"/>
                        <a:ext cx="8890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2286000" y="4876800"/>
          <a:ext cx="889000" cy="279400"/>
        </p:xfrm>
        <a:graphic>
          <a:graphicData uri="http://schemas.openxmlformats.org/presentationml/2006/ole">
            <mc:AlternateContent xmlns:mc="http://schemas.openxmlformats.org/markup-compatibility/2006">
              <mc:Choice xmlns:v="urn:schemas-microsoft-com:vml" Requires="v">
                <p:oleObj name="Equation" r:id="rId20" imgW="889000" imgH="279400" progId="Equation.DSMT4">
                  <p:embed/>
                </p:oleObj>
              </mc:Choice>
              <mc:Fallback>
                <p:oleObj name="Equation" r:id="rId20" imgW="889000" imgH="279400" progId="Equation.DSMT4">
                  <p:embed/>
                  <p:pic>
                    <p:nvPicPr>
                      <p:cNvPr id="0" name="Picture 4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0" y="4876800"/>
                        <a:ext cx="8890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7" name="Straight Connector 16"/>
          <p:cNvCxnSpPr/>
          <p:nvPr/>
        </p:nvCxnSpPr>
        <p:spPr>
          <a:xfrm rot="10800000" flipV="1">
            <a:off x="1752600" y="3886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905000" y="4419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5704031" y="2777836"/>
            <a:ext cx="584200" cy="279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848350" y="3266209"/>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25A56ED-8970-E0E6-3313-6B3FB439E0BF}"/>
              </a:ext>
            </a:extLst>
          </p:cNvPr>
          <p:cNvSpPr>
            <a:spLocks noGrp="1"/>
          </p:cNvSpPr>
          <p:nvPr>
            <p:ph type="title"/>
          </p:nvPr>
        </p:nvSpPr>
        <p:spPr/>
        <p:txBody>
          <a:bodyPr/>
          <a:lstStyle/>
          <a:p>
            <a:r>
              <a:rPr lang="en-US" dirty="0">
                <a:solidFill>
                  <a:schemeClr val="accent1"/>
                </a:solidFill>
              </a:rPr>
              <a:t>Example 2: Application: Solving Discount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1283428"/>
          </a:xfrm>
          <a:solidFill>
            <a:srgbClr val="FFFFCC"/>
          </a:solidFill>
          <a:ln w="28575">
            <a:solidFill>
              <a:srgbClr val="000000"/>
            </a:solidFill>
          </a:ln>
        </p:spPr>
        <p:txBody>
          <a:bodyPr>
            <a:spAutoFit/>
          </a:bodyPr>
          <a:lstStyle/>
          <a:p>
            <a:pPr marL="15875" indent="-15875">
              <a:tabLst>
                <a:tab pos="571500" algn="l"/>
                <a:tab pos="1028700" algn="l"/>
              </a:tabLst>
            </a:pPr>
            <a:endParaRPr lang="en-US" sz="300" b="1" dirty="0">
              <a:solidFill>
                <a:srgbClr val="000000"/>
              </a:solidFill>
            </a:endParaRPr>
          </a:p>
          <a:p>
            <a:r>
              <a:rPr lang="en-US" b="1" dirty="0">
                <a:solidFill>
                  <a:srgbClr val="C00000"/>
                </a:solidFill>
              </a:rPr>
              <a:t>Sales tax:</a:t>
            </a:r>
            <a:r>
              <a:rPr lang="en-US" dirty="0">
                <a:solidFill>
                  <a:srgbClr val="C00000"/>
                </a:solidFill>
              </a:rPr>
              <a:t> </a:t>
            </a:r>
            <a:r>
              <a:rPr lang="en-US" dirty="0">
                <a:solidFill>
                  <a:srgbClr val="000000"/>
                </a:solidFill>
              </a:rPr>
              <a:t>tax based on selling price</a:t>
            </a:r>
          </a:p>
          <a:p>
            <a:endParaRPr lang="en-US" sz="600" dirty="0">
              <a:solidFill>
                <a:srgbClr val="000000"/>
              </a:solidFill>
            </a:endParaRPr>
          </a:p>
          <a:p>
            <a:r>
              <a:rPr lang="en-US" b="1" dirty="0">
                <a:solidFill>
                  <a:srgbClr val="C00000"/>
                </a:solidFill>
              </a:rPr>
              <a:t>Rate of sales tax:</a:t>
            </a:r>
            <a:r>
              <a:rPr lang="en-US" dirty="0">
                <a:solidFill>
                  <a:srgbClr val="C00000"/>
                </a:solidFill>
              </a:rPr>
              <a:t> </a:t>
            </a:r>
            <a:r>
              <a:rPr lang="en-US" dirty="0">
                <a:solidFill>
                  <a:srgbClr val="000000"/>
                </a:solidFill>
              </a:rPr>
              <a:t>percent of selling price</a:t>
            </a:r>
            <a:endParaRPr lang="en-US" b="1" dirty="0">
              <a:solidFill>
                <a:srgbClr val="000000"/>
              </a:solidFill>
            </a:endParaRPr>
          </a:p>
        </p:txBody>
      </p:sp>
      <p:sp>
        <p:nvSpPr>
          <p:cNvPr id="5" name="Title 2">
            <a:extLst>
              <a:ext uri="{FF2B5EF4-FFF2-40B4-BE49-F238E27FC236}">
                <a16:creationId xmlns:a16="http://schemas.microsoft.com/office/drawing/2014/main" id="{FB1DBFA1-C6A5-DA8D-534B-69C5F79C2DF6}"/>
              </a:ext>
            </a:extLst>
          </p:cNvPr>
          <p:cNvSpPr>
            <a:spLocks noGrp="1"/>
          </p:cNvSpPr>
          <p:nvPr>
            <p:ph type="title"/>
          </p:nvPr>
        </p:nvSpPr>
        <p:spPr>
          <a:xfrm>
            <a:off x="457200" y="182880"/>
            <a:ext cx="8229600" cy="914400"/>
          </a:xfrm>
        </p:spPr>
        <p:txBody>
          <a:bodyPr/>
          <a:lstStyle/>
          <a:p>
            <a:r>
              <a:rPr lang="en-US" dirty="0">
                <a:solidFill>
                  <a:schemeClr val="accent1"/>
                </a:solidFill>
              </a:rPr>
              <a:t>Definition: Terms Related to Sales Tax</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457200" y="1280160"/>
            <a:ext cx="8229600" cy="2477601"/>
          </a:xfrm>
          <a:prstGeom prst="rect">
            <a:avLst/>
          </a:prstGeom>
        </p:spPr>
        <p:txBody>
          <a:bodyPr>
            <a:spAutoFit/>
          </a:bodyPr>
          <a:lstStyle/>
          <a:p>
            <a:pPr marL="0" indent="0" eaLnBrk="1" hangingPunct="1">
              <a:spcBef>
                <a:spcPts val="600"/>
              </a:spcBef>
              <a:buFont typeface="Courier New" pitchFamily="49" charset="0"/>
              <a:buNone/>
            </a:pPr>
            <a:r>
              <a:rPr lang="en-US" sz="2800" i="0" dirty="0">
                <a:solidFill>
                  <a:schemeClr val="tx1"/>
                </a:solidFill>
              </a:rPr>
              <a:t>If the rate of sales tax is </a:t>
            </a:r>
            <a:r>
              <a:rPr lang="en-US" sz="2800" i="0" dirty="0">
                <a:solidFill>
                  <a:srgbClr val="0000FF"/>
                </a:solidFill>
              </a:rPr>
              <a:t>6%</a:t>
            </a:r>
            <a:r>
              <a:rPr lang="en-US" sz="2800" i="0" dirty="0">
                <a:solidFill>
                  <a:schemeClr val="tx1"/>
                </a:solidFill>
              </a:rPr>
              <a:t>, what would be the final cost of a laptop priced at </a:t>
            </a:r>
            <a:r>
              <a:rPr lang="en-US" sz="2800" i="0" dirty="0">
                <a:solidFill>
                  <a:srgbClr val="0000FF"/>
                </a:solidFill>
              </a:rPr>
              <a:t>$899</a:t>
            </a:r>
            <a:r>
              <a:rPr lang="en-US" sz="2800" i="0" dirty="0">
                <a:solidFill>
                  <a:schemeClr val="tx1"/>
                </a:solidFill>
              </a:rPr>
              <a:t>?</a:t>
            </a:r>
          </a:p>
          <a:p>
            <a:pPr marL="0" indent="0" eaLnBrk="1" hangingPunct="1">
              <a:spcBef>
                <a:spcPts val="600"/>
              </a:spcBef>
              <a:buFont typeface="Courier New" pitchFamily="49" charset="0"/>
              <a:buNone/>
            </a:pPr>
            <a:r>
              <a:rPr lang="en-US" sz="2800" b="1" i="0" dirty="0">
                <a:solidFill>
                  <a:schemeClr val="tx1"/>
                </a:solidFill>
              </a:rPr>
              <a:t>Solution</a:t>
            </a:r>
          </a:p>
          <a:p>
            <a:pPr marL="0" indent="0" eaLnBrk="1" hangingPunct="1">
              <a:spcBef>
                <a:spcPts val="600"/>
              </a:spcBef>
              <a:buFont typeface="Courier New" pitchFamily="49" charset="0"/>
              <a:buNone/>
            </a:pPr>
            <a:r>
              <a:rPr lang="en-US" sz="2800" i="0" dirty="0">
                <a:solidFill>
                  <a:schemeClr val="tx1"/>
                </a:solidFill>
              </a:rPr>
              <a:t>First, find the sales tax by taking </a:t>
            </a:r>
            <a:r>
              <a:rPr lang="en-US" sz="2800" i="0" dirty="0">
                <a:solidFill>
                  <a:srgbClr val="0000FF"/>
                </a:solidFill>
              </a:rPr>
              <a:t>6%</a:t>
            </a:r>
            <a:r>
              <a:rPr lang="en-US" sz="2800" i="0" dirty="0">
                <a:solidFill>
                  <a:schemeClr val="tx1"/>
                </a:solidFill>
              </a:rPr>
              <a:t> of </a:t>
            </a:r>
            <a:r>
              <a:rPr lang="en-US" sz="2800" i="0" dirty="0">
                <a:solidFill>
                  <a:srgbClr val="0000FF"/>
                </a:solidFill>
              </a:rPr>
              <a:t>$899</a:t>
            </a:r>
            <a:r>
              <a:rPr lang="en-US" sz="2800" i="0" dirty="0">
                <a:solidFill>
                  <a:schemeClr val="tx1"/>
                </a:solidFill>
              </a:rPr>
              <a:t>.</a:t>
            </a:r>
          </a:p>
          <a:p>
            <a:pPr marL="0" indent="0" eaLnBrk="1" hangingPunct="1">
              <a:spcBef>
                <a:spcPts val="600"/>
              </a:spcBef>
              <a:buFont typeface="Courier New" pitchFamily="49" charset="0"/>
              <a:buNone/>
            </a:pPr>
            <a:r>
              <a:rPr lang="en-US" sz="2800" i="0" dirty="0">
                <a:solidFill>
                  <a:srgbClr val="0000FF"/>
                </a:solidFill>
              </a:rPr>
              <a:t>6% </a:t>
            </a:r>
            <a:r>
              <a:rPr lang="en-US" sz="2800" i="0" dirty="0">
                <a:solidFill>
                  <a:schemeClr val="tx1"/>
                </a:solidFill>
              </a:rPr>
              <a:t>of </a:t>
            </a:r>
            <a:r>
              <a:rPr lang="en-US" sz="2800" i="0" dirty="0">
                <a:solidFill>
                  <a:srgbClr val="0000FF"/>
                </a:solidFill>
              </a:rPr>
              <a:t>899</a:t>
            </a:r>
            <a:r>
              <a:rPr lang="en-US" sz="2800" i="0" dirty="0">
                <a:solidFill>
                  <a:schemeClr val="tx1"/>
                </a:solidFill>
              </a:rPr>
              <a:t> is _____.</a:t>
            </a:r>
          </a:p>
        </p:txBody>
      </p:sp>
      <p:sp>
        <p:nvSpPr>
          <p:cNvPr id="5" name="Title 4">
            <a:extLst>
              <a:ext uri="{FF2B5EF4-FFF2-40B4-BE49-F238E27FC236}">
                <a16:creationId xmlns:a16="http://schemas.microsoft.com/office/drawing/2014/main" id="{64C3352A-21F0-624B-337A-32140C11630D}"/>
              </a:ext>
            </a:extLst>
          </p:cNvPr>
          <p:cNvSpPr>
            <a:spLocks noGrp="1"/>
          </p:cNvSpPr>
          <p:nvPr>
            <p:ph type="title"/>
          </p:nvPr>
        </p:nvSpPr>
        <p:spPr/>
        <p:txBody>
          <a:bodyPr/>
          <a:lstStyle/>
          <a:p>
            <a:r>
              <a:rPr lang="en-US" dirty="0">
                <a:solidFill>
                  <a:schemeClr val="accent1"/>
                </a:solidFill>
              </a:rPr>
              <a:t>Example 3: Application: Solving Sales Tax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1752600" y="14478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495800" y="167640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867400" y="1676400"/>
          <a:ext cx="1117600" cy="279400"/>
        </p:xfrm>
        <a:graphic>
          <a:graphicData uri="http://schemas.openxmlformats.org/presentationml/2006/ole">
            <mc:AlternateContent xmlns:mc="http://schemas.openxmlformats.org/markup-compatibility/2006">
              <mc:Choice xmlns:v="urn:schemas-microsoft-com:vml" Requires="v">
                <p:oleObj name="Equation" r:id="rId6" imgW="1117440" imgH="279360" progId="Equation.DSMT4">
                  <p:embed/>
                </p:oleObj>
              </mc:Choice>
              <mc:Fallback>
                <p:oleObj name="Equation" r:id="rId6" imgW="1117440" imgH="27936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676400"/>
                        <a:ext cx="11176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720850" y="2428875"/>
          <a:ext cx="1524000" cy="838200"/>
        </p:xfrm>
        <a:graphic>
          <a:graphicData uri="http://schemas.openxmlformats.org/presentationml/2006/ole">
            <mc:AlternateContent xmlns:mc="http://schemas.openxmlformats.org/markup-compatibility/2006">
              <mc:Choice xmlns:v="urn:schemas-microsoft-com:vml" Requires="v">
                <p:oleObj name="Equation" r:id="rId8" imgW="1524000" imgH="838200" progId="Equation.DSMT4">
                  <p:embed/>
                </p:oleObj>
              </mc:Choice>
              <mc:Fallback>
                <p:oleObj name="Equation" r:id="rId8" imgW="1524000" imgH="838200"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850" y="2428875"/>
                        <a:ext cx="1524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863359" y="2311400"/>
          <a:ext cx="1892300" cy="292100"/>
        </p:xfrm>
        <a:graphic>
          <a:graphicData uri="http://schemas.openxmlformats.org/presentationml/2006/ole">
            <mc:AlternateContent xmlns:mc="http://schemas.openxmlformats.org/markup-compatibility/2006">
              <mc:Choice xmlns:v="urn:schemas-microsoft-com:vml" Requires="v">
                <p:oleObj name="Equation" r:id="rId10" imgW="1892160" imgH="291960" progId="Equation.DSMT4">
                  <p:embed/>
                </p:oleObj>
              </mc:Choice>
              <mc:Fallback>
                <p:oleObj name="Equation" r:id="rId10" imgW="1892160" imgH="29196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3359" y="2311400"/>
                        <a:ext cx="18923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1416050" y="3409950"/>
          <a:ext cx="2133600" cy="292100"/>
        </p:xfrm>
        <a:graphic>
          <a:graphicData uri="http://schemas.openxmlformats.org/presentationml/2006/ole">
            <mc:AlternateContent xmlns:mc="http://schemas.openxmlformats.org/markup-compatibility/2006">
              <mc:Choice xmlns:v="urn:schemas-microsoft-com:vml" Requires="v">
                <p:oleObj name="Equation" r:id="rId12" imgW="2133600" imgH="292100" progId="Equation.DSMT4">
                  <p:embed/>
                </p:oleObj>
              </mc:Choice>
              <mc:Fallback>
                <p:oleObj name="Equation" r:id="rId12" imgW="2133600" imgH="292100" progId="Equation.DSMT4">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6050" y="3409950"/>
                        <a:ext cx="21336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5867400" y="2971800"/>
          <a:ext cx="1384300" cy="292100"/>
        </p:xfrm>
        <a:graphic>
          <a:graphicData uri="http://schemas.openxmlformats.org/presentationml/2006/ole">
            <mc:AlternateContent xmlns:mc="http://schemas.openxmlformats.org/markup-compatibility/2006">
              <mc:Choice xmlns:v="urn:schemas-microsoft-com:vml" Requires="v">
                <p:oleObj name="Equation" r:id="rId14" imgW="1384200" imgH="291960" progId="Equation.DSMT4">
                  <p:embed/>
                </p:oleObj>
              </mc:Choice>
              <mc:Fallback>
                <p:oleObj name="Equation" r:id="rId14" imgW="1384200" imgH="29196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2971800"/>
                        <a:ext cx="13843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1511300" y="3908425"/>
          <a:ext cx="2095500" cy="838200"/>
        </p:xfrm>
        <a:graphic>
          <a:graphicData uri="http://schemas.openxmlformats.org/presentationml/2006/ole">
            <mc:AlternateContent xmlns:mc="http://schemas.openxmlformats.org/markup-compatibility/2006">
              <mc:Choice xmlns:v="urn:schemas-microsoft-com:vml" Requires="v">
                <p:oleObj name="Equation" r:id="rId16" imgW="2095200" imgH="838080" progId="Equation.DSMT4">
                  <p:embed/>
                </p:oleObj>
              </mc:Choice>
              <mc:Fallback>
                <p:oleObj name="Equation" r:id="rId16" imgW="2095200" imgH="83808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1300" y="3908425"/>
                        <a:ext cx="2095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1473200" y="4953000"/>
          <a:ext cx="1397000" cy="292100"/>
        </p:xfrm>
        <a:graphic>
          <a:graphicData uri="http://schemas.openxmlformats.org/presentationml/2006/ole">
            <mc:AlternateContent xmlns:mc="http://schemas.openxmlformats.org/markup-compatibility/2006">
              <mc:Choice xmlns:v="urn:schemas-microsoft-com:vml" Requires="v">
                <p:oleObj name="Equation" r:id="rId18" imgW="1397000" imgH="292100" progId="Equation.DSMT4">
                  <p:embed/>
                </p:oleObj>
              </mc:Choice>
              <mc:Fallback>
                <p:oleObj name="Equation" r:id="rId18" imgW="1397000" imgH="292100" progId="Equation.DSMT4">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3200" y="4953000"/>
                        <a:ext cx="13970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rot="10800000" flipV="1">
            <a:off x="2667000" y="39624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2857500" y="4432300"/>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73486EC-9E82-AA98-5E8C-2AD8285EBCDC}"/>
              </a:ext>
            </a:extLst>
          </p:cNvPr>
          <p:cNvSpPr>
            <a:spLocks noGrp="1"/>
          </p:cNvSpPr>
          <p:nvPr>
            <p:ph type="title"/>
          </p:nvPr>
        </p:nvSpPr>
        <p:spPr/>
        <p:txBody>
          <a:bodyPr/>
          <a:lstStyle/>
          <a:p>
            <a:r>
              <a:rPr lang="en-US" dirty="0">
                <a:solidFill>
                  <a:schemeClr val="accent1"/>
                </a:solidFill>
              </a:rPr>
              <a:t>Example 3: Application: Solving Sales Tax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3970318"/>
          </a:xfrm>
          <a:prstGeom prst="rect">
            <a:avLst/>
          </a:prstGeom>
        </p:spPr>
        <p:txBody>
          <a:bodyPr>
            <a:spAutoFit/>
          </a:bodyPr>
          <a:lstStyle/>
          <a:p>
            <a:pPr marL="0" indent="0" eaLnBrk="1" hangingPunct="1">
              <a:spcBef>
                <a:spcPct val="0"/>
              </a:spcBef>
              <a:buFont typeface="Courier New" pitchFamily="49" charset="0"/>
              <a:buNone/>
            </a:pPr>
            <a:r>
              <a:rPr lang="en-US" sz="2800" i="0" dirty="0">
                <a:solidFill>
                  <a:schemeClr val="tx1"/>
                </a:solidFill>
              </a:rPr>
              <a:t>Next, find the final cost by adding the sales tax to the original price.</a:t>
            </a: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endParaRPr lang="en-US" sz="2800" i="0" dirty="0">
              <a:solidFill>
                <a:schemeClr val="tx1"/>
              </a:solidFill>
            </a:endParaRPr>
          </a:p>
          <a:p>
            <a:pPr marL="0" indent="0" eaLnBrk="1" hangingPunct="1">
              <a:spcBef>
                <a:spcPct val="0"/>
              </a:spcBef>
              <a:buFont typeface="Courier New" pitchFamily="49" charset="0"/>
              <a:buNone/>
            </a:pPr>
            <a:r>
              <a:rPr lang="en-US" sz="2800" i="0" dirty="0">
                <a:solidFill>
                  <a:schemeClr val="tx1"/>
                </a:solidFill>
              </a:rPr>
              <a:t>The final cost of the laptop would be </a:t>
            </a:r>
            <a:r>
              <a:rPr lang="en-US" sz="2800" i="0" dirty="0">
                <a:solidFill>
                  <a:srgbClr val="FF0000"/>
                </a:solidFill>
              </a:rPr>
              <a:t>$952.94</a:t>
            </a:r>
            <a:r>
              <a:rPr lang="en-US" sz="2800" i="0" dirty="0">
                <a:solidFill>
                  <a:schemeClr val="tx1"/>
                </a:solidFill>
              </a:rPr>
              <a:t>.</a:t>
            </a:r>
            <a:endParaRPr lang="en-US" sz="2800" dirty="0">
              <a:solidFill>
                <a:schemeClr val="tx1"/>
              </a:solidFill>
            </a:endParaRPr>
          </a:p>
        </p:txBody>
      </p:sp>
      <p:graphicFrame>
        <p:nvGraphicFramePr>
          <p:cNvPr id="5123" name="Object 3"/>
          <p:cNvGraphicFramePr>
            <a:graphicFrameLocks noChangeAspect="1"/>
          </p:cNvGraphicFramePr>
          <p:nvPr/>
        </p:nvGraphicFramePr>
        <p:xfrm>
          <a:off x="4406900" y="3822700"/>
          <a:ext cx="1003300" cy="241300"/>
        </p:xfrm>
        <a:graphic>
          <a:graphicData uri="http://schemas.openxmlformats.org/presentationml/2006/ole">
            <mc:AlternateContent xmlns:mc="http://schemas.openxmlformats.org/markup-compatibility/2006">
              <mc:Choice xmlns:v="urn:schemas-microsoft-com:vml" Requires="v">
                <p:oleObj name="Equation" r:id="rId2" imgW="1002960" imgH="241200" progId="Equation.DSMT4">
                  <p:embed/>
                </p:oleObj>
              </mc:Choice>
              <mc:Fallback>
                <p:oleObj name="Equation" r:id="rId2" imgW="1002960" imgH="241200" progId="Equation.DSMT4">
                  <p:embed/>
                  <p:pic>
                    <p:nvPicPr>
                      <p:cNvPr id="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822700"/>
                        <a:ext cx="10033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406900" y="2730500"/>
          <a:ext cx="1409700" cy="279400"/>
        </p:xfrm>
        <a:graphic>
          <a:graphicData uri="http://schemas.openxmlformats.org/presentationml/2006/ole">
            <mc:AlternateContent xmlns:mc="http://schemas.openxmlformats.org/markup-compatibility/2006">
              <mc:Choice xmlns:v="urn:schemas-microsoft-com:vml" Requires="v">
                <p:oleObj name="Equation" r:id="rId4" imgW="1409400" imgH="279360" progId="Equation.DSMT4">
                  <p:embed/>
                </p:oleObj>
              </mc:Choice>
              <mc:Fallback>
                <p:oleObj name="Equation" r:id="rId4" imgW="1409400" imgH="279360"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2730500"/>
                        <a:ext cx="1409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413250" y="3276600"/>
          <a:ext cx="939800" cy="241300"/>
        </p:xfrm>
        <a:graphic>
          <a:graphicData uri="http://schemas.openxmlformats.org/presentationml/2006/ole">
            <mc:AlternateContent xmlns:mc="http://schemas.openxmlformats.org/markup-compatibility/2006">
              <mc:Choice xmlns:v="urn:schemas-microsoft-com:vml" Requires="v">
                <p:oleObj name="Equation" r:id="rId6" imgW="939600" imgH="241200" progId="Equation.DSMT4">
                  <p:embed/>
                </p:oleObj>
              </mc:Choice>
              <mc:Fallback>
                <p:oleObj name="Equation" r:id="rId6" imgW="939600" imgH="2412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3250" y="3276600"/>
                        <a:ext cx="9398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2336800" y="3200400"/>
          <a:ext cx="1816100" cy="406400"/>
        </p:xfrm>
        <a:graphic>
          <a:graphicData uri="http://schemas.openxmlformats.org/presentationml/2006/ole">
            <mc:AlternateContent xmlns:mc="http://schemas.openxmlformats.org/markup-compatibility/2006">
              <mc:Choice xmlns:v="urn:schemas-microsoft-com:vml" Requires="v">
                <p:oleObj name="Equation" r:id="rId8" imgW="1815312" imgH="406224" progId="Equation.DSMT4">
                  <p:embed/>
                </p:oleObj>
              </mc:Choice>
              <mc:Fallback>
                <p:oleObj name="Equation" r:id="rId8" imgW="1815312" imgH="406224" progId="Equation.DSMT4">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6800" y="3200400"/>
                        <a:ext cx="18161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D47D62E3-7DBB-C25C-D61F-11429A6FDA8D}"/>
              </a:ext>
            </a:extLst>
          </p:cNvPr>
          <p:cNvSpPr>
            <a:spLocks noGrp="1"/>
          </p:cNvSpPr>
          <p:nvPr>
            <p:ph type="title"/>
          </p:nvPr>
        </p:nvSpPr>
        <p:spPr/>
        <p:txBody>
          <a:bodyPr/>
          <a:lstStyle/>
          <a:p>
            <a:r>
              <a:rPr lang="en-US" dirty="0">
                <a:solidFill>
                  <a:schemeClr val="accent1"/>
                </a:solidFill>
              </a:rPr>
              <a:t>Example 3: Application: Solving Sales Tax Problems (cont.)</a:t>
            </a:r>
            <a:endParaRPr lang="en-IN" dirty="0"/>
          </a:p>
        </p:txBody>
      </p:sp>
      <p:sp>
        <p:nvSpPr>
          <p:cNvPr id="4" name="Rectangle 4">
            <a:extLst>
              <a:ext uri="{FF2B5EF4-FFF2-40B4-BE49-F238E27FC236}">
                <a16:creationId xmlns:a16="http://schemas.microsoft.com/office/drawing/2014/main" id="{A8DBD4DC-EAD6-0899-94FE-4CA5B662912D}"/>
              </a:ext>
            </a:extLst>
          </p:cNvPr>
          <p:cNvSpPr>
            <a:spLocks noChangeArrowheads="1"/>
          </p:cNvSpPr>
          <p:nvPr/>
        </p:nvSpPr>
        <p:spPr bwMode="auto">
          <a:xfrm>
            <a:off x="2832100" y="3646329"/>
            <a:ext cx="1372492" cy="523220"/>
          </a:xfrm>
          <a:prstGeom prst="rect">
            <a:avLst/>
          </a:prstGeom>
          <a:noFill/>
          <a:ln w="9525">
            <a:noFill/>
            <a:miter lim="800000"/>
            <a:headEnd/>
            <a:tailEnd/>
          </a:ln>
          <a:effectLst/>
        </p:spPr>
        <p:txBody>
          <a:bodyPr wrap="none">
            <a:spAutoFit/>
          </a:bodyPr>
          <a:lstStyle/>
          <a:p>
            <a:pPr>
              <a:spcBef>
                <a:spcPct val="0"/>
              </a:spcBef>
              <a:buFontTx/>
              <a:buNone/>
            </a:pPr>
            <a:r>
              <a:rPr lang="en-US" sz="2800" dirty="0">
                <a:solidFill>
                  <a:srgbClr val="FF0000"/>
                </a:solidFill>
              </a:rPr>
              <a:t>$952.94</a:t>
            </a:r>
            <a:endParaRPr lang="en-US" sz="2800" b="0" dirty="0"/>
          </a:p>
        </p:txBody>
      </p:sp>
      <p:sp>
        <p:nvSpPr>
          <p:cNvPr id="5" name="Rectangle 4">
            <a:extLst>
              <a:ext uri="{FF2B5EF4-FFF2-40B4-BE49-F238E27FC236}">
                <a16:creationId xmlns:a16="http://schemas.microsoft.com/office/drawing/2014/main" id="{09A0E775-1F76-84CA-A75C-DC8103434F2A}"/>
              </a:ext>
            </a:extLst>
          </p:cNvPr>
          <p:cNvSpPr>
            <a:spLocks noChangeArrowheads="1"/>
          </p:cNvSpPr>
          <p:nvPr/>
        </p:nvSpPr>
        <p:spPr bwMode="auto">
          <a:xfrm>
            <a:off x="2832100" y="2596029"/>
            <a:ext cx="1372492" cy="523220"/>
          </a:xfrm>
          <a:prstGeom prst="rect">
            <a:avLst/>
          </a:prstGeom>
          <a:noFill/>
          <a:ln w="9525">
            <a:noFill/>
            <a:miter lim="800000"/>
            <a:headEnd/>
            <a:tailEnd/>
          </a:ln>
          <a:effectLst/>
        </p:spPr>
        <p:txBody>
          <a:bodyPr wrap="none">
            <a:spAutoFit/>
          </a:bodyPr>
          <a:lstStyle/>
          <a:p>
            <a:pPr>
              <a:spcBef>
                <a:spcPct val="0"/>
              </a:spcBef>
              <a:buFontTx/>
              <a:buNone/>
            </a:pPr>
            <a:r>
              <a:rPr lang="en-US" sz="2800" dirty="0">
                <a:solidFill>
                  <a:srgbClr val="0000FF"/>
                </a:solidFill>
              </a:rPr>
              <a:t>$899.00</a:t>
            </a:r>
            <a:endParaRPr lang="en-US" sz="2800" b="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idx="1"/>
          </p:nvPr>
        </p:nvSpPr>
        <p:spPr>
          <a:xfrm>
            <a:off x="457200" y="1280160"/>
            <a:ext cx="8229600" cy="3108543"/>
          </a:xfrm>
          <a:prstGeom prst="rect">
            <a:avLst/>
          </a:prstGeom>
        </p:spPr>
        <p:txBody>
          <a:bodyPr>
            <a:spAutoFit/>
          </a:bodyPr>
          <a:lstStyle/>
          <a:p>
            <a:pPr marL="0" indent="0" eaLnBrk="1" hangingPunct="1">
              <a:spcBef>
                <a:spcPts val="0"/>
              </a:spcBef>
              <a:buFont typeface="Courier New" pitchFamily="49" charset="0"/>
              <a:buNone/>
            </a:pPr>
            <a:r>
              <a:rPr lang="en-US" sz="2800" i="0" dirty="0">
                <a:solidFill>
                  <a:schemeClr val="tx1"/>
                </a:solidFill>
              </a:rPr>
              <a:t>Susan sells women’s shoes. She earns a salary of </a:t>
            </a:r>
            <a:r>
              <a:rPr lang="en-US" sz="2800" i="0" dirty="0">
                <a:solidFill>
                  <a:srgbClr val="0000FF"/>
                </a:solidFill>
              </a:rPr>
              <a:t>$2000 </a:t>
            </a:r>
            <a:r>
              <a:rPr lang="en-US" sz="2800" i="0" dirty="0">
                <a:solidFill>
                  <a:schemeClr val="tx1"/>
                </a:solidFill>
              </a:rPr>
              <a:t>a month plus a commission of </a:t>
            </a:r>
            <a:r>
              <a:rPr lang="en-US" sz="2800" i="0" dirty="0">
                <a:solidFill>
                  <a:srgbClr val="0000FF"/>
                </a:solidFill>
              </a:rPr>
              <a:t>8%</a:t>
            </a:r>
            <a:r>
              <a:rPr lang="en-US" sz="2800" i="0" dirty="0">
                <a:solidFill>
                  <a:schemeClr val="tx1"/>
                </a:solidFill>
              </a:rPr>
              <a:t> on what she sells over </a:t>
            </a:r>
            <a:r>
              <a:rPr lang="en-US" sz="2800" i="0" dirty="0">
                <a:solidFill>
                  <a:srgbClr val="0000FF"/>
                </a:solidFill>
              </a:rPr>
              <a:t>$8500</a:t>
            </a:r>
            <a:r>
              <a:rPr lang="en-US" sz="2800" i="0" dirty="0">
                <a:solidFill>
                  <a:schemeClr val="tx1"/>
                </a:solidFill>
              </a:rPr>
              <a:t>. What did Susan earn the month she sold </a:t>
            </a:r>
            <a:r>
              <a:rPr lang="en-US" sz="2800" i="0" dirty="0">
                <a:solidFill>
                  <a:srgbClr val="0000FF"/>
                </a:solidFill>
              </a:rPr>
              <a:t>$22,500</a:t>
            </a:r>
            <a:r>
              <a:rPr lang="en-US" sz="2800" i="0" dirty="0">
                <a:solidFill>
                  <a:schemeClr val="tx1"/>
                </a:solidFill>
              </a:rPr>
              <a:t> worth of shoes?</a:t>
            </a:r>
          </a:p>
          <a:p>
            <a:pPr marL="0" indent="0" eaLnBrk="1" hangingPunct="1">
              <a:spcBef>
                <a:spcPts val="0"/>
              </a:spcBef>
              <a:buFont typeface="Courier New" pitchFamily="49" charset="0"/>
              <a:buNone/>
            </a:pPr>
            <a:r>
              <a:rPr lang="en-US" sz="2800" b="1" i="0" dirty="0">
                <a:solidFill>
                  <a:schemeClr val="tx1"/>
                </a:solidFill>
              </a:rPr>
              <a:t>Solution</a:t>
            </a:r>
          </a:p>
          <a:p>
            <a:pPr marL="0" indent="0" eaLnBrk="1" hangingPunct="1">
              <a:spcBef>
                <a:spcPts val="0"/>
              </a:spcBef>
              <a:buFont typeface="Courier New" pitchFamily="49" charset="0"/>
              <a:buNone/>
            </a:pPr>
            <a:r>
              <a:rPr lang="en-US" sz="2800" i="0" dirty="0">
                <a:solidFill>
                  <a:schemeClr val="tx1"/>
                </a:solidFill>
              </a:rPr>
              <a:t>First, find the base for her commission by subtracting </a:t>
            </a:r>
            <a:r>
              <a:rPr lang="en-US" sz="2800" i="0" dirty="0">
                <a:solidFill>
                  <a:srgbClr val="0000FF"/>
                </a:solidFill>
              </a:rPr>
              <a:t>$8500</a:t>
            </a:r>
            <a:r>
              <a:rPr lang="en-US" sz="2800" i="0" dirty="0">
                <a:solidFill>
                  <a:schemeClr val="tx1"/>
                </a:solidFill>
              </a:rPr>
              <a:t> from her sales.</a:t>
            </a:r>
          </a:p>
        </p:txBody>
      </p:sp>
      <p:graphicFrame>
        <p:nvGraphicFramePr>
          <p:cNvPr id="38913" name="Object 1"/>
          <p:cNvGraphicFramePr>
            <a:graphicFrameLocks noChangeAspect="1"/>
          </p:cNvGraphicFramePr>
          <p:nvPr/>
        </p:nvGraphicFramePr>
        <p:xfrm>
          <a:off x="4495800" y="5473700"/>
          <a:ext cx="2146300" cy="241300"/>
        </p:xfrm>
        <a:graphic>
          <a:graphicData uri="http://schemas.openxmlformats.org/presentationml/2006/ole">
            <mc:AlternateContent xmlns:mc="http://schemas.openxmlformats.org/markup-compatibility/2006">
              <mc:Choice xmlns:v="urn:schemas-microsoft-com:vml" Requires="v">
                <p:oleObj name="Equation" r:id="rId2" imgW="2145960" imgH="241200" progId="Equation.DSMT4">
                  <p:embed/>
                </p:oleObj>
              </mc:Choice>
              <mc:Fallback>
                <p:oleObj name="Equation" r:id="rId2" imgW="2145960" imgH="241200" progId="Equation.DSMT4">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473700"/>
                        <a:ext cx="21463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4" name="Object 3"/>
          <p:cNvGraphicFramePr>
            <a:graphicFrameLocks noChangeAspect="1"/>
          </p:cNvGraphicFramePr>
          <p:nvPr/>
        </p:nvGraphicFramePr>
        <p:xfrm>
          <a:off x="3111500" y="5410200"/>
          <a:ext cx="1231900" cy="368300"/>
        </p:xfrm>
        <a:graphic>
          <a:graphicData uri="http://schemas.openxmlformats.org/presentationml/2006/ole">
            <mc:AlternateContent xmlns:mc="http://schemas.openxmlformats.org/markup-compatibility/2006">
              <mc:Choice xmlns:v="urn:schemas-microsoft-com:vml" Requires="v">
                <p:oleObj name="Equation" r:id="rId4" imgW="1231366" imgH="368140" progId="Equation.DSMT4">
                  <p:embed/>
                </p:oleObj>
              </mc:Choice>
              <mc:Fallback>
                <p:oleObj name="Equation" r:id="rId4" imgW="1231366" imgH="368140"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0" y="5410200"/>
                        <a:ext cx="1231900" cy="368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4476750" y="4483100"/>
          <a:ext cx="1130300" cy="241300"/>
        </p:xfrm>
        <a:graphic>
          <a:graphicData uri="http://schemas.openxmlformats.org/presentationml/2006/ole">
            <mc:AlternateContent xmlns:mc="http://schemas.openxmlformats.org/markup-compatibility/2006">
              <mc:Choice xmlns:v="urn:schemas-microsoft-com:vml" Requires="v">
                <p:oleObj name="Equation" r:id="rId6" imgW="1130040" imgH="241200" progId="Equation.DSMT4">
                  <p:embed/>
                </p:oleObj>
              </mc:Choice>
              <mc:Fallback>
                <p:oleObj name="Equation" r:id="rId6" imgW="1130040" imgH="241200"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4483100"/>
                        <a:ext cx="11303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3124200" y="4419600"/>
          <a:ext cx="1219200" cy="368300"/>
        </p:xfrm>
        <a:graphic>
          <a:graphicData uri="http://schemas.openxmlformats.org/presentationml/2006/ole">
            <mc:AlternateContent xmlns:mc="http://schemas.openxmlformats.org/markup-compatibility/2006">
              <mc:Choice xmlns:v="urn:schemas-microsoft-com:vml" Requires="v">
                <p:oleObj name="Equation" r:id="rId8" imgW="1219200" imgH="368300" progId="Equation.DSMT4">
                  <p:embed/>
                </p:oleObj>
              </mc:Choice>
              <mc:Fallback>
                <p:oleObj name="Equation" r:id="rId8" imgW="1219200" imgH="368300"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419600"/>
                        <a:ext cx="12192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3162300" y="4895850"/>
          <a:ext cx="1181100" cy="406400"/>
        </p:xfrm>
        <a:graphic>
          <a:graphicData uri="http://schemas.openxmlformats.org/presentationml/2006/ole">
            <mc:AlternateContent xmlns:mc="http://schemas.openxmlformats.org/markup-compatibility/2006">
              <mc:Choice xmlns:v="urn:schemas-microsoft-com:vml" Requires="v">
                <p:oleObj name="Equation" r:id="rId10" imgW="1180588" imgH="406224" progId="Equation.DSMT4">
                  <p:embed/>
                </p:oleObj>
              </mc:Choice>
              <mc:Fallback>
                <p:oleObj name="Equation" r:id="rId10" imgW="1180588" imgH="406224" progId="Equation.DSMT4">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300" y="4895850"/>
                        <a:ext cx="11811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1B0D41CA-F844-891F-E520-14AFD92378BF}"/>
              </a:ext>
            </a:extLst>
          </p:cNvPr>
          <p:cNvSpPr>
            <a:spLocks noGrp="1"/>
          </p:cNvSpPr>
          <p:nvPr>
            <p:ph type="title"/>
          </p:nvPr>
        </p:nvSpPr>
        <p:spPr/>
        <p:txBody>
          <a:bodyPr/>
          <a:lstStyle/>
          <a:p>
            <a:r>
              <a:rPr lang="en-US" dirty="0">
                <a:solidFill>
                  <a:schemeClr val="accent1"/>
                </a:solidFill>
              </a:rPr>
              <a:t>Example 4: Application: Solving Commission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954107"/>
          </a:xfrm>
        </p:spPr>
        <p:txBody>
          <a:bodyPr>
            <a:spAutoFit/>
          </a:bodyPr>
          <a:lstStyle/>
          <a:p>
            <a:r>
              <a:rPr lang="en-US" dirty="0"/>
              <a:t>Next, find the amount of the commission by taking </a:t>
            </a:r>
            <a:r>
              <a:rPr lang="en-US" dirty="0">
                <a:solidFill>
                  <a:srgbClr val="0000FF"/>
                </a:solidFill>
              </a:rPr>
              <a:t>8%</a:t>
            </a:r>
            <a:r>
              <a:rPr lang="en-US" dirty="0"/>
              <a:t> of </a:t>
            </a:r>
            <a:r>
              <a:rPr lang="en-US" dirty="0">
                <a:solidFill>
                  <a:srgbClr val="0000FF"/>
                </a:solidFill>
              </a:rPr>
              <a:t>$14,000</a:t>
            </a:r>
            <a:r>
              <a:rPr lang="en-US" dirty="0"/>
              <a:t>.</a:t>
            </a:r>
          </a:p>
        </p:txBody>
      </p:sp>
      <p:graphicFrame>
        <p:nvGraphicFramePr>
          <p:cNvPr id="6150" name="Object 6"/>
          <p:cNvGraphicFramePr>
            <a:graphicFrameLocks noChangeAspect="1"/>
          </p:cNvGraphicFramePr>
          <p:nvPr/>
        </p:nvGraphicFramePr>
        <p:xfrm>
          <a:off x="6388100" y="3759200"/>
          <a:ext cx="2425700" cy="241300"/>
        </p:xfrm>
        <a:graphic>
          <a:graphicData uri="http://schemas.openxmlformats.org/presentationml/2006/ole">
            <mc:AlternateContent xmlns:mc="http://schemas.openxmlformats.org/markup-compatibility/2006">
              <mc:Choice xmlns:v="urn:schemas-microsoft-com:vml" Requires="v">
                <p:oleObj name="Equation" r:id="rId2" imgW="2425680" imgH="241200" progId="Equation.DSMT4">
                  <p:embed/>
                </p:oleObj>
              </mc:Choice>
              <mc:Fallback>
                <p:oleObj name="Equation" r:id="rId2" imgW="2425680" imgH="241200" progId="Equation.DSMT4">
                  <p:embed/>
                  <p:pic>
                    <p:nvPicPr>
                      <p:cNvPr id="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00" y="3759200"/>
                        <a:ext cx="24257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4190372728"/>
              </p:ext>
            </p:extLst>
          </p:nvPr>
        </p:nvGraphicFramePr>
        <p:xfrm>
          <a:off x="3219450" y="5638800"/>
          <a:ext cx="2400300" cy="241300"/>
        </p:xfrm>
        <a:graphic>
          <a:graphicData uri="http://schemas.openxmlformats.org/presentationml/2006/ole">
            <mc:AlternateContent xmlns:mc="http://schemas.openxmlformats.org/markup-compatibility/2006">
              <mc:Choice xmlns:v="urn:schemas-microsoft-com:vml" Requires="v">
                <p:oleObj name="Equation" r:id="rId4" imgW="2400120" imgH="241200" progId="Equation.DSMT4">
                  <p:embed/>
                </p:oleObj>
              </mc:Choice>
              <mc:Fallback>
                <p:oleObj name="Equation" r:id="rId4" imgW="2400120" imgH="241200" progId="Equation.DSMT4">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5638800"/>
                        <a:ext cx="24003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1758950" y="2209800"/>
          <a:ext cx="1219200" cy="838200"/>
        </p:xfrm>
        <a:graphic>
          <a:graphicData uri="http://schemas.openxmlformats.org/presentationml/2006/ole">
            <mc:AlternateContent xmlns:mc="http://schemas.openxmlformats.org/markup-compatibility/2006">
              <mc:Choice xmlns:v="urn:schemas-microsoft-com:vml" Requires="v">
                <p:oleObj name="Equation" r:id="rId6" imgW="1219200" imgH="838200" progId="Equation.DSMT4">
                  <p:embed/>
                </p:oleObj>
              </mc:Choice>
              <mc:Fallback>
                <p:oleObj name="Equation" r:id="rId6" imgW="1219200" imgH="838200" progId="Equation.DSMT4">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2098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3962400" y="2482850"/>
          <a:ext cx="457200" cy="292100"/>
        </p:xfrm>
        <a:graphic>
          <a:graphicData uri="http://schemas.openxmlformats.org/presentationml/2006/ole">
            <mc:AlternateContent xmlns:mc="http://schemas.openxmlformats.org/markup-compatibility/2006">
              <mc:Choice xmlns:v="urn:schemas-microsoft-com:vml" Requires="v">
                <p:oleObj name="Equation" r:id="rId8" imgW="457200" imgH="292100" progId="Equation.DSMT4">
                  <p:embed/>
                </p:oleObj>
              </mc:Choice>
              <mc:Fallback>
                <p:oleObj name="Equation" r:id="rId8" imgW="457200" imgH="292100" progId="Equation.DSMT4">
                  <p:embed/>
                  <p:pic>
                    <p:nvPicPr>
                      <p:cNvPr id="0"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48285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4953000" y="2489200"/>
          <a:ext cx="1130300" cy="279400"/>
        </p:xfrm>
        <a:graphic>
          <a:graphicData uri="http://schemas.openxmlformats.org/presentationml/2006/ole">
            <mc:AlternateContent xmlns:mc="http://schemas.openxmlformats.org/markup-compatibility/2006">
              <mc:Choice xmlns:v="urn:schemas-microsoft-com:vml" Requires="v">
                <p:oleObj name="Equation" r:id="rId10" imgW="1130300" imgH="279400" progId="Equation.DSMT4">
                  <p:embed/>
                </p:oleObj>
              </mc:Choice>
              <mc:Fallback>
                <p:oleObj name="Equation" r:id="rId10" imgW="1130300" imgH="279400" progId="Equation.DSMT4">
                  <p:embed/>
                  <p:pic>
                    <p:nvPicPr>
                      <p:cNvPr id="0"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489200"/>
                        <a:ext cx="11303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nvGraphicFramePr>
        <p:xfrm>
          <a:off x="1765300" y="3165475"/>
          <a:ext cx="2006600" cy="889000"/>
        </p:xfrm>
        <a:graphic>
          <a:graphicData uri="http://schemas.openxmlformats.org/presentationml/2006/ole">
            <mc:AlternateContent xmlns:mc="http://schemas.openxmlformats.org/markup-compatibility/2006">
              <mc:Choice xmlns:v="urn:schemas-microsoft-com:vml" Requires="v">
                <p:oleObj name="Equation" r:id="rId12" imgW="2006600" imgH="889000" progId="Equation.DSMT4">
                  <p:embed/>
                </p:oleObj>
              </mc:Choice>
              <mc:Fallback>
                <p:oleObj name="Equation" r:id="rId12" imgW="2006600" imgH="889000" progId="Equation.DSMT4">
                  <p:embed/>
                  <p:pic>
                    <p:nvPicPr>
                      <p:cNvPr id="0"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5300" y="3165475"/>
                        <a:ext cx="2006600" cy="88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4953000" y="3086100"/>
          <a:ext cx="2374900" cy="330200"/>
        </p:xfrm>
        <a:graphic>
          <a:graphicData uri="http://schemas.openxmlformats.org/presentationml/2006/ole">
            <mc:AlternateContent xmlns:mc="http://schemas.openxmlformats.org/markup-compatibility/2006">
              <mc:Choice xmlns:v="urn:schemas-microsoft-com:vml" Requires="v">
                <p:oleObj name="Equation" r:id="rId14" imgW="2374900" imgH="330200" progId="Equation.DSMT4">
                  <p:embed/>
                </p:oleObj>
              </mc:Choice>
              <mc:Fallback>
                <p:oleObj name="Equation" r:id="rId14" imgW="2374900" imgH="330200" progId="Equation.DSMT4">
                  <p:embed/>
                  <p:pic>
                    <p:nvPicPr>
                      <p:cNvPr id="0"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3086100"/>
                        <a:ext cx="23749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1003300" y="4171950"/>
          <a:ext cx="2603500" cy="330200"/>
        </p:xfrm>
        <a:graphic>
          <a:graphicData uri="http://schemas.openxmlformats.org/presentationml/2006/ole">
            <mc:AlternateContent xmlns:mc="http://schemas.openxmlformats.org/markup-compatibility/2006">
              <mc:Choice xmlns:v="urn:schemas-microsoft-com:vml" Requires="v">
                <p:oleObj name="Equation" r:id="rId16" imgW="2603500" imgH="330200" progId="Equation.DSMT4">
                  <p:embed/>
                </p:oleObj>
              </mc:Choice>
              <mc:Fallback>
                <p:oleObj name="Equation" r:id="rId16" imgW="2603500" imgH="330200" progId="Equation.DSMT4">
                  <p:embed/>
                  <p:pic>
                    <p:nvPicPr>
                      <p:cNvPr id="0" name="Picture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3300" y="4171950"/>
                        <a:ext cx="26035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nvGraphicFramePr>
        <p:xfrm>
          <a:off x="4953000" y="3733800"/>
          <a:ext cx="1282700" cy="292100"/>
        </p:xfrm>
        <a:graphic>
          <a:graphicData uri="http://schemas.openxmlformats.org/presentationml/2006/ole">
            <mc:AlternateContent xmlns:mc="http://schemas.openxmlformats.org/markup-compatibility/2006">
              <mc:Choice xmlns:v="urn:schemas-microsoft-com:vml" Requires="v">
                <p:oleObj name="Equation" r:id="rId18" imgW="1282700" imgH="292100" progId="Equation.DSMT4">
                  <p:embed/>
                </p:oleObj>
              </mc:Choice>
              <mc:Fallback>
                <p:oleObj name="Equation" r:id="rId18" imgW="1282700" imgH="292100" progId="Equation.DSMT4">
                  <p:embed/>
                  <p:pic>
                    <p:nvPicPr>
                      <p:cNvPr id="0" name="Picture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3000" y="3733800"/>
                        <a:ext cx="1282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nvGraphicFramePr>
        <p:xfrm>
          <a:off x="1104900" y="4619625"/>
          <a:ext cx="2552700" cy="838200"/>
        </p:xfrm>
        <a:graphic>
          <a:graphicData uri="http://schemas.openxmlformats.org/presentationml/2006/ole">
            <mc:AlternateContent xmlns:mc="http://schemas.openxmlformats.org/markup-compatibility/2006">
              <mc:Choice xmlns:v="urn:schemas-microsoft-com:vml" Requires="v">
                <p:oleObj name="Equation" r:id="rId20" imgW="2552400" imgH="838080" progId="Equation.DSMT4">
                  <p:embed/>
                </p:oleObj>
              </mc:Choice>
              <mc:Fallback>
                <p:oleObj name="Equation" r:id="rId20" imgW="2552400" imgH="838080" progId="Equation.DSMT4">
                  <p:embed/>
                  <p:pic>
                    <p:nvPicPr>
                      <p:cNvPr id="0" name="Picture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4900" y="4619625"/>
                        <a:ext cx="25527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60" name="Object 16"/>
          <p:cNvGraphicFramePr>
            <a:graphicFrameLocks noChangeAspect="1"/>
          </p:cNvGraphicFramePr>
          <p:nvPr/>
        </p:nvGraphicFramePr>
        <p:xfrm>
          <a:off x="1632527" y="5575300"/>
          <a:ext cx="1282700" cy="292100"/>
        </p:xfrm>
        <a:graphic>
          <a:graphicData uri="http://schemas.openxmlformats.org/presentationml/2006/ole">
            <mc:AlternateContent xmlns:mc="http://schemas.openxmlformats.org/markup-compatibility/2006">
              <mc:Choice xmlns:v="urn:schemas-microsoft-com:vml" Requires="v">
                <p:oleObj name="Equation" r:id="rId22" imgW="1282700" imgH="292100" progId="Equation.DSMT4">
                  <p:embed/>
                </p:oleObj>
              </mc:Choice>
              <mc:Fallback>
                <p:oleObj name="Equation" r:id="rId22" imgW="1282700" imgH="292100" progId="Equation.DSMT4">
                  <p:embed/>
                  <p:pic>
                    <p:nvPicPr>
                      <p:cNvPr id="0" name="Picture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32527" y="5575300"/>
                        <a:ext cx="1282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9" name="Straight Connector 18"/>
          <p:cNvCxnSpPr/>
          <p:nvPr/>
        </p:nvCxnSpPr>
        <p:spPr>
          <a:xfrm rot="10800000" flipV="1">
            <a:off x="2667000" y="4638963"/>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2857500" y="5129645"/>
            <a:ext cx="609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88AEEB2-E17B-5366-9FEF-E079CF8C26AE}"/>
              </a:ext>
            </a:extLst>
          </p:cNvPr>
          <p:cNvSpPr>
            <a:spLocks noGrp="1"/>
          </p:cNvSpPr>
          <p:nvPr>
            <p:ph type="title"/>
          </p:nvPr>
        </p:nvSpPr>
        <p:spPr/>
        <p:txBody>
          <a:bodyPr/>
          <a:lstStyle/>
          <a:p>
            <a:r>
              <a:rPr lang="en-US" dirty="0">
                <a:solidFill>
                  <a:schemeClr val="accent1"/>
                </a:solidFill>
              </a:rPr>
              <a:t>Example 4: Application: Solving Commission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a:prstGeom prst="rect">
            <a:avLst/>
          </a:prstGeom>
        </p:spPr>
        <p:txBody>
          <a:bodyPr/>
          <a:lstStyle/>
          <a:p>
            <a:pPr marL="0" indent="0" eaLnBrk="1" hangingPunct="1">
              <a:buFont typeface="Courier New" pitchFamily="49" charset="0"/>
              <a:buNone/>
            </a:pPr>
            <a:r>
              <a:rPr lang="en-US" sz="2800" i="0" dirty="0">
                <a:solidFill>
                  <a:schemeClr val="tx1"/>
                </a:solidFill>
              </a:rPr>
              <a:t>Finally, add her salary and the amount of the commission to find her earnings for the month.</a:t>
            </a: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endParaRPr lang="en-US" sz="2800" i="0" dirty="0">
              <a:solidFill>
                <a:schemeClr val="tx1"/>
              </a:solidFill>
            </a:endParaRPr>
          </a:p>
          <a:p>
            <a:pPr marL="0" indent="0" eaLnBrk="1" hangingPunct="1">
              <a:buFont typeface="Courier New" pitchFamily="49" charset="0"/>
              <a:buNone/>
            </a:pPr>
            <a:r>
              <a:rPr lang="en-US" sz="2800" i="0" dirty="0">
                <a:solidFill>
                  <a:schemeClr val="tx1"/>
                </a:solidFill>
              </a:rPr>
              <a:t>Susan earned </a:t>
            </a:r>
            <a:r>
              <a:rPr lang="en-US" sz="2800" i="0" dirty="0">
                <a:solidFill>
                  <a:srgbClr val="FF0000"/>
                </a:solidFill>
              </a:rPr>
              <a:t>$3120 </a:t>
            </a:r>
            <a:r>
              <a:rPr lang="en-US" sz="2800" i="0" dirty="0">
                <a:solidFill>
                  <a:schemeClr val="tx1"/>
                </a:solidFill>
              </a:rPr>
              <a:t>for the month.</a:t>
            </a:r>
          </a:p>
        </p:txBody>
      </p:sp>
      <p:graphicFrame>
        <p:nvGraphicFramePr>
          <p:cNvPr id="8197" name="Object 5"/>
          <p:cNvGraphicFramePr>
            <a:graphicFrameLocks noChangeAspect="1"/>
          </p:cNvGraphicFramePr>
          <p:nvPr/>
        </p:nvGraphicFramePr>
        <p:xfrm>
          <a:off x="3251200" y="2362200"/>
          <a:ext cx="1079500" cy="368300"/>
        </p:xfrm>
        <a:graphic>
          <a:graphicData uri="http://schemas.openxmlformats.org/presentationml/2006/ole">
            <mc:AlternateContent xmlns:mc="http://schemas.openxmlformats.org/markup-compatibility/2006">
              <mc:Choice xmlns:v="urn:schemas-microsoft-com:vml" Requires="v">
                <p:oleObj name="Equation" r:id="rId2" imgW="1079500" imgH="368300" progId="Equation.DSMT4">
                  <p:embed/>
                </p:oleObj>
              </mc:Choice>
              <mc:Fallback>
                <p:oleObj name="Equation" r:id="rId2" imgW="1079500" imgH="368300" progId="Equation.DSMT4">
                  <p:embed/>
                  <p:pic>
                    <p:nvPicPr>
                      <p:cNvPr id="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2362200"/>
                        <a:ext cx="10795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794000" y="2914650"/>
          <a:ext cx="1536700" cy="406400"/>
        </p:xfrm>
        <a:graphic>
          <a:graphicData uri="http://schemas.openxmlformats.org/presentationml/2006/ole">
            <mc:AlternateContent xmlns:mc="http://schemas.openxmlformats.org/markup-compatibility/2006">
              <mc:Choice xmlns:v="urn:schemas-microsoft-com:vml" Requires="v">
                <p:oleObj name="Equation" r:id="rId4" imgW="1536033" imgH="406224" progId="Equation.DSMT4">
                  <p:embed/>
                </p:oleObj>
              </mc:Choice>
              <mc:Fallback>
                <p:oleObj name="Equation" r:id="rId4" imgW="1536033" imgH="406224" progId="Equation.DSMT4">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0" y="2914650"/>
                        <a:ext cx="15367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3314700" y="3505200"/>
          <a:ext cx="1016000" cy="368300"/>
        </p:xfrm>
        <a:graphic>
          <a:graphicData uri="http://schemas.openxmlformats.org/presentationml/2006/ole">
            <mc:AlternateContent xmlns:mc="http://schemas.openxmlformats.org/markup-compatibility/2006">
              <mc:Choice xmlns:v="urn:schemas-microsoft-com:vml" Requires="v">
                <p:oleObj name="Equation" r:id="rId6" imgW="1016000" imgH="368300" progId="Equation.DSMT4">
                  <p:embed/>
                </p:oleObj>
              </mc:Choice>
              <mc:Fallback>
                <p:oleObj name="Equation" r:id="rId6" imgW="1016000" imgH="368300" progId="Equation.DSMT4">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3505200"/>
                        <a:ext cx="10160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635500" y="2400300"/>
          <a:ext cx="673100" cy="279400"/>
        </p:xfrm>
        <a:graphic>
          <a:graphicData uri="http://schemas.openxmlformats.org/presentationml/2006/ole">
            <mc:AlternateContent xmlns:mc="http://schemas.openxmlformats.org/markup-compatibility/2006">
              <mc:Choice xmlns:v="urn:schemas-microsoft-com:vml" Requires="v">
                <p:oleObj name="Equation" r:id="rId8" imgW="672840" imgH="279360" progId="Equation.DSMT4">
                  <p:embed/>
                </p:oleObj>
              </mc:Choice>
              <mc:Fallback>
                <p:oleObj name="Equation" r:id="rId8" imgW="672840" imgH="279360" progId="Equation.DSMT4">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500" y="2400300"/>
                        <a:ext cx="6731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4635500" y="2997200"/>
          <a:ext cx="1282700" cy="228600"/>
        </p:xfrm>
        <a:graphic>
          <a:graphicData uri="http://schemas.openxmlformats.org/presentationml/2006/ole">
            <mc:AlternateContent xmlns:mc="http://schemas.openxmlformats.org/markup-compatibility/2006">
              <mc:Choice xmlns:v="urn:schemas-microsoft-com:vml" Requires="v">
                <p:oleObj name="Equation" r:id="rId10" imgW="1282680" imgH="228600" progId="Equation.DSMT4">
                  <p:embed/>
                </p:oleObj>
              </mc:Choice>
              <mc:Fallback>
                <p:oleObj name="Equation" r:id="rId10" imgW="1282680" imgH="228600" progId="Equation.DSMT4">
                  <p:embed/>
                  <p:pic>
                    <p:nvPicPr>
                      <p:cNvPr id="0"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2997200"/>
                        <a:ext cx="12827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4629150" y="3543300"/>
          <a:ext cx="2489200" cy="279400"/>
        </p:xfrm>
        <a:graphic>
          <a:graphicData uri="http://schemas.openxmlformats.org/presentationml/2006/ole">
            <mc:AlternateContent xmlns:mc="http://schemas.openxmlformats.org/markup-compatibility/2006">
              <mc:Choice xmlns:v="urn:schemas-microsoft-com:vml" Requires="v">
                <p:oleObj name="Equation" r:id="rId12" imgW="2489040" imgH="279360" progId="Equation.DSMT4">
                  <p:embed/>
                </p:oleObj>
              </mc:Choice>
              <mc:Fallback>
                <p:oleObj name="Equation" r:id="rId12" imgW="2489040" imgH="279360" progId="Equation.DSMT4">
                  <p:embed/>
                  <p:pic>
                    <p:nvPicPr>
                      <p:cNvPr id="0"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9150" y="3543300"/>
                        <a:ext cx="24892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E72605F8-97BF-2E8F-96A3-F9DC464C7FDC}"/>
              </a:ext>
            </a:extLst>
          </p:cNvPr>
          <p:cNvSpPr>
            <a:spLocks noGrp="1"/>
          </p:cNvSpPr>
          <p:nvPr>
            <p:ph type="title"/>
          </p:nvPr>
        </p:nvSpPr>
        <p:spPr/>
        <p:txBody>
          <a:bodyPr/>
          <a:lstStyle/>
          <a:p>
            <a:r>
              <a:rPr lang="en-US" dirty="0">
                <a:solidFill>
                  <a:schemeClr val="accent1"/>
                </a:solidFill>
              </a:rPr>
              <a:t>Example 4: Application: Solving Commission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520700" y="4789603"/>
            <a:ext cx="8229600" cy="1246495"/>
          </a:xfrm>
          <a:prstGeom prst="rect">
            <a:avLst/>
          </a:prstGeom>
        </p:spPr>
        <p:txBody>
          <a:bodyPr>
            <a:spAutoFit/>
          </a:bodyPr>
          <a:lstStyle/>
          <a:p>
            <a:pPr marL="0" marR="0" lvl="0" indent="0" algn="l" defTabSz="914400" rtl="0" eaLnBrk="1" fontAlgn="auto" latinLnBrk="0" hangingPunct="1">
              <a:lnSpc>
                <a:spcPts val="3000"/>
              </a:lnSpc>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determine the percent increase by finding what percent </a:t>
            </a:r>
            <a:r>
              <a:rPr kumimoji="0" lang="en-US" sz="2800" b="0" i="0" u="none" strike="noStrike" kern="1200" cap="none" spc="0" normalizeH="0" baseline="0" noProof="0" dirty="0">
                <a:ln>
                  <a:noFill/>
                </a:ln>
                <a:solidFill>
                  <a:srgbClr val="FF00FF"/>
                </a:solidFill>
                <a:effectLst/>
                <a:uLnTx/>
                <a:uFillTx/>
                <a:latin typeface="+mn-lt"/>
                <a:ea typeface="+mn-ea"/>
                <a:cs typeface="+mn-cs"/>
              </a:rPr>
              <a:t>16</a:t>
            </a:r>
            <a:r>
              <a:rPr kumimoji="0" lang="en-US" sz="2800" b="0" i="0" u="none" strike="noStrike" kern="1200" cap="none" spc="0" normalizeH="0" baseline="0" noProof="0" dirty="0">
                <a:ln>
                  <a:noFill/>
                </a:ln>
                <a:solidFill>
                  <a:schemeClr val="tx1"/>
                </a:solidFill>
                <a:effectLst/>
                <a:uLnTx/>
                <a:uFillTx/>
                <a:latin typeface="+mn-lt"/>
                <a:ea typeface="+mn-ea"/>
                <a:cs typeface="+mn-cs"/>
              </a:rPr>
              <a:t> is of </a:t>
            </a:r>
            <a:r>
              <a:rPr kumimoji="0" lang="en-US" sz="2800" b="0" i="0" u="none" strike="noStrike" kern="1200" cap="none" spc="0" normalizeH="0" baseline="0" noProof="0" dirty="0">
                <a:ln>
                  <a:noFill/>
                </a:ln>
                <a:solidFill>
                  <a:srgbClr val="0000FF"/>
                </a:solidFill>
                <a:effectLst/>
                <a:uLnTx/>
                <a:uFillTx/>
                <a:latin typeface="+mn-lt"/>
                <a:ea typeface="+mn-ea"/>
                <a:cs typeface="+mn-cs"/>
              </a:rPr>
              <a:t>160</a:t>
            </a:r>
            <a:r>
              <a:rPr kumimoji="0" lang="en-US" sz="2800" b="0" i="0" u="none" strike="noStrike" kern="1200" cap="none" spc="0" normalizeH="0" baseline="0" noProof="0" dirty="0">
                <a:ln>
                  <a:noFill/>
                </a:ln>
                <a:solidFill>
                  <a:schemeClr val="tx1"/>
                </a:solidFill>
                <a:effectLst/>
                <a:uLnTx/>
                <a:uFillTx/>
                <a:latin typeface="+mn-lt"/>
                <a:ea typeface="+mn-ea"/>
                <a:cs typeface="+mn-cs"/>
              </a:rPr>
              <a:t>. Use </a:t>
            </a:r>
            <a:r>
              <a:rPr kumimoji="0" lang="en-US" sz="2800" b="0" i="0" u="none" strike="noStrike" kern="1200" cap="none" spc="0" normalizeH="0" baseline="0" noProof="0" dirty="0">
                <a:ln>
                  <a:noFill/>
                </a:ln>
                <a:solidFill>
                  <a:srgbClr val="0000FF"/>
                </a:solidFill>
                <a:effectLst/>
                <a:uLnTx/>
                <a:uFillTx/>
                <a:latin typeface="+mn-lt"/>
                <a:ea typeface="+mn-ea"/>
                <a:cs typeface="+mn-cs"/>
              </a:rPr>
              <a:t>160</a:t>
            </a:r>
            <a:r>
              <a:rPr kumimoji="0" lang="en-US" sz="2800" b="0" i="0" u="none" strike="noStrike" kern="1200" cap="none" spc="0" normalizeH="0" baseline="0" noProof="0" dirty="0">
                <a:ln>
                  <a:noFill/>
                </a:ln>
                <a:solidFill>
                  <a:schemeClr val="tx1"/>
                </a:solidFill>
                <a:effectLst/>
                <a:uLnTx/>
                <a:uFillTx/>
                <a:latin typeface="+mn-lt"/>
                <a:ea typeface="+mn-ea"/>
                <a:cs typeface="+mn-cs"/>
              </a:rPr>
              <a:t> as the base because we want to find the percent increase from last year’s sales. </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22531" name="Rectangle 3"/>
          <p:cNvSpPr>
            <a:spLocks noGrp="1"/>
          </p:cNvSpPr>
          <p:nvPr>
            <p:ph idx="1"/>
          </p:nvPr>
        </p:nvSpPr>
        <p:spPr>
          <a:xfrm>
            <a:off x="457199" y="1066800"/>
            <a:ext cx="8364683" cy="2662267"/>
          </a:xfrm>
          <a:prstGeom prst="rect">
            <a:avLst/>
          </a:prstGeom>
        </p:spPr>
        <p:txBody>
          <a:bodyPr wrap="square">
            <a:spAutoFit/>
          </a:bodyPr>
          <a:lstStyle/>
          <a:p>
            <a:r>
              <a:rPr lang="en-US" dirty="0"/>
              <a:t>Akshi sells homemade greeting cards on the Internet. Last year she sold </a:t>
            </a:r>
            <a:r>
              <a:rPr lang="en-US" dirty="0">
                <a:solidFill>
                  <a:srgbClr val="0000FF"/>
                </a:solidFill>
              </a:rPr>
              <a:t>160 cards</a:t>
            </a:r>
            <a:r>
              <a:rPr lang="en-US" dirty="0"/>
              <a:t>. This year she sold </a:t>
            </a:r>
            <a:r>
              <a:rPr lang="en-US" dirty="0">
                <a:solidFill>
                  <a:srgbClr val="0000FF"/>
                </a:solidFill>
              </a:rPr>
              <a:t>176 cards</a:t>
            </a:r>
            <a:r>
              <a:rPr lang="en-US" dirty="0"/>
              <a:t>. What was her percent increase in sales from last year to this year?</a:t>
            </a:r>
            <a:endParaRPr lang="en-US" sz="2800" i="0" dirty="0">
              <a:solidFill>
                <a:schemeClr val="tx1"/>
              </a:solidFill>
            </a:endParaRPr>
          </a:p>
          <a:p>
            <a:pPr marL="0" indent="0" eaLnBrk="1" hangingPunct="1">
              <a:lnSpc>
                <a:spcPts val="3000"/>
              </a:lnSpc>
              <a:spcBef>
                <a:spcPts val="600"/>
              </a:spcBef>
              <a:buFont typeface="Courier New" pitchFamily="49" charset="0"/>
              <a:buNone/>
            </a:pPr>
            <a:r>
              <a:rPr lang="en-US" sz="2800" b="1" i="0" dirty="0">
                <a:solidFill>
                  <a:schemeClr val="tx1"/>
                </a:solidFill>
              </a:rPr>
              <a:t>Solution</a:t>
            </a:r>
          </a:p>
          <a:p>
            <a:pPr marL="0" indent="0" eaLnBrk="1" hangingPunct="1">
              <a:lnSpc>
                <a:spcPts val="3000"/>
              </a:lnSpc>
              <a:spcBef>
                <a:spcPts val="0"/>
              </a:spcBef>
              <a:buFont typeface="Courier New" pitchFamily="49" charset="0"/>
              <a:buNone/>
            </a:pPr>
            <a:r>
              <a:rPr lang="en-US" sz="2800" i="0" dirty="0">
                <a:solidFill>
                  <a:schemeClr val="tx1"/>
                </a:solidFill>
              </a:rPr>
              <a:t>First, find the increase in sales from last year to this year.</a:t>
            </a:r>
          </a:p>
        </p:txBody>
      </p:sp>
      <p:graphicFrame>
        <p:nvGraphicFramePr>
          <p:cNvPr id="43010" name="Object 2"/>
          <p:cNvGraphicFramePr>
            <a:graphicFrameLocks noChangeAspect="1"/>
          </p:cNvGraphicFramePr>
          <p:nvPr/>
        </p:nvGraphicFramePr>
        <p:xfrm>
          <a:off x="3740150" y="3691082"/>
          <a:ext cx="546100" cy="292100"/>
        </p:xfrm>
        <a:graphic>
          <a:graphicData uri="http://schemas.openxmlformats.org/presentationml/2006/ole">
            <mc:AlternateContent xmlns:mc="http://schemas.openxmlformats.org/markup-compatibility/2006">
              <mc:Choice xmlns:v="urn:schemas-microsoft-com:vml" Requires="v">
                <p:oleObj name="Equation" r:id="rId2" imgW="545760" imgH="291960" progId="Equation.DSMT4">
                  <p:embed/>
                </p:oleObj>
              </mc:Choice>
              <mc:Fallback>
                <p:oleObj name="Equation" r:id="rId2" imgW="545760" imgH="291960" progId="Equation.DSMT4">
                  <p:embed/>
                  <p:pic>
                    <p:nvPicPr>
                      <p:cNvPr id="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3691082"/>
                        <a:ext cx="5461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4635500" y="3691082"/>
          <a:ext cx="1689100" cy="292100"/>
        </p:xfrm>
        <a:graphic>
          <a:graphicData uri="http://schemas.openxmlformats.org/presentationml/2006/ole">
            <mc:AlternateContent xmlns:mc="http://schemas.openxmlformats.org/markup-compatibility/2006">
              <mc:Choice xmlns:v="urn:schemas-microsoft-com:vml" Requires="v">
                <p:oleObj name="Equation" r:id="rId4" imgW="1688760" imgH="291960" progId="Equation.DSMT4">
                  <p:embed/>
                </p:oleObj>
              </mc:Choice>
              <mc:Fallback>
                <p:oleObj name="Equation" r:id="rId4" imgW="1688760" imgH="291960" progId="Equation.DSMT4">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3691082"/>
                        <a:ext cx="16891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3416300" y="4033982"/>
          <a:ext cx="863600" cy="406400"/>
        </p:xfrm>
        <a:graphic>
          <a:graphicData uri="http://schemas.openxmlformats.org/presentationml/2006/ole">
            <mc:AlternateContent xmlns:mc="http://schemas.openxmlformats.org/markup-compatibility/2006">
              <mc:Choice xmlns:v="urn:schemas-microsoft-com:vml" Requires="v">
                <p:oleObj name="Equation" r:id="rId6" imgW="863280" imgH="406080" progId="Equation.DSMT4">
                  <p:embed/>
                </p:oleObj>
              </mc:Choice>
              <mc:Fallback>
                <p:oleObj name="Equation" r:id="rId6" imgW="863280" imgH="406080" progId="Equation.DSMT4">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300" y="4033982"/>
                        <a:ext cx="8636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4660900" y="4091132"/>
          <a:ext cx="1663700" cy="292100"/>
        </p:xfrm>
        <a:graphic>
          <a:graphicData uri="http://schemas.openxmlformats.org/presentationml/2006/ole">
            <mc:AlternateContent xmlns:mc="http://schemas.openxmlformats.org/markup-compatibility/2006">
              <mc:Choice xmlns:v="urn:schemas-microsoft-com:vml" Requires="v">
                <p:oleObj name="Equation" r:id="rId8" imgW="1663560" imgH="291960" progId="Equation.DSMT4">
                  <p:embed/>
                </p:oleObj>
              </mc:Choice>
              <mc:Fallback>
                <p:oleObj name="Equation" r:id="rId8" imgW="1663560" imgH="291960" progId="Equation.DSMT4">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0900" y="4091132"/>
                        <a:ext cx="1663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4" name="Object 6"/>
          <p:cNvGraphicFramePr>
            <a:graphicFrameLocks noChangeAspect="1"/>
          </p:cNvGraphicFramePr>
          <p:nvPr/>
        </p:nvGraphicFramePr>
        <p:xfrm>
          <a:off x="3917950" y="4529282"/>
          <a:ext cx="368300" cy="292100"/>
        </p:xfrm>
        <a:graphic>
          <a:graphicData uri="http://schemas.openxmlformats.org/presentationml/2006/ole">
            <mc:AlternateContent xmlns:mc="http://schemas.openxmlformats.org/markup-compatibility/2006">
              <mc:Choice xmlns:v="urn:schemas-microsoft-com:vml" Requires="v">
                <p:oleObj name="Equation" r:id="rId10" imgW="368280" imgH="291960" progId="Equation.DSMT4">
                  <p:embed/>
                </p:oleObj>
              </mc:Choice>
              <mc:Fallback>
                <p:oleObj name="Equation" r:id="rId10" imgW="368280" imgH="291960" progId="Equation.DSMT4">
                  <p:embed/>
                  <p:pic>
                    <p:nvPicPr>
                      <p:cNvPr id="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7950" y="4529282"/>
                        <a:ext cx="3683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015" name="Object 7"/>
          <p:cNvGraphicFramePr>
            <a:graphicFrameLocks noChangeAspect="1"/>
          </p:cNvGraphicFramePr>
          <p:nvPr/>
        </p:nvGraphicFramePr>
        <p:xfrm>
          <a:off x="4616450" y="4535488"/>
          <a:ext cx="1955800" cy="279400"/>
        </p:xfrm>
        <a:graphic>
          <a:graphicData uri="http://schemas.openxmlformats.org/presentationml/2006/ole">
            <mc:AlternateContent xmlns:mc="http://schemas.openxmlformats.org/markup-compatibility/2006">
              <mc:Choice xmlns:v="urn:schemas-microsoft-com:vml" Requires="v">
                <p:oleObj name="Equation" r:id="rId12" imgW="1955520" imgH="279360" progId="Equation.DSMT4">
                  <p:embed/>
                </p:oleObj>
              </mc:Choice>
              <mc:Fallback>
                <p:oleObj name="Equation" r:id="rId12" imgW="1955520" imgH="279360" progId="Equation.DSMT4">
                  <p:embed/>
                  <p:pic>
                    <p:nvPicPr>
                      <p:cNvPr id="0"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6450" y="4535488"/>
                        <a:ext cx="19558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42A9E405-8E0A-503A-4415-C3C67CF3A2BD}"/>
              </a:ext>
            </a:extLst>
          </p:cNvPr>
          <p:cNvSpPr>
            <a:spLocks noGrp="1"/>
          </p:cNvSpPr>
          <p:nvPr>
            <p:ph type="title"/>
          </p:nvPr>
        </p:nvSpPr>
        <p:spPr/>
        <p:txBody>
          <a:bodyPr/>
          <a:lstStyle/>
          <a:p>
            <a:r>
              <a:rPr lang="en-US" dirty="0">
                <a:solidFill>
                  <a:schemeClr val="accent1"/>
                </a:solidFill>
              </a:rPr>
              <a:t>Example 5: Application: Calculating Percent Increase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normAutofit/>
          </a:bodyPr>
          <a:lstStyle/>
          <a:p>
            <a:r>
              <a:rPr lang="en-US" dirty="0"/>
              <a:t>Procedure: Basic Steps for Solving Word Problems</a:t>
            </a:r>
            <a:endParaRPr lang="en-US" dirty="0">
              <a:solidFill>
                <a:schemeClr val="tx1"/>
              </a:solidFill>
            </a:endParaRPr>
          </a:p>
        </p:txBody>
      </p:sp>
      <p:sp>
        <p:nvSpPr>
          <p:cNvPr id="4" name="Content Placeholder 9"/>
          <p:cNvSpPr>
            <a:spLocks noGrp="1"/>
          </p:cNvSpPr>
          <p:nvPr>
            <p:ph idx="1"/>
          </p:nvPr>
        </p:nvSpPr>
        <p:spPr>
          <a:xfrm>
            <a:off x="457200" y="1280160"/>
            <a:ext cx="8229600" cy="2289858"/>
          </a:xfrm>
          <a:solidFill>
            <a:srgbClr val="FFFFCC"/>
          </a:solidFill>
          <a:ln w="28575">
            <a:solidFill>
              <a:srgbClr val="000000"/>
            </a:solidFill>
          </a:ln>
        </p:spPr>
        <p:txBody>
          <a:bodyPr>
            <a:spAutoFit/>
          </a:bodyPr>
          <a:lstStyle/>
          <a:p>
            <a:pPr marL="514350" indent="-514350">
              <a:lnSpc>
                <a:spcPct val="90000"/>
              </a:lnSpc>
              <a:buFont typeface="+mj-lt"/>
              <a:buAutoNum type="arabicPeriod"/>
              <a:tabLst>
                <a:tab pos="520700" algn="l"/>
                <a:tab pos="977900" algn="l"/>
              </a:tabLst>
            </a:pPr>
            <a:r>
              <a:rPr lang="en-US" dirty="0">
                <a:solidFill>
                  <a:srgbClr val="000000"/>
                </a:solidFill>
              </a:rPr>
              <a:t>Understand the problem. For example,</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Read the problem.</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Understand all the words.</a:t>
            </a:r>
          </a:p>
          <a:p>
            <a:pPr lvl="1">
              <a:lnSpc>
                <a:spcPct val="90000"/>
              </a:lnSpc>
              <a:buFont typeface="+mj-lt"/>
              <a:buAutoNum type="alphaLcPeriod"/>
            </a:pPr>
            <a:r>
              <a:rPr lang="en-US" dirty="0">
                <a:solidFill>
                  <a:srgbClr val="000000"/>
                </a:solidFill>
              </a:rPr>
              <a:t> </a:t>
            </a:r>
            <a:r>
              <a:rPr lang="en-US" b="1" dirty="0">
                <a:solidFill>
                  <a:srgbClr val="000000"/>
                </a:solidFill>
              </a:rPr>
              <a:t>	</a:t>
            </a:r>
            <a:r>
              <a:rPr lang="en-US" dirty="0">
                <a:solidFill>
                  <a:srgbClr val="000000"/>
                </a:solidFill>
              </a:rPr>
              <a:t>If it helps, restate the problem in your own 	words.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5496580"/>
            <a:ext cx="8229600" cy="523220"/>
          </a:xfrm>
        </p:spPr>
        <p:txBody>
          <a:bodyPr>
            <a:spAutoFit/>
          </a:bodyPr>
          <a:lstStyle/>
          <a:p>
            <a:r>
              <a:rPr lang="en-US" dirty="0"/>
              <a:t>Akshi’s percent increase in sales was </a:t>
            </a:r>
            <a:r>
              <a:rPr lang="en-US" dirty="0">
                <a:solidFill>
                  <a:srgbClr val="FF0000"/>
                </a:solidFill>
              </a:rPr>
              <a:t>10%</a:t>
            </a:r>
            <a:r>
              <a:rPr lang="en-US" dirty="0"/>
              <a:t>.</a:t>
            </a:r>
          </a:p>
        </p:txBody>
      </p:sp>
      <p:graphicFrame>
        <p:nvGraphicFramePr>
          <p:cNvPr id="10244" name="Object 4"/>
          <p:cNvGraphicFramePr>
            <a:graphicFrameLocks noChangeAspect="1"/>
          </p:cNvGraphicFramePr>
          <p:nvPr/>
        </p:nvGraphicFramePr>
        <p:xfrm>
          <a:off x="2140527" y="12192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527" y="12192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4267200" y="14922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9225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793509" y="14986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3509" y="1498600"/>
                        <a:ext cx="11303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115127" y="2324100"/>
          <a:ext cx="1511300" cy="838200"/>
        </p:xfrm>
        <a:graphic>
          <a:graphicData uri="http://schemas.openxmlformats.org/presentationml/2006/ole">
            <mc:AlternateContent xmlns:mc="http://schemas.openxmlformats.org/markup-compatibility/2006">
              <mc:Choice xmlns:v="urn:schemas-microsoft-com:vml" Requires="v">
                <p:oleObj name="Equation" r:id="rId8" imgW="1511280" imgH="838080" progId="Equation.DSMT4">
                  <p:embed/>
                </p:oleObj>
              </mc:Choice>
              <mc:Fallback>
                <p:oleObj name="Equation" r:id="rId8" imgW="1511280" imgH="83808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127" y="2324100"/>
                        <a:ext cx="15113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5458114" y="1993900"/>
          <a:ext cx="1574800" cy="292100"/>
        </p:xfrm>
        <a:graphic>
          <a:graphicData uri="http://schemas.openxmlformats.org/presentationml/2006/ole">
            <mc:AlternateContent xmlns:mc="http://schemas.openxmlformats.org/markup-compatibility/2006">
              <mc:Choice xmlns:v="urn:schemas-microsoft-com:vml" Requires="v">
                <p:oleObj name="Equation" r:id="rId10" imgW="1574640" imgH="291960" progId="Equation.DSMT4">
                  <p:embed/>
                </p:oleObj>
              </mc:Choice>
              <mc:Fallback>
                <p:oleObj name="Equation" r:id="rId10" imgW="1574640" imgH="29196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8114" y="1993900"/>
                        <a:ext cx="15748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1809750" y="3429000"/>
          <a:ext cx="2247900" cy="292100"/>
        </p:xfrm>
        <a:graphic>
          <a:graphicData uri="http://schemas.openxmlformats.org/presentationml/2006/ole">
            <mc:AlternateContent xmlns:mc="http://schemas.openxmlformats.org/markup-compatibility/2006">
              <mc:Choice xmlns:v="urn:schemas-microsoft-com:vml" Requires="v">
                <p:oleObj name="Equation" r:id="rId12" imgW="2247840" imgH="291960" progId="Equation.DSMT4">
                  <p:embed/>
                </p:oleObj>
              </mc:Choice>
              <mc:Fallback>
                <p:oleObj name="Equation" r:id="rId12" imgW="2247840" imgH="29196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9750" y="3429000"/>
                        <a:ext cx="22479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5372100" y="2514600"/>
          <a:ext cx="1879600" cy="838200"/>
        </p:xfrm>
        <a:graphic>
          <a:graphicData uri="http://schemas.openxmlformats.org/presentationml/2006/ole">
            <mc:AlternateContent xmlns:mc="http://schemas.openxmlformats.org/markup-compatibility/2006">
              <mc:Choice xmlns:v="urn:schemas-microsoft-com:vml" Requires="v">
                <p:oleObj name="Equation" r:id="rId14" imgW="1879560" imgH="838080" progId="Equation.DSMT4">
                  <p:embed/>
                </p:oleObj>
              </mc:Choice>
              <mc:Fallback>
                <p:oleObj name="Equation" r:id="rId14" imgW="1879560" imgH="83808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2100" y="2514600"/>
                        <a:ext cx="187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1727200" y="3987800"/>
          <a:ext cx="2044700" cy="838200"/>
        </p:xfrm>
        <a:graphic>
          <a:graphicData uri="http://schemas.openxmlformats.org/presentationml/2006/ole">
            <mc:AlternateContent xmlns:mc="http://schemas.openxmlformats.org/markup-compatibility/2006">
              <mc:Choice xmlns:v="urn:schemas-microsoft-com:vml" Requires="v">
                <p:oleObj name="Equation" r:id="rId16" imgW="2044440" imgH="838080" progId="Equation.DSMT4">
                  <p:embed/>
                </p:oleObj>
              </mc:Choice>
              <mc:Fallback>
                <p:oleObj name="Equation" r:id="rId16" imgW="2044440" imgH="83808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3987800"/>
                        <a:ext cx="20447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6108700" y="3581400"/>
          <a:ext cx="1003300" cy="292100"/>
        </p:xfrm>
        <a:graphic>
          <a:graphicData uri="http://schemas.openxmlformats.org/presentationml/2006/ole">
            <mc:AlternateContent xmlns:mc="http://schemas.openxmlformats.org/markup-compatibility/2006">
              <mc:Choice xmlns:v="urn:schemas-microsoft-com:vml" Requires="v">
                <p:oleObj name="Equation" r:id="rId18" imgW="1002865" imgH="291973" progId="Equation.DSMT4">
                  <p:embed/>
                </p:oleObj>
              </mc:Choice>
              <mc:Fallback>
                <p:oleObj name="Equation" r:id="rId18" imgW="1002865" imgH="291973"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08700" y="3581400"/>
                        <a:ext cx="10033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2451100" y="5041900"/>
          <a:ext cx="901700" cy="292100"/>
        </p:xfrm>
        <a:graphic>
          <a:graphicData uri="http://schemas.openxmlformats.org/presentationml/2006/ole">
            <mc:AlternateContent xmlns:mc="http://schemas.openxmlformats.org/markup-compatibility/2006">
              <mc:Choice xmlns:v="urn:schemas-microsoft-com:vml" Requires="v">
                <p:oleObj name="Equation" r:id="rId20" imgW="901309" imgH="291973" progId="Equation.DSMT4">
                  <p:embed/>
                </p:oleObj>
              </mc:Choice>
              <mc:Fallback>
                <p:oleObj name="Equation" r:id="rId20" imgW="901309" imgH="291973" progId="Equation.DSMT4">
                  <p:embed/>
                  <p:pic>
                    <p:nvPicPr>
                      <p:cNvPr id="0"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1100" y="5041900"/>
                        <a:ext cx="901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1" name="Straight Connector 20"/>
          <p:cNvCxnSpPr/>
          <p:nvPr/>
        </p:nvCxnSpPr>
        <p:spPr>
          <a:xfrm rot="10800000" flipV="1">
            <a:off x="2088574" y="3997037"/>
            <a:ext cx="5334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760027" y="2524991"/>
            <a:ext cx="488950"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1936174" y="4495801"/>
            <a:ext cx="533400" cy="3047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5562600" y="3029527"/>
            <a:ext cx="488950" cy="292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80C912A-59E5-E236-548F-1D524DB68034}"/>
              </a:ext>
            </a:extLst>
          </p:cNvPr>
          <p:cNvSpPr>
            <a:spLocks noGrp="1"/>
          </p:cNvSpPr>
          <p:nvPr>
            <p:ph type="title"/>
          </p:nvPr>
        </p:nvSpPr>
        <p:spPr/>
        <p:txBody>
          <a:bodyPr/>
          <a:lstStyle/>
          <a:p>
            <a:r>
              <a:rPr lang="en-US" dirty="0">
                <a:solidFill>
                  <a:schemeClr val="accent1"/>
                </a:solidFill>
              </a:rPr>
              <a:t>Example 5: Application: Calculating Percent Increase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idx="1"/>
          </p:nvPr>
        </p:nvSpPr>
        <p:spPr>
          <a:xfrm>
            <a:off x="457200" y="1280160"/>
            <a:ext cx="8229600" cy="2677656"/>
          </a:xfrm>
          <a:prstGeom prst="rect">
            <a:avLst/>
          </a:prstGeom>
        </p:spPr>
        <p:txBody>
          <a:bodyPr>
            <a:spAutoFit/>
          </a:bodyPr>
          <a:lstStyle/>
          <a:p>
            <a:pPr marL="0" indent="0" eaLnBrk="1" hangingPunct="1">
              <a:spcBef>
                <a:spcPts val="600"/>
              </a:spcBef>
              <a:buFont typeface="Courier New" pitchFamily="49" charset="0"/>
              <a:buNone/>
            </a:pPr>
            <a:r>
              <a:rPr lang="en-US" sz="2800" i="0" dirty="0">
                <a:solidFill>
                  <a:schemeClr val="tx1"/>
                </a:solidFill>
              </a:rPr>
              <a:t>Three years ago, you bought a new car for </a:t>
            </a:r>
            <a:r>
              <a:rPr lang="en-US" sz="2800" i="0" dirty="0">
                <a:solidFill>
                  <a:srgbClr val="0000FF"/>
                </a:solidFill>
              </a:rPr>
              <a:t>$25,000</a:t>
            </a:r>
            <a:r>
              <a:rPr lang="en-US" sz="2800" i="0" dirty="0">
                <a:solidFill>
                  <a:schemeClr val="tx1"/>
                </a:solidFill>
              </a:rPr>
              <a:t>.  Your business is doing well and you are now looking for another new car and want to trade in your first car. The dealer has told you that the trade in value of your car is now </a:t>
            </a:r>
            <a:r>
              <a:rPr lang="en-US" sz="2800" i="0" dirty="0">
                <a:solidFill>
                  <a:srgbClr val="0000FF"/>
                </a:solidFill>
              </a:rPr>
              <a:t>$14,500</a:t>
            </a:r>
            <a:r>
              <a:rPr lang="en-US" sz="2800" i="0" dirty="0">
                <a:solidFill>
                  <a:schemeClr val="tx1"/>
                </a:solidFill>
              </a:rPr>
              <a:t>. What is the percent decrease in the value of your car?</a:t>
            </a:r>
            <a:endParaRPr lang="en-US" sz="2800" dirty="0">
              <a:solidFill>
                <a:schemeClr val="tx1"/>
              </a:solidFill>
            </a:endParaRPr>
          </a:p>
        </p:txBody>
      </p:sp>
      <p:sp>
        <p:nvSpPr>
          <p:cNvPr id="3" name="Title 2">
            <a:extLst>
              <a:ext uri="{FF2B5EF4-FFF2-40B4-BE49-F238E27FC236}">
                <a16:creationId xmlns:a16="http://schemas.microsoft.com/office/drawing/2014/main" id="{76286370-1102-E795-CE86-7A76C7C7535C}"/>
              </a:ext>
            </a:extLst>
          </p:cNvPr>
          <p:cNvSpPr>
            <a:spLocks noGrp="1"/>
          </p:cNvSpPr>
          <p:nvPr>
            <p:ph type="title"/>
          </p:nvPr>
        </p:nvSpPr>
        <p:spPr/>
        <p:txBody>
          <a:bodyPr/>
          <a:lstStyle/>
          <a:p>
            <a:r>
              <a:rPr lang="en-US" dirty="0">
                <a:solidFill>
                  <a:schemeClr val="accent1"/>
                </a:solidFill>
              </a:rPr>
              <a:t>Example 6: Application: Calculating Percent Decrease</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pPr>
            <a:r>
              <a:rPr lang="en-US" b="1" dirty="0"/>
              <a:t>Solution</a:t>
            </a:r>
          </a:p>
          <a:p>
            <a:pPr>
              <a:spcBef>
                <a:spcPts val="600"/>
              </a:spcBef>
            </a:pPr>
            <a:r>
              <a:rPr lang="en-US" dirty="0"/>
              <a:t>First find the actual decrease in the value.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Now we find the percent decrease by finding what percent </a:t>
            </a:r>
            <a:r>
              <a:rPr lang="en-US" dirty="0">
                <a:solidFill>
                  <a:srgbClr val="FF00FF"/>
                </a:solidFill>
              </a:rPr>
              <a:t>$10,500 </a:t>
            </a:r>
            <a:r>
              <a:rPr lang="en-US" dirty="0">
                <a:solidFill>
                  <a:schemeClr val="tx1"/>
                </a:solidFill>
              </a:rPr>
              <a:t>(the decrease in value) is of </a:t>
            </a:r>
            <a:r>
              <a:rPr lang="en-US" dirty="0">
                <a:solidFill>
                  <a:srgbClr val="0000FF"/>
                </a:solidFill>
              </a:rPr>
              <a:t>$25,000 </a:t>
            </a:r>
            <a:r>
              <a:rPr lang="en-US" dirty="0">
                <a:solidFill>
                  <a:schemeClr val="tx1"/>
                </a:solidFill>
              </a:rPr>
              <a:t>(the original price).</a:t>
            </a:r>
          </a:p>
          <a:p>
            <a:endParaRPr lang="en-US" dirty="0"/>
          </a:p>
        </p:txBody>
      </p:sp>
      <p:graphicFrame>
        <p:nvGraphicFramePr>
          <p:cNvPr id="11267" name="Object 3"/>
          <p:cNvGraphicFramePr>
            <a:graphicFrameLocks noChangeAspect="1"/>
          </p:cNvGraphicFramePr>
          <p:nvPr/>
        </p:nvGraphicFramePr>
        <p:xfrm>
          <a:off x="2482850" y="2667000"/>
          <a:ext cx="1346200" cy="368300"/>
        </p:xfrm>
        <a:graphic>
          <a:graphicData uri="http://schemas.openxmlformats.org/presentationml/2006/ole">
            <mc:AlternateContent xmlns:mc="http://schemas.openxmlformats.org/markup-compatibility/2006">
              <mc:Choice xmlns:v="urn:schemas-microsoft-com:vml" Requires="v">
                <p:oleObj name="Equation" r:id="rId2" imgW="1346200" imgH="368300" progId="Equation.DSMT4">
                  <p:embed/>
                </p:oleObj>
              </mc:Choice>
              <mc:Fallback>
                <p:oleObj name="Equation" r:id="rId2" imgW="1346200" imgH="368300" progId="Equation.DSMT4">
                  <p:embed/>
                  <p:pic>
                    <p:nvPicPr>
                      <p:cNvPr id="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2667000"/>
                        <a:ext cx="13462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429741" y="3162300"/>
          <a:ext cx="1397000" cy="444500"/>
        </p:xfrm>
        <a:graphic>
          <a:graphicData uri="http://schemas.openxmlformats.org/presentationml/2006/ole">
            <mc:AlternateContent xmlns:mc="http://schemas.openxmlformats.org/markup-compatibility/2006">
              <mc:Choice xmlns:v="urn:schemas-microsoft-com:vml" Requires="v">
                <p:oleObj name="Equation" r:id="rId4" imgW="1396800" imgH="444240" progId="Equation.DSMT4">
                  <p:embed/>
                </p:oleObj>
              </mc:Choice>
              <mc:Fallback>
                <p:oleObj name="Equation" r:id="rId4" imgW="1396800" imgH="444240"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9741" y="3162300"/>
                        <a:ext cx="1397000"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2590800" y="3759200"/>
          <a:ext cx="1219200" cy="368300"/>
        </p:xfrm>
        <a:graphic>
          <a:graphicData uri="http://schemas.openxmlformats.org/presentationml/2006/ole">
            <mc:AlternateContent xmlns:mc="http://schemas.openxmlformats.org/markup-compatibility/2006">
              <mc:Choice xmlns:v="urn:schemas-microsoft-com:vml" Requires="v">
                <p:oleObj name="Equation" r:id="rId6" imgW="1218960" imgH="368280" progId="Equation.DSMT4">
                  <p:embed/>
                </p:oleObj>
              </mc:Choice>
              <mc:Fallback>
                <p:oleObj name="Equation" r:id="rId6" imgW="1218960" imgH="368280"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759200"/>
                        <a:ext cx="12192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4267200" y="2705100"/>
          <a:ext cx="1409700" cy="279400"/>
        </p:xfrm>
        <a:graphic>
          <a:graphicData uri="http://schemas.openxmlformats.org/presentationml/2006/ole">
            <mc:AlternateContent xmlns:mc="http://schemas.openxmlformats.org/markup-compatibility/2006">
              <mc:Choice xmlns:v="urn:schemas-microsoft-com:vml" Requires="v">
                <p:oleObj name="Equation" r:id="rId8" imgW="1409400" imgH="279360" progId="Equation.DSMT4">
                  <p:embed/>
                </p:oleObj>
              </mc:Choice>
              <mc:Fallback>
                <p:oleObj name="Equation" r:id="rId8" imgW="1409400" imgH="279360" progId="Equation.DSMT4">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705100"/>
                        <a:ext cx="1409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4275859" y="3251200"/>
          <a:ext cx="1397000" cy="266700"/>
        </p:xfrm>
        <a:graphic>
          <a:graphicData uri="http://schemas.openxmlformats.org/presentationml/2006/ole">
            <mc:AlternateContent xmlns:mc="http://schemas.openxmlformats.org/markup-compatibility/2006">
              <mc:Choice xmlns:v="urn:schemas-microsoft-com:vml" Requires="v">
                <p:oleObj name="Equation" r:id="rId10" imgW="1396800" imgH="266400" progId="Equation.DSMT4">
                  <p:embed/>
                </p:oleObj>
              </mc:Choice>
              <mc:Fallback>
                <p:oleObj name="Equation" r:id="rId10" imgW="1396800" imgH="266400" progId="Equation.DSMT4">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5859" y="3251200"/>
                        <a:ext cx="13970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4260850" y="3822700"/>
          <a:ext cx="1841500" cy="241300"/>
        </p:xfrm>
        <a:graphic>
          <a:graphicData uri="http://schemas.openxmlformats.org/presentationml/2006/ole">
            <mc:AlternateContent xmlns:mc="http://schemas.openxmlformats.org/markup-compatibility/2006">
              <mc:Choice xmlns:v="urn:schemas-microsoft-com:vml" Requires="v">
                <p:oleObj name="Equation" r:id="rId12" imgW="1841400" imgH="241200" progId="Equation.DSMT4">
                  <p:embed/>
                </p:oleObj>
              </mc:Choice>
              <mc:Fallback>
                <p:oleObj name="Equation" r:id="rId12" imgW="1841400" imgH="241200" progId="Equation.DSMT4">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3822700"/>
                        <a:ext cx="18415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44779B6E-0D87-FF2F-9C50-CF151D308813}"/>
              </a:ext>
            </a:extLst>
          </p:cNvPr>
          <p:cNvSpPr>
            <a:spLocks noGrp="1"/>
          </p:cNvSpPr>
          <p:nvPr>
            <p:ph type="title"/>
          </p:nvPr>
        </p:nvSpPr>
        <p:spPr/>
        <p:txBody>
          <a:bodyPr/>
          <a:lstStyle/>
          <a:p>
            <a:r>
              <a:rPr lang="en-US" dirty="0">
                <a:solidFill>
                  <a:schemeClr val="accent1"/>
                </a:solidFill>
              </a:rPr>
              <a:t>Example 6: Application: Calculating Percent Decrease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420380"/>
            <a:ext cx="8229600" cy="523220"/>
          </a:xfrm>
        </p:spPr>
        <p:txBody>
          <a:bodyPr>
            <a:spAutoFit/>
          </a:bodyPr>
          <a:lstStyle/>
          <a:p>
            <a:r>
              <a:rPr lang="en-US" dirty="0"/>
              <a:t>So the percent decrease in the value of your car is </a:t>
            </a:r>
            <a:r>
              <a:rPr lang="en-US" dirty="0">
                <a:solidFill>
                  <a:srgbClr val="FF3300"/>
                </a:solidFill>
              </a:rPr>
              <a:t>42%</a:t>
            </a:r>
            <a:r>
              <a:rPr lang="en-US" dirty="0"/>
              <a:t>.</a:t>
            </a:r>
          </a:p>
        </p:txBody>
      </p:sp>
      <p:graphicFrame>
        <p:nvGraphicFramePr>
          <p:cNvPr id="12292" name="Object 4"/>
          <p:cNvGraphicFramePr>
            <a:graphicFrameLocks noChangeAspect="1"/>
          </p:cNvGraphicFramePr>
          <p:nvPr/>
        </p:nvGraphicFramePr>
        <p:xfrm>
          <a:off x="1492827" y="12192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7" y="12192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343400" y="1492250"/>
          <a:ext cx="457200" cy="292100"/>
        </p:xfrm>
        <a:graphic>
          <a:graphicData uri="http://schemas.openxmlformats.org/presentationml/2006/ole">
            <mc:AlternateContent xmlns:mc="http://schemas.openxmlformats.org/markup-compatibility/2006">
              <mc:Choice xmlns:v="urn:schemas-microsoft-com:vml" Requires="v">
                <p:oleObj name="Equation" r:id="rId4" imgW="457200" imgH="292100" progId="Equation.DSMT4">
                  <p:embed/>
                </p:oleObj>
              </mc:Choice>
              <mc:Fallback>
                <p:oleObj name="Equation" r:id="rId4" imgW="457200" imgH="292100" progId="Equation.DSMT4">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9225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6434282" y="1498600"/>
          <a:ext cx="1130300" cy="279400"/>
        </p:xfrm>
        <a:graphic>
          <a:graphicData uri="http://schemas.openxmlformats.org/presentationml/2006/ole">
            <mc:AlternateContent xmlns:mc="http://schemas.openxmlformats.org/markup-compatibility/2006">
              <mc:Choice xmlns:v="urn:schemas-microsoft-com:vml" Requires="v">
                <p:oleObj name="Equation" r:id="rId6" imgW="1130300" imgH="279400" progId="Equation.DSMT4">
                  <p:embed/>
                </p:oleObj>
              </mc:Choice>
              <mc:Fallback>
                <p:oleObj name="Equation" r:id="rId6" imgW="1130300" imgH="279400" progId="Equation.DSMT4">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282" y="1498600"/>
                        <a:ext cx="11303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489364" y="2292350"/>
          <a:ext cx="1981200" cy="876300"/>
        </p:xfrm>
        <a:graphic>
          <a:graphicData uri="http://schemas.openxmlformats.org/presentationml/2006/ole">
            <mc:AlternateContent xmlns:mc="http://schemas.openxmlformats.org/markup-compatibility/2006">
              <mc:Choice xmlns:v="urn:schemas-microsoft-com:vml" Requires="v">
                <p:oleObj name="Equation" r:id="rId8" imgW="1981080" imgH="876240" progId="Equation.DSMT4">
                  <p:embed/>
                </p:oleObj>
              </mc:Choice>
              <mc:Fallback>
                <p:oleObj name="Equation" r:id="rId8" imgW="1981080" imgH="876240"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9364" y="2292350"/>
                        <a:ext cx="1981200"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5613400" y="2019300"/>
          <a:ext cx="2692400" cy="330200"/>
        </p:xfrm>
        <a:graphic>
          <a:graphicData uri="http://schemas.openxmlformats.org/presentationml/2006/ole">
            <mc:AlternateContent xmlns:mc="http://schemas.openxmlformats.org/markup-compatibility/2006">
              <mc:Choice xmlns:v="urn:schemas-microsoft-com:vml" Requires="v">
                <p:oleObj name="Equation" r:id="rId10" imgW="2692080" imgH="330120" progId="Equation.DSMT4">
                  <p:embed/>
                </p:oleObj>
              </mc:Choice>
              <mc:Fallback>
                <p:oleObj name="Equation" r:id="rId10" imgW="2692080" imgH="330120"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3400" y="2019300"/>
                        <a:ext cx="26924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704850" y="3416300"/>
          <a:ext cx="3365500" cy="330200"/>
        </p:xfrm>
        <a:graphic>
          <a:graphicData uri="http://schemas.openxmlformats.org/presentationml/2006/ole">
            <mc:AlternateContent xmlns:mc="http://schemas.openxmlformats.org/markup-compatibility/2006">
              <mc:Choice xmlns:v="urn:schemas-microsoft-com:vml" Requires="v">
                <p:oleObj name="Equation" r:id="rId12" imgW="3365280" imgH="330120" progId="Equation.DSMT4">
                  <p:embed/>
                </p:oleObj>
              </mc:Choice>
              <mc:Fallback>
                <p:oleObj name="Equation" r:id="rId12" imgW="3365280" imgH="330120" progId="Equation.DSMT4">
                  <p:embed/>
                  <p:pic>
                    <p:nvPicPr>
                      <p:cNvPr id="0"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 y="3416300"/>
                        <a:ext cx="33655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nvGraphicFramePr>
        <p:xfrm>
          <a:off x="5480050" y="2603500"/>
          <a:ext cx="2832100" cy="889000"/>
        </p:xfrm>
        <a:graphic>
          <a:graphicData uri="http://schemas.openxmlformats.org/presentationml/2006/ole">
            <mc:AlternateContent xmlns:mc="http://schemas.openxmlformats.org/markup-compatibility/2006">
              <mc:Choice xmlns:v="urn:schemas-microsoft-com:vml" Requires="v">
                <p:oleObj name="Equation" r:id="rId14" imgW="2831760" imgH="888840" progId="Equation.DSMT4">
                  <p:embed/>
                </p:oleObj>
              </mc:Choice>
              <mc:Fallback>
                <p:oleObj name="Equation" r:id="rId14" imgW="2831760" imgH="888840" progId="Equation.DSMT4">
                  <p:embed/>
                  <p:pic>
                    <p:nvPicPr>
                      <p:cNvPr id="0"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0050" y="2603500"/>
                        <a:ext cx="2832100" cy="88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622300" y="3975100"/>
          <a:ext cx="3289300" cy="889000"/>
        </p:xfrm>
        <a:graphic>
          <a:graphicData uri="http://schemas.openxmlformats.org/presentationml/2006/ole">
            <mc:AlternateContent xmlns:mc="http://schemas.openxmlformats.org/markup-compatibility/2006">
              <mc:Choice xmlns:v="urn:schemas-microsoft-com:vml" Requires="v">
                <p:oleObj name="Equation" r:id="rId16" imgW="3288960" imgH="888840" progId="Equation.DSMT4">
                  <p:embed/>
                </p:oleObj>
              </mc:Choice>
              <mc:Fallback>
                <p:oleObj name="Equation" r:id="rId16" imgW="3288960" imgH="888840" progId="Equation.DSMT4">
                  <p:embed/>
                  <p:pic>
                    <p:nvPicPr>
                      <p:cNvPr id="0"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2300" y="3975100"/>
                        <a:ext cx="3289300" cy="88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nvGraphicFramePr>
        <p:xfrm>
          <a:off x="6680200" y="3746500"/>
          <a:ext cx="1168400" cy="292100"/>
        </p:xfrm>
        <a:graphic>
          <a:graphicData uri="http://schemas.openxmlformats.org/presentationml/2006/ole">
            <mc:AlternateContent xmlns:mc="http://schemas.openxmlformats.org/markup-compatibility/2006">
              <mc:Choice xmlns:v="urn:schemas-microsoft-com:vml" Requires="v">
                <p:oleObj name="Equation" r:id="rId18" imgW="1168200" imgH="291960" progId="Equation.DSMT4">
                  <p:embed/>
                </p:oleObj>
              </mc:Choice>
              <mc:Fallback>
                <p:oleObj name="Equation" r:id="rId18" imgW="1168200" imgH="291960" progId="Equation.DSMT4">
                  <p:embed/>
                  <p:pic>
                    <p:nvPicPr>
                      <p:cNvPr id="0"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80200" y="3746500"/>
                        <a:ext cx="11684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1828800" y="5010150"/>
          <a:ext cx="901700" cy="279400"/>
        </p:xfrm>
        <a:graphic>
          <a:graphicData uri="http://schemas.openxmlformats.org/presentationml/2006/ole">
            <mc:AlternateContent xmlns:mc="http://schemas.openxmlformats.org/markup-compatibility/2006">
              <mc:Choice xmlns:v="urn:schemas-microsoft-com:vml" Requires="v">
                <p:oleObj name="Equation" r:id="rId20" imgW="901440" imgH="279360" progId="Equation.DSMT4">
                  <p:embed/>
                </p:oleObj>
              </mc:Choice>
              <mc:Fallback>
                <p:oleObj name="Equation" r:id="rId20" imgW="901440" imgH="279360" progId="Equation.DSMT4">
                  <p:embed/>
                  <p:pic>
                    <p:nvPicPr>
                      <p:cNvPr id="0"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28800" y="5010150"/>
                        <a:ext cx="901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7" name="Straight Connector 16"/>
          <p:cNvCxnSpPr/>
          <p:nvPr/>
        </p:nvCxnSpPr>
        <p:spPr>
          <a:xfrm rot="10800000" flipV="1">
            <a:off x="969818" y="3983182"/>
            <a:ext cx="1087582" cy="3671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779317" y="44958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5791200" y="26416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626100" y="31623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EA3DA97-03A0-E881-FA28-3010A0F924BB}"/>
              </a:ext>
            </a:extLst>
          </p:cNvPr>
          <p:cNvSpPr>
            <a:spLocks noGrp="1"/>
          </p:cNvSpPr>
          <p:nvPr>
            <p:ph type="title"/>
          </p:nvPr>
        </p:nvSpPr>
        <p:spPr/>
        <p:txBody>
          <a:bodyPr/>
          <a:lstStyle/>
          <a:p>
            <a:r>
              <a:rPr lang="en-US" dirty="0">
                <a:solidFill>
                  <a:schemeClr val="accent1"/>
                </a:solidFill>
              </a:rPr>
              <a:t>Example 6: Application: Calculating Percent Decrease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3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4002634"/>
          </a:xfrm>
          <a:solidFill>
            <a:srgbClr val="FFFFCC"/>
          </a:solidFill>
          <a:ln w="28575">
            <a:solidFill>
              <a:srgbClr val="000000"/>
            </a:solidFill>
          </a:ln>
        </p:spPr>
        <p:txBody>
          <a:bodyPr>
            <a:spAutoFit/>
          </a:bodyPr>
          <a:lstStyle/>
          <a:p>
            <a:pPr marL="457200" indent="-457200"/>
            <a:r>
              <a:rPr lang="en-US" b="1" dirty="0">
                <a:solidFill>
                  <a:srgbClr val="C00000"/>
                </a:solidFill>
              </a:rPr>
              <a:t>Profit:</a:t>
            </a:r>
            <a:r>
              <a:rPr lang="en-US" dirty="0">
                <a:solidFill>
                  <a:srgbClr val="000000"/>
                </a:solidFill>
              </a:rPr>
              <a:t> the difference between selling price and cost</a:t>
            </a:r>
          </a:p>
          <a:p>
            <a:pPr marL="457200" indent="-457200"/>
            <a:r>
              <a:rPr lang="en-US" b="1" dirty="0">
                <a:solidFill>
                  <a:srgbClr val="000000"/>
                </a:solidFill>
              </a:rPr>
              <a:t>  Profit = Selling price </a:t>
            </a:r>
            <a:r>
              <a:rPr lang="en-US" b="1" dirty="0">
                <a:solidFill>
                  <a:srgbClr val="000000"/>
                </a:solidFill>
                <a:latin typeface="Calibri"/>
              </a:rPr>
              <a:t>–</a:t>
            </a:r>
            <a:r>
              <a:rPr lang="en-US" b="1" dirty="0">
                <a:solidFill>
                  <a:srgbClr val="000000"/>
                </a:solidFill>
              </a:rPr>
              <a:t> Cost    </a:t>
            </a:r>
            <a:r>
              <a:rPr lang="en-US" dirty="0">
                <a:solidFill>
                  <a:srgbClr val="000000"/>
                </a:solidFill>
              </a:rPr>
              <a:t>Profit = $100 – $80 = $20</a:t>
            </a:r>
          </a:p>
          <a:p>
            <a:pPr>
              <a:spcBef>
                <a:spcPts val="1500"/>
              </a:spcBef>
            </a:pPr>
            <a:r>
              <a:rPr lang="en-US" b="1" dirty="0">
                <a:solidFill>
                  <a:srgbClr val="C00000"/>
                </a:solidFill>
              </a:rPr>
              <a:t>Percent of Profit:</a:t>
            </a:r>
            <a:r>
              <a:rPr lang="en-US" dirty="0">
                <a:solidFill>
                  <a:srgbClr val="C00000"/>
                </a:solidFill>
              </a:rPr>
              <a:t> </a:t>
            </a:r>
            <a:r>
              <a:rPr lang="en-US" dirty="0">
                <a:solidFill>
                  <a:srgbClr val="000000"/>
                </a:solidFill>
              </a:rPr>
              <a:t>There are two types; both are ratios with </a:t>
            </a:r>
            <a:r>
              <a:rPr lang="en-US" b="1" dirty="0">
                <a:solidFill>
                  <a:srgbClr val="000000"/>
                </a:solidFill>
              </a:rPr>
              <a:t>profit in the numerator.</a:t>
            </a:r>
            <a:r>
              <a:rPr lang="en-US" dirty="0">
                <a:solidFill>
                  <a:srgbClr val="000000"/>
                </a:solidFill>
              </a:rPr>
              <a:t> </a:t>
            </a:r>
          </a:p>
          <a:p>
            <a:pPr marL="514350" indent="-514350">
              <a:buFont typeface="+mj-lt"/>
              <a:buAutoNum type="arabicPeriod"/>
            </a:pPr>
            <a:r>
              <a:rPr lang="en-US" dirty="0">
                <a:solidFill>
                  <a:srgbClr val="000000"/>
                </a:solidFill>
              </a:rPr>
              <a:t>Percent of profit </a:t>
            </a:r>
            <a:r>
              <a:rPr lang="en-US" b="1" dirty="0">
                <a:solidFill>
                  <a:srgbClr val="000000"/>
                </a:solidFill>
              </a:rPr>
              <a:t>based on cost</a:t>
            </a:r>
            <a:r>
              <a:rPr lang="en-US" dirty="0">
                <a:solidFill>
                  <a:srgbClr val="000000"/>
                </a:solidFill>
              </a:rPr>
              <a:t> (cost is the denominator):</a:t>
            </a:r>
          </a:p>
          <a:p>
            <a:pPr marL="457200" indent="-457200"/>
            <a:endParaRPr lang="en-US" sz="600" dirty="0">
              <a:solidFill>
                <a:srgbClr val="000000"/>
              </a:solidFill>
            </a:endParaRPr>
          </a:p>
          <a:p>
            <a:pPr marL="457200" indent="-457200"/>
            <a:r>
              <a:rPr lang="en-US" dirty="0">
                <a:solidFill>
                  <a:srgbClr val="000000"/>
                </a:solidFill>
              </a:rPr>
              <a:t>                             </a:t>
            </a:r>
            <a:r>
              <a:rPr lang="en-US" b="1" dirty="0">
                <a:solidFill>
                  <a:srgbClr val="000000"/>
                </a:solidFill>
              </a:rPr>
              <a:t>of profit based on cost</a:t>
            </a:r>
          </a:p>
          <a:p>
            <a:pPr marL="457200" indent="-457200"/>
            <a:endParaRPr lang="en-US" sz="1800" dirty="0">
              <a:solidFill>
                <a:srgbClr val="000000"/>
              </a:solidFill>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4093866209"/>
              </p:ext>
            </p:extLst>
          </p:nvPr>
        </p:nvGraphicFramePr>
        <p:xfrm>
          <a:off x="1139190" y="4283710"/>
          <a:ext cx="1651000" cy="850900"/>
        </p:xfrm>
        <a:graphic>
          <a:graphicData uri="http://schemas.openxmlformats.org/presentationml/2006/ole">
            <mc:AlternateContent xmlns:mc="http://schemas.openxmlformats.org/markup-compatibility/2006">
              <mc:Choice xmlns:v="urn:schemas-microsoft-com:vml" Requires="v">
                <p:oleObj name="Equation" r:id="rId2" imgW="1650960" imgH="850680" progId="Equation.DSMT4">
                  <p:embed/>
                </p:oleObj>
              </mc:Choice>
              <mc:Fallback>
                <p:oleObj name="Equation" r:id="rId2" imgW="1650960" imgH="850680" progId="Equation.DSMT4">
                  <p:embed/>
                  <p:pic>
                    <p:nvPicPr>
                      <p:cNvPr id="0" name="Picture 3"/>
                      <p:cNvPicPr>
                        <a:picLocks noChangeAspect="1" noChangeArrowheads="1"/>
                      </p:cNvPicPr>
                      <p:nvPr/>
                    </p:nvPicPr>
                    <p:blipFill>
                      <a:blip r:embed="rId3"/>
                      <a:srcRect/>
                      <a:stretch>
                        <a:fillRect/>
                      </a:stretch>
                    </p:blipFill>
                    <p:spPr bwMode="auto">
                      <a:xfrm>
                        <a:off x="1139190" y="4283710"/>
                        <a:ext cx="1651000" cy="85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690492932"/>
              </p:ext>
            </p:extLst>
          </p:nvPr>
        </p:nvGraphicFramePr>
        <p:xfrm>
          <a:off x="6299200" y="4267200"/>
          <a:ext cx="1930400" cy="838200"/>
        </p:xfrm>
        <a:graphic>
          <a:graphicData uri="http://schemas.openxmlformats.org/presentationml/2006/ole">
            <mc:AlternateContent xmlns:mc="http://schemas.openxmlformats.org/markup-compatibility/2006">
              <mc:Choice xmlns:v="urn:schemas-microsoft-com:vml" Requires="v">
                <p:oleObj name="Equation" r:id="rId4" imgW="1930320" imgH="838080" progId="Equation.DSMT4">
                  <p:embed/>
                </p:oleObj>
              </mc:Choice>
              <mc:Fallback>
                <p:oleObj name="Equation" r:id="rId4" imgW="1930320" imgH="8380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4267200"/>
                        <a:ext cx="1930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1FE18242-C73B-C9E1-A268-1C1B8792EC97}"/>
              </a:ext>
            </a:extLst>
          </p:cNvPr>
          <p:cNvSpPr>
            <a:spLocks noGrp="1"/>
          </p:cNvSpPr>
          <p:nvPr>
            <p:ph type="title"/>
          </p:nvPr>
        </p:nvSpPr>
        <p:spPr/>
        <p:txBody>
          <a:bodyPr/>
          <a:lstStyle/>
          <a:p>
            <a:r>
              <a:rPr lang="en-US" dirty="0"/>
              <a:t>Formula: Profit and Percent of Profit</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80160"/>
            <a:ext cx="8229600" cy="3096232"/>
          </a:xfrm>
          <a:solidFill>
            <a:srgbClr val="FFFFCC"/>
          </a:solidFill>
          <a:ln w="28575">
            <a:solidFill>
              <a:srgbClr val="000000"/>
            </a:solidFill>
          </a:ln>
        </p:spPr>
        <p:txBody>
          <a:bodyPr>
            <a:spAutoFit/>
          </a:bodyPr>
          <a:lstStyle/>
          <a:p>
            <a:pPr marL="514350" indent="-514350">
              <a:buFont typeface="+mj-lt"/>
              <a:buAutoNum type="arabicPeriod" startAt="2"/>
            </a:pPr>
            <a:r>
              <a:rPr lang="en-US" dirty="0">
                <a:solidFill>
                  <a:srgbClr val="000000"/>
                </a:solidFill>
              </a:rPr>
              <a:t>Percent of profit </a:t>
            </a:r>
            <a:r>
              <a:rPr lang="en-US" b="1" dirty="0">
                <a:solidFill>
                  <a:srgbClr val="000000"/>
                </a:solidFill>
              </a:rPr>
              <a:t>based on selling price</a:t>
            </a:r>
            <a:r>
              <a:rPr lang="en-US" dirty="0">
                <a:solidFill>
                  <a:srgbClr val="000000"/>
                </a:solidFill>
              </a:rPr>
              <a:t> (selling price is the denominator):</a:t>
            </a:r>
          </a:p>
          <a:p>
            <a:pPr marL="457200" indent="-457200"/>
            <a:endParaRPr lang="en-US" sz="600" dirty="0">
              <a:solidFill>
                <a:srgbClr val="000000"/>
              </a:solidFill>
            </a:endParaRPr>
          </a:p>
          <a:p>
            <a:pPr marL="457200" indent="-457200"/>
            <a:endParaRPr lang="en-US" sz="600" dirty="0">
              <a:solidFill>
                <a:srgbClr val="000000"/>
              </a:solidFill>
            </a:endParaRPr>
          </a:p>
          <a:p>
            <a:pPr marL="457200" indent="-457200"/>
            <a:r>
              <a:rPr lang="en-US" dirty="0">
                <a:solidFill>
                  <a:srgbClr val="000000"/>
                </a:solidFill>
              </a:rPr>
              <a:t>                                   </a:t>
            </a:r>
            <a:r>
              <a:rPr lang="en-US" b="1" dirty="0">
                <a:solidFill>
                  <a:srgbClr val="000000"/>
                </a:solidFill>
              </a:rPr>
              <a:t>of profit based on selling price</a:t>
            </a:r>
          </a:p>
          <a:p>
            <a:pPr marL="457200" indent="-457200"/>
            <a:endParaRPr lang="en-US" b="1" dirty="0">
              <a:solidFill>
                <a:srgbClr val="000000"/>
              </a:solidFill>
            </a:endParaRPr>
          </a:p>
          <a:p>
            <a:pPr marL="457200" indent="-457200"/>
            <a:endParaRPr lang="en-US" b="1" dirty="0">
              <a:solidFill>
                <a:srgbClr val="000000"/>
              </a:solidFill>
            </a:endParaRPr>
          </a:p>
          <a:p>
            <a:pPr marL="457200" indent="-457200"/>
            <a:endParaRPr lang="en-US" sz="1000" dirty="0">
              <a:solidFill>
                <a:srgbClr val="000000"/>
              </a:solidFill>
            </a:endParaRPr>
          </a:p>
          <a:p>
            <a:pPr marL="457200" indent="-457200"/>
            <a:endParaRPr lang="en-US" sz="1000" dirty="0">
              <a:solidFill>
                <a:srgbClr val="000000"/>
              </a:solidFill>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3501251441"/>
              </p:ext>
            </p:extLst>
          </p:nvPr>
        </p:nvGraphicFramePr>
        <p:xfrm>
          <a:off x="570230" y="2278380"/>
          <a:ext cx="2743200" cy="927100"/>
        </p:xfrm>
        <a:graphic>
          <a:graphicData uri="http://schemas.openxmlformats.org/presentationml/2006/ole">
            <mc:AlternateContent xmlns:mc="http://schemas.openxmlformats.org/markup-compatibility/2006">
              <mc:Choice xmlns:v="urn:schemas-microsoft-com:vml" Requires="v">
                <p:oleObj name="Equation" r:id="rId2" imgW="2743200" imgH="927000" progId="Equation.DSMT4">
                  <p:embed/>
                </p:oleObj>
              </mc:Choice>
              <mc:Fallback>
                <p:oleObj name="Equation" r:id="rId2" imgW="2743200" imgH="927000" progId="Equation.DSMT4">
                  <p:embed/>
                  <p:pic>
                    <p:nvPicPr>
                      <p:cNvPr id="0" name="Object 3"/>
                      <p:cNvPicPr>
                        <a:picLocks noChangeAspect="1" noChangeArrowheads="1"/>
                      </p:cNvPicPr>
                      <p:nvPr/>
                    </p:nvPicPr>
                    <p:blipFill>
                      <a:blip r:embed="rId3"/>
                      <a:srcRect/>
                      <a:stretch>
                        <a:fillRect/>
                      </a:stretch>
                    </p:blipFill>
                    <p:spPr bwMode="auto">
                      <a:xfrm>
                        <a:off x="570230" y="2278380"/>
                        <a:ext cx="2743200"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62955672"/>
              </p:ext>
            </p:extLst>
          </p:nvPr>
        </p:nvGraphicFramePr>
        <p:xfrm>
          <a:off x="914400" y="3276600"/>
          <a:ext cx="2082800" cy="838200"/>
        </p:xfrm>
        <a:graphic>
          <a:graphicData uri="http://schemas.openxmlformats.org/presentationml/2006/ole">
            <mc:AlternateContent xmlns:mc="http://schemas.openxmlformats.org/markup-compatibility/2006">
              <mc:Choice xmlns:v="urn:schemas-microsoft-com:vml" Requires="v">
                <p:oleObj name="Equation" r:id="rId4" imgW="2082600" imgH="838080" progId="Equation.DSMT4">
                  <p:embed/>
                </p:oleObj>
              </mc:Choice>
              <mc:Fallback>
                <p:oleObj name="Equation" r:id="rId4" imgW="20826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2082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itle 2">
            <a:extLst>
              <a:ext uri="{FF2B5EF4-FFF2-40B4-BE49-F238E27FC236}">
                <a16:creationId xmlns:a16="http://schemas.microsoft.com/office/drawing/2014/main" id="{6C05D102-E88E-50F6-2F84-FBFDFF3E9A9D}"/>
              </a:ext>
            </a:extLst>
          </p:cNvPr>
          <p:cNvSpPr>
            <a:spLocks noGrp="1"/>
          </p:cNvSpPr>
          <p:nvPr>
            <p:ph type="title"/>
          </p:nvPr>
        </p:nvSpPr>
        <p:spPr/>
        <p:txBody>
          <a:bodyPr/>
          <a:lstStyle/>
          <a:p>
            <a:r>
              <a:rPr lang="en-US" dirty="0"/>
              <a:t>Formula: Profit and Percent of Profit (cont.)</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2936188"/>
          </a:xfrm>
        </p:spPr>
        <p:txBody>
          <a:bodyPr>
            <a:spAutoFit/>
          </a:bodyPr>
          <a:lstStyle/>
          <a:p>
            <a:r>
              <a:rPr lang="en-US" dirty="0"/>
              <a:t>A retail store markets calculators that cost the store </a:t>
            </a:r>
            <a:r>
              <a:rPr lang="en-US" dirty="0">
                <a:solidFill>
                  <a:srgbClr val="0000FF"/>
                </a:solidFill>
              </a:rPr>
              <a:t>$45</a:t>
            </a:r>
            <a:r>
              <a:rPr lang="en-US" dirty="0"/>
              <a:t> each and are sold to customers for </a:t>
            </a:r>
            <a:r>
              <a:rPr lang="en-US" dirty="0">
                <a:solidFill>
                  <a:srgbClr val="0000FF"/>
                </a:solidFill>
              </a:rPr>
              <a:t>$72 </a:t>
            </a:r>
            <a:r>
              <a:rPr lang="en-US" dirty="0"/>
              <a:t>each.</a:t>
            </a:r>
            <a:endParaRPr lang="en-US" b="1" dirty="0">
              <a:solidFill>
                <a:schemeClr val="tx1"/>
              </a:solidFill>
            </a:endParaRPr>
          </a:p>
          <a:p>
            <a:pPr marL="514350" indent="-514350">
              <a:buFont typeface="+mj-lt"/>
              <a:buAutoNum type="alphaLcPeriod"/>
            </a:pPr>
            <a:r>
              <a:rPr lang="en-US" dirty="0">
                <a:solidFill>
                  <a:schemeClr val="tx1"/>
                </a:solidFill>
              </a:rPr>
              <a:t>What is the profit on each calculator?</a:t>
            </a:r>
          </a:p>
          <a:p>
            <a:pPr marL="514350" indent="-514350">
              <a:buFont typeface="+mj-lt"/>
              <a:buAutoNum type="alphaLcPeriod"/>
            </a:pPr>
            <a:r>
              <a:rPr lang="en-US" dirty="0">
                <a:solidFill>
                  <a:schemeClr val="tx1"/>
                </a:solidFill>
              </a:rPr>
              <a:t>What is the percent of profit based on cost?</a:t>
            </a:r>
          </a:p>
          <a:p>
            <a:pPr marL="514350" indent="-514350">
              <a:buFont typeface="+mj-lt"/>
              <a:buAutoNum type="alphaLcPeriod"/>
            </a:pPr>
            <a:r>
              <a:rPr lang="en-US" dirty="0">
                <a:solidFill>
                  <a:schemeClr val="tx1"/>
                </a:solidFill>
              </a:rPr>
              <a:t> What is the percent of profit based on selling price?</a:t>
            </a:r>
          </a:p>
        </p:txBody>
      </p:sp>
      <p:sp>
        <p:nvSpPr>
          <p:cNvPr id="5" name="Title 4">
            <a:extLst>
              <a:ext uri="{FF2B5EF4-FFF2-40B4-BE49-F238E27FC236}">
                <a16:creationId xmlns:a16="http://schemas.microsoft.com/office/drawing/2014/main" id="{A7B213E0-849A-93B8-E953-DF8838B6BCEE}"/>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chemeClr val="tx1"/>
                </a:solidFill>
              </a:rPr>
              <a:t>Solution</a:t>
            </a:r>
          </a:p>
          <a:p>
            <a:pPr marL="514350" indent="-514350">
              <a:spcBef>
                <a:spcPct val="50000"/>
              </a:spcBef>
              <a:buFont typeface="+mj-lt"/>
              <a:buAutoNum type="alphaLcPeriod"/>
            </a:pPr>
            <a:r>
              <a:rPr lang="en-US" dirty="0">
                <a:solidFill>
                  <a:schemeClr val="tx1"/>
                </a:solidFill>
              </a:rPr>
              <a:t>First find the profit.</a:t>
            </a:r>
            <a:endParaRPr lang="en-US" dirty="0"/>
          </a:p>
          <a:p>
            <a:endParaRPr lang="en-US" dirty="0"/>
          </a:p>
        </p:txBody>
      </p:sp>
      <p:graphicFrame>
        <p:nvGraphicFramePr>
          <p:cNvPr id="55299" name="Object 3"/>
          <p:cNvGraphicFramePr>
            <a:graphicFrameLocks noChangeAspect="1"/>
          </p:cNvGraphicFramePr>
          <p:nvPr/>
        </p:nvGraphicFramePr>
        <p:xfrm>
          <a:off x="4305300" y="3663950"/>
          <a:ext cx="609600" cy="241300"/>
        </p:xfrm>
        <a:graphic>
          <a:graphicData uri="http://schemas.openxmlformats.org/presentationml/2006/ole">
            <mc:AlternateContent xmlns:mc="http://schemas.openxmlformats.org/markup-compatibility/2006">
              <mc:Choice xmlns:v="urn:schemas-microsoft-com:vml" Requires="v">
                <p:oleObj name="Equation" r:id="rId2" imgW="609480" imgH="241200" progId="Equation.DSMT4">
                  <p:embed/>
                </p:oleObj>
              </mc:Choice>
              <mc:Fallback>
                <p:oleObj name="Equation" r:id="rId2" imgW="609480" imgH="241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3663950"/>
                        <a:ext cx="609600" cy="24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4298950" y="2635250"/>
          <a:ext cx="1282700" cy="279400"/>
        </p:xfrm>
        <a:graphic>
          <a:graphicData uri="http://schemas.openxmlformats.org/presentationml/2006/ole">
            <mc:AlternateContent xmlns:mc="http://schemas.openxmlformats.org/markup-compatibility/2006">
              <mc:Choice xmlns:v="urn:schemas-microsoft-com:vml" Requires="v">
                <p:oleObj name="Equation" r:id="rId4" imgW="1282680" imgH="279360" progId="Equation.DSMT4">
                  <p:embed/>
                </p:oleObj>
              </mc:Choice>
              <mc:Fallback>
                <p:oleObj name="Equation" r:id="rId4" imgW="1282680" imgH="2793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950" y="2635250"/>
                        <a:ext cx="1282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303" name="Object 7"/>
          <p:cNvGraphicFramePr>
            <a:graphicFrameLocks noChangeAspect="1"/>
          </p:cNvGraphicFramePr>
          <p:nvPr/>
        </p:nvGraphicFramePr>
        <p:xfrm>
          <a:off x="4305300" y="3159125"/>
          <a:ext cx="495300" cy="228600"/>
        </p:xfrm>
        <a:graphic>
          <a:graphicData uri="http://schemas.openxmlformats.org/presentationml/2006/ole">
            <mc:AlternateContent xmlns:mc="http://schemas.openxmlformats.org/markup-compatibility/2006">
              <mc:Choice xmlns:v="urn:schemas-microsoft-com:vml" Requires="v">
                <p:oleObj name="Equation" r:id="rId6" imgW="495000" imgH="228600" progId="Equation.DSMT4">
                  <p:embed/>
                </p:oleObj>
              </mc:Choice>
              <mc:Fallback>
                <p:oleObj name="Equation" r:id="rId6" imgW="495000" imgH="2286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3159125"/>
                        <a:ext cx="4953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515645" y="4267200"/>
            <a:ext cx="8171156" cy="1384995"/>
          </a:xfrm>
          <a:prstGeom prst="rect">
            <a:avLst/>
          </a:prstGeom>
        </p:spPr>
        <p:txBody>
          <a:bodyPr wrap="square">
            <a:spAutoFit/>
          </a:bodyPr>
          <a:lstStyle/>
          <a:p>
            <a:r>
              <a:rPr lang="en-US" sz="2800" dirty="0"/>
              <a:t>The profit is </a:t>
            </a:r>
            <a:r>
              <a:rPr lang="en-US" sz="2800" dirty="0">
                <a:solidFill>
                  <a:srgbClr val="FF0000"/>
                </a:solidFill>
              </a:rPr>
              <a:t>$27</a:t>
            </a:r>
            <a:r>
              <a:rPr lang="en-US" sz="2800" dirty="0"/>
              <a:t> per calculator.</a:t>
            </a:r>
          </a:p>
          <a:p>
            <a:r>
              <a:rPr lang="en-US" sz="2800" dirty="0"/>
              <a:t>For parts b. and c., use a ratio and then change the fraction to a percent to find each percent of profit.</a:t>
            </a:r>
          </a:p>
        </p:txBody>
      </p:sp>
      <p:sp>
        <p:nvSpPr>
          <p:cNvPr id="5" name="Title 4">
            <a:extLst>
              <a:ext uri="{FF2B5EF4-FFF2-40B4-BE49-F238E27FC236}">
                <a16:creationId xmlns:a16="http://schemas.microsoft.com/office/drawing/2014/main" id="{A5DE9B86-346C-EEAD-1BC6-2FBD9FA79F54}"/>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mc:AlternateContent xmlns:mc="http://schemas.openxmlformats.org/markup-compatibility/2006" xmlns:a14="http://schemas.microsoft.com/office/drawing/2010/main">
        <mc:Choice Requires="a14">
          <p:sp>
            <p:nvSpPr>
              <p:cNvPr id="2" name="Title 4">
                <a:extLst>
                  <a:ext uri="{FF2B5EF4-FFF2-40B4-BE49-F238E27FC236}">
                    <a16:creationId xmlns:a16="http://schemas.microsoft.com/office/drawing/2014/main" id="{5648098B-8674-DB04-F72C-F2A5909324D4}"/>
                  </a:ext>
                </a:extLst>
              </p:cNvPr>
              <p:cNvSpPr txBox="1">
                <a:spLocks/>
              </p:cNvSpPr>
              <p:nvPr/>
            </p:nvSpPr>
            <p:spPr>
              <a:xfrm>
                <a:off x="2740025" y="3020675"/>
                <a:ext cx="1558925"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i="1" dirty="0" smtClean="0">
                          <a:solidFill>
                            <a:srgbClr val="0000FF"/>
                          </a:solidFill>
                          <a:latin typeface="Cambria Math" panose="02040503050406030204" pitchFamily="18" charset="0"/>
                        </a:rPr>
                        <m:t>−    </m:t>
                      </m:r>
                      <m:r>
                        <a:rPr lang="en-US" sz="2700" b="0" i="1" dirty="0" smtClean="0">
                          <a:solidFill>
                            <a:srgbClr val="0000FF"/>
                          </a:solidFill>
                          <a:latin typeface="Cambria Math" panose="02040503050406030204" pitchFamily="18" charset="0"/>
                        </a:rPr>
                        <m:t>$45</m:t>
                      </m:r>
                    </m:oMath>
                  </m:oMathPara>
                </a14:m>
                <a:endParaRPr lang="en-IN" sz="2700" dirty="0">
                  <a:solidFill>
                    <a:srgbClr val="0000FF"/>
                  </a:solidFill>
                </a:endParaRPr>
              </a:p>
            </p:txBody>
          </p:sp>
        </mc:Choice>
        <mc:Fallback xmlns="">
          <p:sp>
            <p:nvSpPr>
              <p:cNvPr id="2" name="Title 4">
                <a:extLst>
                  <a:ext uri="{FF2B5EF4-FFF2-40B4-BE49-F238E27FC236}">
                    <a16:creationId xmlns:a16="http://schemas.microsoft.com/office/drawing/2014/main" id="{5648098B-8674-DB04-F72C-F2A5909324D4}"/>
                  </a:ext>
                </a:extLst>
              </p:cNvPr>
              <p:cNvSpPr txBox="1">
                <a:spLocks noRot="1" noChangeAspect="1" noMove="1" noResize="1" noEditPoints="1" noAdjustHandles="1" noChangeArrowheads="1" noChangeShapeType="1" noTextEdit="1"/>
              </p:cNvSpPr>
              <p:nvPr/>
            </p:nvSpPr>
            <p:spPr>
              <a:xfrm>
                <a:off x="2740025" y="3020675"/>
                <a:ext cx="1558925" cy="523220"/>
              </a:xfrm>
              <a:prstGeom prst="rect">
                <a:avLst/>
              </a:prstGeom>
              <a:blipFill>
                <a:blip r:embed="rId8"/>
                <a:stretch>
                  <a:fillRect b="-235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itle 4">
                <a:extLst>
                  <a:ext uri="{FF2B5EF4-FFF2-40B4-BE49-F238E27FC236}">
                    <a16:creationId xmlns:a16="http://schemas.microsoft.com/office/drawing/2014/main" id="{C8A69628-B57F-0B67-0D73-C4E63C0F1A23}"/>
                  </a:ext>
                </a:extLst>
              </p:cNvPr>
              <p:cNvSpPr txBox="1">
                <a:spLocks/>
              </p:cNvSpPr>
              <p:nvPr/>
            </p:nvSpPr>
            <p:spPr>
              <a:xfrm>
                <a:off x="3221038" y="2483505"/>
                <a:ext cx="1099502"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b="0" i="1" dirty="0" smtClean="0">
                          <a:solidFill>
                            <a:srgbClr val="0000FF"/>
                          </a:solidFill>
                          <a:latin typeface="Cambria Math" panose="02040503050406030204" pitchFamily="18" charset="0"/>
                        </a:rPr>
                        <m:t>$72</m:t>
                      </m:r>
                    </m:oMath>
                  </m:oMathPara>
                </a14:m>
                <a:endParaRPr lang="en-IN" sz="2700" dirty="0">
                  <a:solidFill>
                    <a:srgbClr val="0000FF"/>
                  </a:solidFill>
                </a:endParaRPr>
              </a:p>
            </p:txBody>
          </p:sp>
        </mc:Choice>
        <mc:Fallback xmlns="">
          <p:sp>
            <p:nvSpPr>
              <p:cNvPr id="4" name="Title 4">
                <a:extLst>
                  <a:ext uri="{FF2B5EF4-FFF2-40B4-BE49-F238E27FC236}">
                    <a16:creationId xmlns:a16="http://schemas.microsoft.com/office/drawing/2014/main" id="{C8A69628-B57F-0B67-0D73-C4E63C0F1A23}"/>
                  </a:ext>
                </a:extLst>
              </p:cNvPr>
              <p:cNvSpPr txBox="1">
                <a:spLocks noRot="1" noChangeAspect="1" noMove="1" noResize="1" noEditPoints="1" noAdjustHandles="1" noChangeArrowheads="1" noChangeShapeType="1" noTextEdit="1"/>
              </p:cNvSpPr>
              <p:nvPr/>
            </p:nvSpPr>
            <p:spPr>
              <a:xfrm>
                <a:off x="3221038" y="2483505"/>
                <a:ext cx="1099502" cy="523220"/>
              </a:xfrm>
              <a:prstGeom prst="rect">
                <a:avLst/>
              </a:prstGeom>
              <a:blipFill>
                <a:blip r:embed="rId9"/>
                <a:stretch>
                  <a:fillRect b="-23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itle 4">
                <a:extLst>
                  <a:ext uri="{FF2B5EF4-FFF2-40B4-BE49-F238E27FC236}">
                    <a16:creationId xmlns:a16="http://schemas.microsoft.com/office/drawing/2014/main" id="{EA6D92F3-7EED-B012-B71D-A9BFACD34CE1}"/>
                  </a:ext>
                </a:extLst>
              </p:cNvPr>
              <p:cNvSpPr txBox="1">
                <a:spLocks/>
              </p:cNvSpPr>
              <p:nvPr/>
            </p:nvSpPr>
            <p:spPr>
              <a:xfrm>
                <a:off x="3236913" y="3530769"/>
                <a:ext cx="1099502"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b="0" i="1" smtClean="0">
                          <a:solidFill>
                            <a:srgbClr val="0000FF"/>
                          </a:solidFill>
                          <a:latin typeface="Cambria Math" panose="02040503050406030204" pitchFamily="18" charset="0"/>
                        </a:rPr>
                        <m:t>$27</m:t>
                      </m:r>
                    </m:oMath>
                  </m:oMathPara>
                </a14:m>
                <a:endParaRPr lang="en-IN" sz="2700" dirty="0">
                  <a:solidFill>
                    <a:srgbClr val="0000FF"/>
                  </a:solidFill>
                </a:endParaRPr>
              </a:p>
            </p:txBody>
          </p:sp>
        </mc:Choice>
        <mc:Fallback xmlns="">
          <p:sp>
            <p:nvSpPr>
              <p:cNvPr id="6" name="Title 4">
                <a:extLst>
                  <a:ext uri="{FF2B5EF4-FFF2-40B4-BE49-F238E27FC236}">
                    <a16:creationId xmlns:a16="http://schemas.microsoft.com/office/drawing/2014/main" id="{EA6D92F3-7EED-B012-B71D-A9BFACD34CE1}"/>
                  </a:ext>
                </a:extLst>
              </p:cNvPr>
              <p:cNvSpPr txBox="1">
                <a:spLocks noRot="1" noChangeAspect="1" noMove="1" noResize="1" noEditPoints="1" noAdjustHandles="1" noChangeArrowheads="1" noChangeShapeType="1" noTextEdit="1"/>
              </p:cNvSpPr>
              <p:nvPr/>
            </p:nvSpPr>
            <p:spPr>
              <a:xfrm>
                <a:off x="3236913" y="3530769"/>
                <a:ext cx="1099502" cy="523220"/>
              </a:xfrm>
              <a:prstGeom prst="rect">
                <a:avLst/>
              </a:prstGeom>
              <a:blipFill>
                <a:blip r:embed="rId10"/>
                <a:stretch>
                  <a:fillRect b="-1163"/>
                </a:stretch>
              </a:blipFill>
            </p:spPr>
            <p:txBody>
              <a:bodyPr/>
              <a:lstStyle/>
              <a:p>
                <a:r>
                  <a:rPr lang="en-IN">
                    <a:noFill/>
                  </a:rPr>
                  <a:t> </a:t>
                </a:r>
              </a:p>
            </p:txBody>
          </p:sp>
        </mc:Fallback>
      </mc:AlternateContent>
      <p:cxnSp>
        <p:nvCxnSpPr>
          <p:cNvPr id="8" name="Straight Connector 7">
            <a:extLst>
              <a:ext uri="{FF2B5EF4-FFF2-40B4-BE49-F238E27FC236}">
                <a16:creationId xmlns:a16="http://schemas.microsoft.com/office/drawing/2014/main" id="{12F657E1-5A4D-A931-8FB4-04B6B053D48E}"/>
              </a:ext>
            </a:extLst>
          </p:cNvPr>
          <p:cNvCxnSpPr/>
          <p:nvPr/>
        </p:nvCxnSpPr>
        <p:spPr>
          <a:xfrm>
            <a:off x="2986087" y="3530769"/>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spcBef>
                <a:spcPct val="50000"/>
              </a:spcBef>
              <a:buFont typeface="+mj-lt"/>
              <a:buAutoNum type="alphaLcPeriod" startAt="2"/>
            </a:pPr>
            <a:r>
              <a:rPr lang="en-US" dirty="0">
                <a:solidFill>
                  <a:schemeClr val="tx1"/>
                </a:solidFill>
              </a:rPr>
              <a:t>For percent of profit based on cost, remember that cost is in the denominator.</a:t>
            </a:r>
            <a:endParaRPr lang="en-US" dirty="0"/>
          </a:p>
        </p:txBody>
      </p:sp>
      <p:sp>
        <p:nvSpPr>
          <p:cNvPr id="10" name="Rectangle 9"/>
          <p:cNvSpPr/>
          <p:nvPr/>
        </p:nvSpPr>
        <p:spPr>
          <a:xfrm>
            <a:off x="530233" y="3597585"/>
            <a:ext cx="6389378" cy="523220"/>
          </a:xfrm>
          <a:prstGeom prst="rect">
            <a:avLst/>
          </a:prstGeom>
        </p:spPr>
        <p:txBody>
          <a:bodyPr wrap="none">
            <a:spAutoFit/>
          </a:bodyPr>
          <a:lstStyle/>
          <a:p>
            <a:r>
              <a:rPr lang="en-US" sz="2800" dirty="0"/>
              <a:t>The percent of profit based on cost is </a:t>
            </a:r>
            <a:r>
              <a:rPr lang="en-US" sz="2800" dirty="0">
                <a:solidFill>
                  <a:srgbClr val="FF0000"/>
                </a:solidFill>
              </a:rPr>
              <a:t>60%</a:t>
            </a:r>
            <a:r>
              <a:rPr lang="en-US" sz="2800" dirty="0"/>
              <a:t>.</a:t>
            </a:r>
          </a:p>
        </p:txBody>
      </p:sp>
      <p:graphicFrame>
        <p:nvGraphicFramePr>
          <p:cNvPr id="53254" name="Object 6"/>
          <p:cNvGraphicFramePr>
            <a:graphicFrameLocks noChangeAspect="1"/>
          </p:cNvGraphicFramePr>
          <p:nvPr>
            <p:extLst>
              <p:ext uri="{D42A27DB-BD31-4B8C-83A1-F6EECF244321}">
                <p14:modId xmlns:p14="http://schemas.microsoft.com/office/powerpoint/2010/main" val="3842217544"/>
              </p:ext>
            </p:extLst>
          </p:nvPr>
        </p:nvGraphicFramePr>
        <p:xfrm>
          <a:off x="3724922" y="2471432"/>
          <a:ext cx="889000" cy="876300"/>
        </p:xfrm>
        <a:graphic>
          <a:graphicData uri="http://schemas.openxmlformats.org/presentationml/2006/ole">
            <mc:AlternateContent xmlns:mc="http://schemas.openxmlformats.org/markup-compatibility/2006">
              <mc:Choice xmlns:v="urn:schemas-microsoft-com:vml" Requires="v">
                <p:oleObj name="Equation" r:id="rId2" imgW="888840" imgH="876240" progId="Equation.DSMT4">
                  <p:embed/>
                </p:oleObj>
              </mc:Choice>
              <mc:Fallback>
                <p:oleObj name="Equation" r:id="rId2" imgW="888840" imgH="87624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922" y="2471432"/>
                        <a:ext cx="889000"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extLst>
              <p:ext uri="{D42A27DB-BD31-4B8C-83A1-F6EECF244321}">
                <p14:modId xmlns:p14="http://schemas.microsoft.com/office/powerpoint/2010/main" val="728400325"/>
              </p:ext>
            </p:extLst>
          </p:nvPr>
        </p:nvGraphicFramePr>
        <p:xfrm>
          <a:off x="4612688" y="2466256"/>
          <a:ext cx="533400" cy="838200"/>
        </p:xfrm>
        <a:graphic>
          <a:graphicData uri="http://schemas.openxmlformats.org/presentationml/2006/ole">
            <mc:AlternateContent xmlns:mc="http://schemas.openxmlformats.org/markup-compatibility/2006">
              <mc:Choice xmlns:v="urn:schemas-microsoft-com:vml" Requires="v">
                <p:oleObj name="Equation" r:id="rId4" imgW="533160" imgH="838080" progId="Equation.DSMT4">
                  <p:embed/>
                </p:oleObj>
              </mc:Choice>
              <mc:Fallback>
                <p:oleObj name="Equation" r:id="rId4" imgW="533160" imgH="8380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688" y="2466256"/>
                        <a:ext cx="533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extLst>
              <p:ext uri="{D42A27DB-BD31-4B8C-83A1-F6EECF244321}">
                <p14:modId xmlns:p14="http://schemas.microsoft.com/office/powerpoint/2010/main" val="161053651"/>
              </p:ext>
            </p:extLst>
          </p:nvPr>
        </p:nvGraphicFramePr>
        <p:xfrm>
          <a:off x="5172722" y="2726666"/>
          <a:ext cx="914400" cy="304800"/>
        </p:xfrm>
        <a:graphic>
          <a:graphicData uri="http://schemas.openxmlformats.org/presentationml/2006/ole">
            <mc:AlternateContent xmlns:mc="http://schemas.openxmlformats.org/markup-compatibility/2006">
              <mc:Choice xmlns:v="urn:schemas-microsoft-com:vml" Requires="v">
                <p:oleObj name="Equation" r:id="rId6" imgW="914400" imgH="304560" progId="Equation.DSMT4">
                  <p:embed/>
                </p:oleObj>
              </mc:Choice>
              <mc:Fallback>
                <p:oleObj name="Equation" r:id="rId6" imgW="914400" imgH="3045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722" y="2726666"/>
                        <a:ext cx="914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extLst>
              <p:ext uri="{D42A27DB-BD31-4B8C-83A1-F6EECF244321}">
                <p14:modId xmlns:p14="http://schemas.microsoft.com/office/powerpoint/2010/main" val="2821317682"/>
              </p:ext>
            </p:extLst>
          </p:nvPr>
        </p:nvGraphicFramePr>
        <p:xfrm>
          <a:off x="2819400" y="2480310"/>
          <a:ext cx="876300" cy="838200"/>
        </p:xfrm>
        <a:graphic>
          <a:graphicData uri="http://schemas.openxmlformats.org/presentationml/2006/ole">
            <mc:AlternateContent xmlns:mc="http://schemas.openxmlformats.org/markup-compatibility/2006">
              <mc:Choice xmlns:v="urn:schemas-microsoft-com:vml" Requires="v">
                <p:oleObj name="Equation" r:id="rId8" imgW="876240" imgH="838080" progId="Equation.DSMT4">
                  <p:embed/>
                </p:oleObj>
              </mc:Choice>
              <mc:Fallback>
                <p:oleObj name="Equation" r:id="rId8" imgW="876240" imgH="8380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480310"/>
                        <a:ext cx="8763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4">
            <a:extLst>
              <a:ext uri="{FF2B5EF4-FFF2-40B4-BE49-F238E27FC236}">
                <a16:creationId xmlns:a16="http://schemas.microsoft.com/office/drawing/2014/main" id="{99EFDC42-F5CF-DF6B-556A-07A7B2AF2ED0}"/>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buFont typeface="+mj-lt"/>
              <a:buAutoNum type="alphaLcPeriod" startAt="3"/>
            </a:pPr>
            <a:r>
              <a:rPr lang="en-US" dirty="0">
                <a:solidFill>
                  <a:schemeClr val="tx1"/>
                </a:solidFill>
              </a:rPr>
              <a:t>For percent of profit based on selling price, remember that selling price is in the denominator.</a:t>
            </a:r>
            <a:endParaRPr lang="en-US" dirty="0"/>
          </a:p>
        </p:txBody>
      </p:sp>
      <p:sp>
        <p:nvSpPr>
          <p:cNvPr id="10" name="Rectangle 9"/>
          <p:cNvSpPr/>
          <p:nvPr/>
        </p:nvSpPr>
        <p:spPr>
          <a:xfrm>
            <a:off x="457200" y="4114800"/>
            <a:ext cx="7797391" cy="523220"/>
          </a:xfrm>
          <a:prstGeom prst="rect">
            <a:avLst/>
          </a:prstGeom>
        </p:spPr>
        <p:txBody>
          <a:bodyPr wrap="none">
            <a:spAutoFit/>
          </a:bodyPr>
          <a:lstStyle/>
          <a:p>
            <a:r>
              <a:rPr lang="en-US" sz="2800" dirty="0"/>
              <a:t>The percent of profit based on selling price is </a:t>
            </a:r>
            <a:r>
              <a:rPr lang="en-US" sz="2800" dirty="0">
                <a:solidFill>
                  <a:srgbClr val="FF0000"/>
                </a:solidFill>
              </a:rPr>
              <a:t>37.5%</a:t>
            </a:r>
            <a:r>
              <a:rPr lang="en-US" sz="2800" dirty="0"/>
              <a:t>.</a:t>
            </a:r>
          </a:p>
        </p:txBody>
      </p:sp>
      <p:graphicFrame>
        <p:nvGraphicFramePr>
          <p:cNvPr id="54275" name="Object 3"/>
          <p:cNvGraphicFramePr>
            <a:graphicFrameLocks noChangeAspect="1"/>
          </p:cNvGraphicFramePr>
          <p:nvPr/>
        </p:nvGraphicFramePr>
        <p:xfrm>
          <a:off x="2227556" y="2998434"/>
          <a:ext cx="1790700" cy="901700"/>
        </p:xfrm>
        <a:graphic>
          <a:graphicData uri="http://schemas.openxmlformats.org/presentationml/2006/ole">
            <mc:AlternateContent xmlns:mc="http://schemas.openxmlformats.org/markup-compatibility/2006">
              <mc:Choice xmlns:v="urn:schemas-microsoft-com:vml" Requires="v">
                <p:oleObj name="Equation" r:id="rId2" imgW="1790640" imgH="901440" progId="Equation.DSMT4">
                  <p:embed/>
                </p:oleObj>
              </mc:Choice>
              <mc:Fallback>
                <p:oleObj name="Equation" r:id="rId2" imgW="1790640" imgH="9014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56" y="2998434"/>
                        <a:ext cx="1790700"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6" name="Object 4"/>
          <p:cNvGraphicFramePr>
            <a:graphicFrameLocks noChangeAspect="1"/>
          </p:cNvGraphicFramePr>
          <p:nvPr/>
        </p:nvGraphicFramePr>
        <p:xfrm>
          <a:off x="4046244" y="2990850"/>
          <a:ext cx="889000" cy="876300"/>
        </p:xfrm>
        <a:graphic>
          <a:graphicData uri="http://schemas.openxmlformats.org/presentationml/2006/ole">
            <mc:AlternateContent xmlns:mc="http://schemas.openxmlformats.org/markup-compatibility/2006">
              <mc:Choice xmlns:v="urn:schemas-microsoft-com:vml" Requires="v">
                <p:oleObj name="Equation" r:id="rId4" imgW="888840" imgH="876240" progId="Equation.DSMT4">
                  <p:embed/>
                </p:oleObj>
              </mc:Choice>
              <mc:Fallback>
                <p:oleObj name="Equation" r:id="rId4" imgW="88884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244" y="2990850"/>
                        <a:ext cx="889000" cy="87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7" name="Object 5"/>
          <p:cNvGraphicFramePr>
            <a:graphicFrameLocks noChangeAspect="1"/>
          </p:cNvGraphicFramePr>
          <p:nvPr/>
        </p:nvGraphicFramePr>
        <p:xfrm>
          <a:off x="4944122" y="2992144"/>
          <a:ext cx="533400" cy="838200"/>
        </p:xfrm>
        <a:graphic>
          <a:graphicData uri="http://schemas.openxmlformats.org/presentationml/2006/ole">
            <mc:AlternateContent xmlns:mc="http://schemas.openxmlformats.org/markup-compatibility/2006">
              <mc:Choice xmlns:v="urn:schemas-microsoft-com:vml" Requires="v">
                <p:oleObj name="Equation" r:id="rId6" imgW="533160" imgH="838080" progId="Equation.DSMT4">
                  <p:embed/>
                </p:oleObj>
              </mc:Choice>
              <mc:Fallback>
                <p:oleObj name="Equation" r:id="rId6" imgW="5331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122" y="2992144"/>
                        <a:ext cx="533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4278" name="Object 6"/>
          <p:cNvGraphicFramePr>
            <a:graphicFrameLocks noChangeAspect="1"/>
          </p:cNvGraphicFramePr>
          <p:nvPr/>
        </p:nvGraphicFramePr>
        <p:xfrm>
          <a:off x="5513034" y="3258844"/>
          <a:ext cx="1181100" cy="304800"/>
        </p:xfrm>
        <a:graphic>
          <a:graphicData uri="http://schemas.openxmlformats.org/presentationml/2006/ole">
            <mc:AlternateContent xmlns:mc="http://schemas.openxmlformats.org/markup-compatibility/2006">
              <mc:Choice xmlns:v="urn:schemas-microsoft-com:vml" Requires="v">
                <p:oleObj name="Equation" r:id="rId8" imgW="1180800" imgH="304560" progId="Equation.DSMT4">
                  <p:embed/>
                </p:oleObj>
              </mc:Choice>
              <mc:Fallback>
                <p:oleObj name="Equation" r:id="rId8" imgW="1180800" imgH="304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3034" y="3258844"/>
                        <a:ext cx="1181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itle 4">
            <a:extLst>
              <a:ext uri="{FF2B5EF4-FFF2-40B4-BE49-F238E27FC236}">
                <a16:creationId xmlns:a16="http://schemas.microsoft.com/office/drawing/2014/main" id="{0137675E-97CB-CC6F-896A-D17CAE74B67F}"/>
              </a:ext>
            </a:extLst>
          </p:cNvPr>
          <p:cNvSpPr>
            <a:spLocks noGrp="1"/>
          </p:cNvSpPr>
          <p:nvPr>
            <p:ph type="title"/>
          </p:nvPr>
        </p:nvSpPr>
        <p:spPr/>
        <p:txBody>
          <a:bodyPr/>
          <a:lstStyle/>
          <a:p>
            <a:r>
              <a:rPr lang="en-US" dirty="0">
                <a:solidFill>
                  <a:schemeClr val="accent1"/>
                </a:solidFill>
              </a:rPr>
              <a:t>Example 7: Application: Calculating </a:t>
            </a:r>
            <a:br>
              <a:rPr lang="en-US" dirty="0">
                <a:solidFill>
                  <a:schemeClr val="accent1"/>
                </a:solidFill>
              </a:rPr>
            </a:br>
            <a:r>
              <a:rPr lang="en-US" dirty="0">
                <a:solidFill>
                  <a:schemeClr val="accent1"/>
                </a:solidFill>
              </a:rPr>
              <a:t>Percent of Profit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marL="514350" indent="-514350">
              <a:buFont typeface="+mj-lt"/>
              <a:buAutoNum type="arabicPeriod" startAt="2"/>
              <a:tabLst>
                <a:tab pos="520700" algn="l"/>
                <a:tab pos="977900" algn="l"/>
              </a:tabLst>
            </a:pPr>
            <a:r>
              <a:rPr lang="en-US" dirty="0">
                <a:solidFill>
                  <a:srgbClr val="000000"/>
                </a:solidFill>
              </a:rPr>
              <a:t>Devise a plan. For example, use one or all of the 	following.</a:t>
            </a:r>
          </a:p>
          <a:p>
            <a:pPr marL="461963">
              <a:buFont typeface="+mj-lt"/>
              <a:buAutoNum type="alphaLcPeriod"/>
            </a:pPr>
            <a:r>
              <a:rPr lang="en-US" dirty="0">
                <a:solidFill>
                  <a:srgbClr val="000000"/>
                </a:solidFill>
              </a:rPr>
              <a:t>	Guess, estimate, or make a list of possibilities.</a:t>
            </a:r>
          </a:p>
          <a:p>
            <a:pPr marL="461963">
              <a:buFont typeface="+mj-lt"/>
              <a:buAutoNum type="alphaLcPeriod"/>
            </a:pPr>
            <a:r>
              <a:rPr lang="en-US" dirty="0">
                <a:solidFill>
                  <a:srgbClr val="000000"/>
                </a:solidFill>
              </a:rPr>
              <a:t>	Draw a picture or diagram.</a:t>
            </a:r>
          </a:p>
          <a:p>
            <a:pPr marL="461963">
              <a:buFont typeface="+mj-lt"/>
              <a:buAutoNum type="alphaLcPeriod"/>
            </a:pPr>
            <a:r>
              <a:rPr lang="en-US" dirty="0">
                <a:solidFill>
                  <a:srgbClr val="000000"/>
                </a:solidFill>
              </a:rPr>
              <a:t>	Use a variable and form an equation.</a:t>
            </a:r>
          </a:p>
        </p:txBody>
      </p:sp>
      <p:sp>
        <p:nvSpPr>
          <p:cNvPr id="5" name="Rectangle 2">
            <a:extLst>
              <a:ext uri="{FF2B5EF4-FFF2-40B4-BE49-F238E27FC236}">
                <a16:creationId xmlns:a16="http://schemas.microsoft.com/office/drawing/2014/main" id="{9478E65B-B556-4B18-B2B1-0097831807F9}"/>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280160"/>
            <a:ext cx="8229600" cy="3108543"/>
          </a:xfrm>
          <a:prstGeom prst="rect">
            <a:avLst/>
          </a:prstGeom>
          <a:ln w="28575">
            <a:solidFill>
              <a:srgbClr val="FF0000"/>
            </a:solidFill>
          </a:ln>
        </p:spPr>
        <p:txBody>
          <a:bodyPr>
            <a:spAutoFit/>
          </a:bodyPr>
          <a:lstStyle/>
          <a:p>
            <a:r>
              <a:rPr lang="en-US" sz="2800" dirty="0">
                <a:solidFill>
                  <a:srgbClr val="000000"/>
                </a:solidFill>
              </a:rPr>
              <a:t>Percent of profit </a:t>
            </a:r>
            <a:r>
              <a:rPr lang="en-US" sz="2800" b="1" dirty="0">
                <a:solidFill>
                  <a:srgbClr val="000000"/>
                </a:solidFill>
              </a:rPr>
              <a:t>based on cost</a:t>
            </a:r>
            <a:r>
              <a:rPr lang="en-US" sz="2800" dirty="0">
                <a:solidFill>
                  <a:srgbClr val="000000"/>
                </a:solidFill>
              </a:rPr>
              <a:t> is normally higher than percent of profit </a:t>
            </a:r>
            <a:r>
              <a:rPr lang="en-US" sz="2800" b="1" dirty="0">
                <a:solidFill>
                  <a:srgbClr val="000000"/>
                </a:solidFill>
              </a:rPr>
              <a:t>based on selling price</a:t>
            </a:r>
            <a:r>
              <a:rPr lang="en-US" sz="2800" dirty="0">
                <a:solidFill>
                  <a:srgbClr val="000000"/>
                </a:solidFill>
              </a:rPr>
              <a:t> because the selling price is usually larger than the cost. The business community reports whichever percent serves its purpose better. Your responsibility as an investor or consumer is to know which percent is reported and what it means to you.</a:t>
            </a:r>
          </a:p>
        </p:txBody>
      </p:sp>
      <p:sp>
        <p:nvSpPr>
          <p:cNvPr id="3" name="Title 2">
            <a:extLst>
              <a:ext uri="{FF2B5EF4-FFF2-40B4-BE49-F238E27FC236}">
                <a16:creationId xmlns:a16="http://schemas.microsoft.com/office/drawing/2014/main" id="{C5380ED3-DCB3-8188-A45F-CE2FB1DB349E}"/>
              </a:ext>
            </a:extLst>
          </p:cNvPr>
          <p:cNvSpPr>
            <a:spLocks noGrp="1"/>
          </p:cNvSpPr>
          <p:nvPr>
            <p:ph type="title"/>
          </p:nvPr>
        </p:nvSpPr>
        <p:spPr/>
        <p:txBody>
          <a:bodyPr/>
          <a:lstStyle/>
          <a:p>
            <a:r>
              <a:rPr lang="en-US" dirty="0"/>
              <a:t>Note</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2505301"/>
          </a:xfrm>
          <a:solidFill>
            <a:srgbClr val="FFFFCC"/>
          </a:solidFill>
          <a:ln w="28575">
            <a:solidFill>
              <a:srgbClr val="000000"/>
            </a:solidFill>
          </a:ln>
        </p:spPr>
        <p:txBody>
          <a:bodyPr>
            <a:spAutoFit/>
          </a:bodyPr>
          <a:lstStyle/>
          <a:p>
            <a:pPr marL="514350" indent="-514350">
              <a:buFont typeface="+mj-lt"/>
              <a:buAutoNum type="arabicPeriod" startAt="3"/>
              <a:tabLst>
                <a:tab pos="520700" algn="l"/>
                <a:tab pos="1028700" algn="l"/>
              </a:tabLst>
            </a:pPr>
            <a:r>
              <a:rPr lang="en-US" dirty="0">
                <a:solidFill>
                  <a:srgbClr val="000000"/>
                </a:solidFill>
              </a:rPr>
              <a:t>Carry out the plan. For example,</a:t>
            </a:r>
          </a:p>
          <a:p>
            <a:pPr marL="458788" lvl="2" indent="3175">
              <a:buFont typeface="+mj-lt"/>
              <a:buAutoNum type="alphaLcPeriod"/>
            </a:pPr>
            <a:r>
              <a:rPr lang="en-US" sz="2800" dirty="0">
                <a:solidFill>
                  <a:srgbClr val="000000"/>
                </a:solidFill>
              </a:rPr>
              <a:t> 	Try all the possibilities you have listed. </a:t>
            </a:r>
          </a:p>
          <a:p>
            <a:pPr marL="458788" lvl="2" indent="3175">
              <a:buFont typeface="+mj-lt"/>
              <a:buAutoNum type="alphaLcPeriod"/>
            </a:pPr>
            <a:r>
              <a:rPr lang="en-US" sz="2800" dirty="0">
                <a:solidFill>
                  <a:srgbClr val="000000"/>
                </a:solidFill>
              </a:rPr>
              <a:t> 	Study your picture or diagram for insight into the 	solution.</a:t>
            </a:r>
          </a:p>
          <a:p>
            <a:pPr marL="458788" lvl="1" indent="3175">
              <a:buFont typeface="+mj-lt"/>
              <a:buAutoNum type="alphaLcPeriod" startAt="3"/>
            </a:pPr>
            <a:r>
              <a:rPr lang="en-US" dirty="0">
                <a:solidFill>
                  <a:srgbClr val="000000"/>
                </a:solidFill>
              </a:rPr>
              <a:t>  	Solve any equation that you may have set up.</a:t>
            </a:r>
          </a:p>
        </p:txBody>
      </p:sp>
      <p:sp>
        <p:nvSpPr>
          <p:cNvPr id="5" name="Rectangle 2">
            <a:extLst>
              <a:ext uri="{FF2B5EF4-FFF2-40B4-BE49-F238E27FC236}">
                <a16:creationId xmlns:a16="http://schemas.microsoft.com/office/drawing/2014/main" id="{E54EB0EC-8557-9998-4201-ED6808CFC4CB}"/>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a:buFont typeface="+mj-lt"/>
              <a:buAutoNum type="arabicPeriod" startAt="4"/>
              <a:tabLst>
                <a:tab pos="571500" algn="l"/>
                <a:tab pos="1028700" algn="l"/>
              </a:tabLst>
            </a:pPr>
            <a:r>
              <a:rPr lang="en-US" dirty="0">
                <a:solidFill>
                  <a:srgbClr val="000000"/>
                </a:solidFill>
              </a:rPr>
              <a:t>Look back over the results. For example,</a:t>
            </a:r>
          </a:p>
          <a:p>
            <a:pPr marL="458788" lvl="1" indent="3175">
              <a:buFont typeface="+mj-lt"/>
              <a:buAutoNum type="alphaLcPeriod"/>
            </a:pPr>
            <a:r>
              <a:rPr lang="en-US" dirty="0">
                <a:solidFill>
                  <a:srgbClr val="000000"/>
                </a:solidFill>
              </a:rPr>
              <a:t> 	Can you see an easier way to solve the problem?</a:t>
            </a:r>
          </a:p>
          <a:p>
            <a:pPr marL="458788" lvl="1" indent="3175">
              <a:buFont typeface="+mj-lt"/>
              <a:buAutoNum type="alphaLcPeriod"/>
            </a:pPr>
            <a:r>
              <a:rPr lang="en-US" dirty="0">
                <a:solidFill>
                  <a:srgbClr val="000000"/>
                </a:solidFill>
              </a:rPr>
              <a:t> 	Does your solution actually work? Does it make 	sense in terms of the wording of the problem? Is 	it reasonable?</a:t>
            </a:r>
          </a:p>
          <a:p>
            <a:pPr marL="458788" lvl="1" indent="3175">
              <a:buFont typeface="+mj-lt"/>
              <a:buAutoNum type="alphaLcPeriod"/>
            </a:pPr>
            <a:r>
              <a:rPr lang="en-US" dirty="0">
                <a:solidFill>
                  <a:srgbClr val="000000"/>
                </a:solidFill>
              </a:rPr>
              <a:t> 	If there is an equation, check your answer in the 	equation.</a:t>
            </a:r>
          </a:p>
        </p:txBody>
      </p:sp>
      <p:sp>
        <p:nvSpPr>
          <p:cNvPr id="5" name="Rectangle 2">
            <a:extLst>
              <a:ext uri="{FF2B5EF4-FFF2-40B4-BE49-F238E27FC236}">
                <a16:creationId xmlns:a16="http://schemas.microsoft.com/office/drawing/2014/main" id="{965A427C-AF7F-ACE9-4AF8-6F78A1B11E09}"/>
              </a:ext>
            </a:extLst>
          </p:cNvPr>
          <p:cNvSpPr>
            <a:spLocks noGrp="1"/>
          </p:cNvSpPr>
          <p:nvPr>
            <p:ph type="title"/>
          </p:nvPr>
        </p:nvSpPr>
        <p:spPr>
          <a:xfrm>
            <a:off x="457200" y="182563"/>
            <a:ext cx="8229600" cy="914400"/>
          </a:xfrm>
          <a:prstGeom prst="rect">
            <a:avLst/>
          </a:prstGeom>
        </p:spPr>
        <p:txBody>
          <a:bodyPr>
            <a:normAutofit/>
          </a:bodyPr>
          <a:lstStyle/>
          <a:p>
            <a:r>
              <a:rPr lang="en-US" dirty="0"/>
              <a:t>Procedure: Basic Steps for Solving Word Problems (cont.)</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normAutofit/>
          </a:bodyPr>
          <a:lstStyle/>
          <a:p>
            <a:pPr>
              <a:lnSpc>
                <a:spcPct val="150000"/>
              </a:lnSpc>
            </a:pPr>
            <a:r>
              <a:rPr lang="en-US" dirty="0">
                <a:solidFill>
                  <a:schemeClr val="tx1"/>
                </a:solidFill>
              </a:rPr>
              <a:t>Definition: Terms Related to Discount</a:t>
            </a:r>
            <a:endParaRPr lang="en-US" sz="3200" dirty="0">
              <a:solidFill>
                <a:schemeClr val="tx1"/>
              </a:solidFill>
            </a:endParaRPr>
          </a:p>
        </p:txBody>
      </p:sp>
      <p:sp>
        <p:nvSpPr>
          <p:cNvPr id="4" name="Content Placeholder 9"/>
          <p:cNvSpPr>
            <a:spLocks noGrp="1"/>
          </p:cNvSpPr>
          <p:nvPr>
            <p:ph idx="1"/>
          </p:nvPr>
        </p:nvSpPr>
        <p:spPr>
          <a:xfrm>
            <a:off x="457200" y="1280160"/>
            <a:ext cx="8229600" cy="2773067"/>
          </a:xfrm>
          <a:solidFill>
            <a:srgbClr val="FFFFCC"/>
          </a:solidFill>
          <a:ln w="28575">
            <a:solidFill>
              <a:srgbClr val="000000"/>
            </a:solidFill>
          </a:ln>
        </p:spPr>
        <p:txBody>
          <a:bodyPr>
            <a:spAutoFit/>
          </a:bodyPr>
          <a:lstStyle/>
          <a:p>
            <a:pPr marL="15875" indent="-15875">
              <a:tabLst>
                <a:tab pos="571500" algn="l"/>
                <a:tab pos="1028700" algn="l"/>
              </a:tabLst>
            </a:pPr>
            <a:endParaRPr lang="en-US" sz="300" b="1" dirty="0">
              <a:solidFill>
                <a:srgbClr val="000000"/>
              </a:solidFill>
            </a:endParaRPr>
          </a:p>
          <a:p>
            <a:pPr marL="15875" indent="-15875">
              <a:tabLst>
                <a:tab pos="571500" algn="l"/>
                <a:tab pos="1028700" algn="l"/>
              </a:tabLst>
            </a:pPr>
            <a:r>
              <a:rPr lang="en-US" b="1" dirty="0">
                <a:solidFill>
                  <a:srgbClr val="C00000"/>
                </a:solidFill>
              </a:rPr>
              <a:t>Discount:</a:t>
            </a:r>
            <a:r>
              <a:rPr lang="en-US" b="1" dirty="0">
                <a:solidFill>
                  <a:srgbClr val="000000"/>
                </a:solidFill>
              </a:rPr>
              <a:t> </a:t>
            </a:r>
            <a:r>
              <a:rPr lang="en-US" dirty="0">
                <a:solidFill>
                  <a:srgbClr val="000000"/>
                </a:solidFill>
              </a:rPr>
              <a:t>difference between the original price and the sale price</a:t>
            </a:r>
          </a:p>
          <a:p>
            <a:pPr marL="15875" indent="-15875">
              <a:tabLst>
                <a:tab pos="571500" algn="l"/>
                <a:tab pos="1028700" algn="l"/>
              </a:tabLst>
            </a:pPr>
            <a:endParaRPr lang="en-US" sz="600" dirty="0">
              <a:solidFill>
                <a:srgbClr val="000000"/>
              </a:solidFill>
            </a:endParaRPr>
          </a:p>
          <a:p>
            <a:pPr marL="15875" indent="-15875">
              <a:tabLst>
                <a:tab pos="571500" algn="l"/>
                <a:tab pos="1028700" algn="l"/>
              </a:tabLst>
            </a:pPr>
            <a:r>
              <a:rPr lang="en-US" b="1" dirty="0">
                <a:solidFill>
                  <a:srgbClr val="C00000"/>
                </a:solidFill>
              </a:rPr>
              <a:t>Sale price: </a:t>
            </a:r>
            <a:r>
              <a:rPr lang="en-US" dirty="0">
                <a:solidFill>
                  <a:srgbClr val="000000"/>
                </a:solidFill>
              </a:rPr>
              <a:t>original price minus the discount</a:t>
            </a:r>
          </a:p>
          <a:p>
            <a:pPr marL="15875" indent="-15875">
              <a:tabLst>
                <a:tab pos="571500" algn="l"/>
                <a:tab pos="1028700" algn="l"/>
              </a:tabLst>
            </a:pPr>
            <a:endParaRPr lang="en-US" sz="600" b="1" dirty="0">
              <a:solidFill>
                <a:srgbClr val="000000"/>
              </a:solidFill>
            </a:endParaRPr>
          </a:p>
          <a:p>
            <a:pPr marL="15875" indent="-15875">
              <a:tabLst>
                <a:tab pos="571500" algn="l"/>
                <a:tab pos="1028700" algn="l"/>
              </a:tabLst>
            </a:pPr>
            <a:r>
              <a:rPr lang="en-US" b="1" dirty="0">
                <a:solidFill>
                  <a:srgbClr val="C00000"/>
                </a:solidFill>
              </a:rPr>
              <a:t>Rate of discount: </a:t>
            </a:r>
            <a:r>
              <a:rPr lang="en-US" dirty="0">
                <a:solidFill>
                  <a:srgbClr val="000000"/>
                </a:solidFill>
              </a:rPr>
              <a:t>percent of original price to be discounted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prstGeom prst="rect">
            <a:avLst/>
          </a:prstGeom>
        </p:spPr>
        <p:txBody>
          <a:bodyPr/>
          <a:lstStyle/>
          <a:p>
            <a:pPr marL="0" indent="0" eaLnBrk="1" hangingPunct="1">
              <a:buFont typeface="Courier New" pitchFamily="49" charset="0"/>
              <a:buNone/>
            </a:pPr>
            <a:r>
              <a:rPr lang="en-US" sz="2800" i="0" dirty="0">
                <a:solidFill>
                  <a:schemeClr val="tx1"/>
                </a:solidFill>
              </a:rPr>
              <a:t>A refrigerator that regularly sells for </a:t>
            </a:r>
            <a:r>
              <a:rPr lang="en-US" sz="2800" i="0" dirty="0">
                <a:solidFill>
                  <a:srgbClr val="0000FF"/>
                </a:solidFill>
              </a:rPr>
              <a:t>$1200 </a:t>
            </a:r>
            <a:r>
              <a:rPr lang="en-US" sz="2800" i="0" dirty="0">
                <a:solidFill>
                  <a:schemeClr val="tx1"/>
                </a:solidFill>
              </a:rPr>
              <a:t>is on sale at a </a:t>
            </a:r>
            <a:r>
              <a:rPr lang="en-US" sz="2800" i="0" dirty="0">
                <a:solidFill>
                  <a:srgbClr val="0000FF"/>
                </a:solidFill>
              </a:rPr>
              <a:t>20% </a:t>
            </a:r>
            <a:r>
              <a:rPr lang="en-US" sz="2800" i="0" dirty="0">
                <a:solidFill>
                  <a:schemeClr val="tx1"/>
                </a:solidFill>
              </a:rPr>
              <a:t>discount.</a:t>
            </a:r>
          </a:p>
          <a:p>
            <a:pPr marL="514350" indent="-514350" eaLnBrk="1" hangingPunct="1">
              <a:buFont typeface="Courier New" pitchFamily="49" charset="0"/>
              <a:buAutoNum type="alphaLcPeriod"/>
            </a:pPr>
            <a:r>
              <a:rPr lang="en-US" sz="2800" i="0" dirty="0">
                <a:solidFill>
                  <a:schemeClr val="tx1"/>
                </a:solidFill>
              </a:rPr>
              <a:t>What is the amount of the discount?</a:t>
            </a:r>
          </a:p>
          <a:p>
            <a:pPr marL="514350" indent="-514350">
              <a:buFont typeface="Courier New" pitchFamily="49" charset="0"/>
              <a:buAutoNum type="alphaLcPeriod"/>
            </a:pPr>
            <a:r>
              <a:rPr lang="en-US" dirty="0">
                <a:solidFill>
                  <a:schemeClr val="tx1"/>
                </a:solidFill>
              </a:rPr>
              <a:t>What is the sale price?</a:t>
            </a:r>
          </a:p>
          <a:p>
            <a:pPr marL="0" indent="0" eaLnBrk="1" hangingPunct="1">
              <a:buFont typeface="Courier New" pitchFamily="49" charset="0"/>
              <a:buNone/>
            </a:pPr>
            <a:r>
              <a:rPr lang="en-US" sz="2800" b="1" i="0" dirty="0">
                <a:solidFill>
                  <a:schemeClr val="tx1"/>
                </a:solidFill>
              </a:rPr>
              <a:t>Solution</a:t>
            </a:r>
          </a:p>
          <a:p>
            <a:pPr marL="514350" indent="-514350" eaLnBrk="1" hangingPunct="1">
              <a:spcBef>
                <a:spcPct val="50000"/>
              </a:spcBef>
              <a:buFont typeface="+mj-lt"/>
              <a:buAutoNum type="alphaLcPeriod"/>
            </a:pPr>
            <a:r>
              <a:rPr lang="en-US" sz="2800" i="0" dirty="0">
                <a:solidFill>
                  <a:schemeClr val="tx1"/>
                </a:solidFill>
              </a:rPr>
              <a:t>To find the discount, we find </a:t>
            </a:r>
            <a:r>
              <a:rPr lang="en-US" sz="2800" i="0" dirty="0">
                <a:solidFill>
                  <a:srgbClr val="0000FF"/>
                </a:solidFill>
              </a:rPr>
              <a:t>20% </a:t>
            </a:r>
            <a:r>
              <a:rPr lang="en-US" sz="2800" i="0" dirty="0">
                <a:solidFill>
                  <a:schemeClr val="tx1"/>
                </a:solidFill>
              </a:rPr>
              <a:t>of </a:t>
            </a:r>
            <a:r>
              <a:rPr lang="en-US" sz="2800" i="0" dirty="0">
                <a:solidFill>
                  <a:srgbClr val="0000FF"/>
                </a:solidFill>
              </a:rPr>
              <a:t>$1200</a:t>
            </a:r>
            <a:r>
              <a:rPr lang="en-US" sz="2800" i="0" dirty="0">
                <a:solidFill>
                  <a:schemeClr val="tx1"/>
                </a:solidFill>
              </a:rPr>
              <a:t>.</a:t>
            </a:r>
          </a:p>
          <a:p>
            <a:pPr marL="0" indent="0" algn="ctr" eaLnBrk="1" hangingPunct="1">
              <a:spcBef>
                <a:spcPct val="50000"/>
              </a:spcBef>
              <a:buFont typeface="Courier New" pitchFamily="49" charset="0"/>
              <a:buNone/>
            </a:pPr>
            <a:r>
              <a:rPr lang="en-US" sz="2800" i="0" dirty="0">
                <a:solidFill>
                  <a:srgbClr val="0000FF"/>
                </a:solidFill>
              </a:rPr>
              <a:t>20% </a:t>
            </a:r>
            <a:r>
              <a:rPr lang="en-US" sz="2800" i="0" dirty="0">
                <a:solidFill>
                  <a:schemeClr val="tx1"/>
                </a:solidFill>
              </a:rPr>
              <a:t>of </a:t>
            </a:r>
            <a:r>
              <a:rPr lang="en-US" sz="2800" i="0" dirty="0">
                <a:solidFill>
                  <a:srgbClr val="0000FF"/>
                </a:solidFill>
              </a:rPr>
              <a:t>$1200 </a:t>
            </a:r>
            <a:r>
              <a:rPr lang="en-US" sz="2800" i="0" dirty="0">
                <a:solidFill>
                  <a:schemeClr val="tx1"/>
                </a:solidFill>
              </a:rPr>
              <a:t>is _____.</a:t>
            </a:r>
          </a:p>
        </p:txBody>
      </p:sp>
      <p:sp>
        <p:nvSpPr>
          <p:cNvPr id="3" name="Title 2">
            <a:extLst>
              <a:ext uri="{FF2B5EF4-FFF2-40B4-BE49-F238E27FC236}">
                <a16:creationId xmlns:a16="http://schemas.microsoft.com/office/drawing/2014/main" id="{7ECFCED8-733E-CD4F-7CDD-B2485C5EF494}"/>
              </a:ext>
            </a:extLst>
          </p:cNvPr>
          <p:cNvSpPr>
            <a:spLocks noGrp="1"/>
          </p:cNvSpPr>
          <p:nvPr>
            <p:ph type="title"/>
          </p:nvPr>
        </p:nvSpPr>
        <p:spPr/>
        <p:txBody>
          <a:bodyPr/>
          <a:lstStyle/>
          <a:p>
            <a:r>
              <a:rPr lang="en-US" dirty="0">
                <a:solidFill>
                  <a:schemeClr val="accent1"/>
                </a:solidFill>
              </a:rPr>
              <a:t>Example 1: Application: Solving Discount Problems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91490" y="5376545"/>
            <a:ext cx="8229600" cy="523220"/>
          </a:xfrm>
        </p:spPr>
        <p:txBody>
          <a:bodyPr>
            <a:spAutoFit/>
          </a:bodyPr>
          <a:lstStyle/>
          <a:p>
            <a:r>
              <a:rPr lang="en-US" dirty="0"/>
              <a:t>The discount is </a:t>
            </a:r>
            <a:r>
              <a:rPr lang="en-US" dirty="0">
                <a:solidFill>
                  <a:srgbClr val="FF0000"/>
                </a:solidFill>
              </a:rPr>
              <a:t>$240</a:t>
            </a:r>
            <a:r>
              <a:rPr lang="en-US" dirty="0"/>
              <a:t>.</a:t>
            </a:r>
          </a:p>
        </p:txBody>
      </p:sp>
      <p:graphicFrame>
        <p:nvGraphicFramePr>
          <p:cNvPr id="1027" name="Object 3"/>
          <p:cNvGraphicFramePr>
            <a:graphicFrameLocks noChangeAspect="1"/>
          </p:cNvGraphicFramePr>
          <p:nvPr/>
        </p:nvGraphicFramePr>
        <p:xfrm>
          <a:off x="1993900" y="1447800"/>
          <a:ext cx="1219200" cy="838200"/>
        </p:xfrm>
        <a:graphic>
          <a:graphicData uri="http://schemas.openxmlformats.org/presentationml/2006/ole">
            <mc:AlternateContent xmlns:mc="http://schemas.openxmlformats.org/markup-compatibility/2006">
              <mc:Choice xmlns:v="urn:schemas-microsoft-com:vml" Requires="v">
                <p:oleObj name="Equation" r:id="rId2" imgW="1219200" imgH="838200" progId="Equation.DSMT4">
                  <p:embed/>
                </p:oleObj>
              </mc:Choice>
              <mc:Fallback>
                <p:oleObj name="Equation" r:id="rId2" imgW="1219200" imgH="838200" progId="Equation.DSMT4">
                  <p:embed/>
                  <p:pic>
                    <p:nvPicPr>
                      <p:cNvPr id="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1447800"/>
                        <a:ext cx="1219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1993900" y="2441575"/>
          <a:ext cx="1701800" cy="838200"/>
        </p:xfrm>
        <a:graphic>
          <a:graphicData uri="http://schemas.openxmlformats.org/presentationml/2006/ole">
            <mc:AlternateContent xmlns:mc="http://schemas.openxmlformats.org/markup-compatibility/2006">
              <mc:Choice xmlns:v="urn:schemas-microsoft-com:vml" Requires="v">
                <p:oleObj name="Equation" r:id="rId4" imgW="1701800" imgH="838200" progId="Equation.DSMT4">
                  <p:embed/>
                </p:oleObj>
              </mc:Choice>
              <mc:Fallback>
                <p:oleObj name="Equation" r:id="rId4" imgW="1701800" imgH="83820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2441575"/>
                        <a:ext cx="1701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1358900" y="3435350"/>
          <a:ext cx="2476500" cy="292100"/>
        </p:xfrm>
        <a:graphic>
          <a:graphicData uri="http://schemas.openxmlformats.org/presentationml/2006/ole">
            <mc:AlternateContent xmlns:mc="http://schemas.openxmlformats.org/markup-compatibility/2006">
              <mc:Choice xmlns:v="urn:schemas-microsoft-com:vml" Requires="v">
                <p:oleObj name="Equation" r:id="rId6" imgW="2476500" imgH="292100" progId="Equation.DSMT4">
                  <p:embed/>
                </p:oleObj>
              </mc:Choice>
              <mc:Fallback>
                <p:oleObj name="Equation" r:id="rId6" imgW="2476500" imgH="292100" progId="Equation.DSMT4">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900" y="3435350"/>
                        <a:ext cx="24765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511300" y="3883025"/>
          <a:ext cx="2387600" cy="838200"/>
        </p:xfrm>
        <a:graphic>
          <a:graphicData uri="http://schemas.openxmlformats.org/presentationml/2006/ole">
            <mc:AlternateContent xmlns:mc="http://schemas.openxmlformats.org/markup-compatibility/2006">
              <mc:Choice xmlns:v="urn:schemas-microsoft-com:vml" Requires="v">
                <p:oleObj name="Equation" r:id="rId8" imgW="2387600" imgH="838200" progId="Equation.DSMT4">
                  <p:embed/>
                </p:oleObj>
              </mc:Choice>
              <mc:Fallback>
                <p:oleObj name="Equation" r:id="rId8" imgW="2387600" imgH="838200" progId="Equation.DSMT4">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1300" y="3883025"/>
                        <a:ext cx="2387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2044700" y="4876800"/>
          <a:ext cx="1117600" cy="292100"/>
        </p:xfrm>
        <a:graphic>
          <a:graphicData uri="http://schemas.openxmlformats.org/presentationml/2006/ole">
            <mc:AlternateContent xmlns:mc="http://schemas.openxmlformats.org/markup-compatibility/2006">
              <mc:Choice xmlns:v="urn:schemas-microsoft-com:vml" Requires="v">
                <p:oleObj name="Equation" r:id="rId10" imgW="1117600" imgH="292100" progId="Equation.DSMT4">
                  <p:embed/>
                </p:oleObj>
              </mc:Choice>
              <mc:Fallback>
                <p:oleObj name="Equation" r:id="rId10" imgW="1117600" imgH="292100" progId="Equation.DSMT4">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4700" y="4876800"/>
                        <a:ext cx="11176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4419600" y="1720850"/>
          <a:ext cx="457200" cy="292100"/>
        </p:xfrm>
        <a:graphic>
          <a:graphicData uri="http://schemas.openxmlformats.org/presentationml/2006/ole">
            <mc:AlternateContent xmlns:mc="http://schemas.openxmlformats.org/markup-compatibility/2006">
              <mc:Choice xmlns:v="urn:schemas-microsoft-com:vml" Requires="v">
                <p:oleObj name="Equation" r:id="rId12" imgW="457200" imgH="292100" progId="Equation.DSMT4">
                  <p:embed/>
                </p:oleObj>
              </mc:Choice>
              <mc:Fallback>
                <p:oleObj name="Equation" r:id="rId12" imgW="457200" imgH="292100" progId="Equation.DSMT4">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1720850"/>
                        <a:ext cx="457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3" name="Object 9"/>
          <p:cNvGraphicFramePr>
            <a:graphicFrameLocks noChangeAspect="1"/>
          </p:cNvGraphicFramePr>
          <p:nvPr/>
        </p:nvGraphicFramePr>
        <p:xfrm>
          <a:off x="5811982" y="1727200"/>
          <a:ext cx="1117600" cy="279400"/>
        </p:xfrm>
        <a:graphic>
          <a:graphicData uri="http://schemas.openxmlformats.org/presentationml/2006/ole">
            <mc:AlternateContent xmlns:mc="http://schemas.openxmlformats.org/markup-compatibility/2006">
              <mc:Choice xmlns:v="urn:schemas-microsoft-com:vml" Requires="v">
                <p:oleObj name="Equation" r:id="rId14" imgW="1117440" imgH="279360" progId="Equation.DSMT4">
                  <p:embed/>
                </p:oleObj>
              </mc:Choice>
              <mc:Fallback>
                <p:oleObj name="Equation" r:id="rId14" imgW="1117440" imgH="279360" progId="Equation.DSMT4">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1982" y="1727200"/>
                        <a:ext cx="11176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4" name="Object 10"/>
          <p:cNvGraphicFramePr>
            <a:graphicFrameLocks noChangeAspect="1"/>
          </p:cNvGraphicFramePr>
          <p:nvPr/>
        </p:nvGraphicFramePr>
        <p:xfrm>
          <a:off x="5797550" y="2298700"/>
          <a:ext cx="2057400" cy="292100"/>
        </p:xfrm>
        <a:graphic>
          <a:graphicData uri="http://schemas.openxmlformats.org/presentationml/2006/ole">
            <mc:AlternateContent xmlns:mc="http://schemas.openxmlformats.org/markup-compatibility/2006">
              <mc:Choice xmlns:v="urn:schemas-microsoft-com:vml" Requires="v">
                <p:oleObj name="Equation" r:id="rId16" imgW="2057400" imgH="291960" progId="Equation.DSMT4">
                  <p:embed/>
                </p:oleObj>
              </mc:Choice>
              <mc:Fallback>
                <p:oleObj name="Equation" r:id="rId16" imgW="2057400" imgH="291960" progId="Equation.DSMT4">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97550" y="2298700"/>
                        <a:ext cx="20574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5" name="Object 11"/>
          <p:cNvGraphicFramePr>
            <a:graphicFrameLocks noChangeAspect="1"/>
          </p:cNvGraphicFramePr>
          <p:nvPr/>
        </p:nvGraphicFramePr>
        <p:xfrm>
          <a:off x="5791200" y="2895600"/>
          <a:ext cx="1104900" cy="292100"/>
        </p:xfrm>
        <a:graphic>
          <a:graphicData uri="http://schemas.openxmlformats.org/presentationml/2006/ole">
            <mc:AlternateContent xmlns:mc="http://schemas.openxmlformats.org/markup-compatibility/2006">
              <mc:Choice xmlns:v="urn:schemas-microsoft-com:vml" Requires="v">
                <p:oleObj name="Equation" r:id="rId18" imgW="1104840" imgH="291960" progId="Equation.DSMT4">
                  <p:embed/>
                </p:oleObj>
              </mc:Choice>
              <mc:Fallback>
                <p:oleObj name="Equation" r:id="rId18" imgW="1104840" imgH="291960" progId="Equation.DSMT4">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1200" y="2895600"/>
                        <a:ext cx="11049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rot="10800000" flipV="1">
            <a:off x="2971800" y="39624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3124200" y="4470400"/>
            <a:ext cx="533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B404CCF-7AC0-2747-1E73-1AD4AFE7F750}"/>
              </a:ext>
            </a:extLst>
          </p:cNvPr>
          <p:cNvSpPr>
            <a:spLocks noGrp="1"/>
          </p:cNvSpPr>
          <p:nvPr>
            <p:ph type="title"/>
          </p:nvPr>
        </p:nvSpPr>
        <p:spPr/>
        <p:txBody>
          <a:bodyPr/>
          <a:lstStyle/>
          <a:p>
            <a:r>
              <a:rPr lang="en-US" dirty="0">
                <a:solidFill>
                  <a:schemeClr val="accent1"/>
                </a:solidFill>
              </a:rPr>
              <a:t>Example 1: Application: Solving Discount Problems (cont.)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954107"/>
          </a:xfrm>
        </p:spPr>
        <p:txBody>
          <a:bodyPr>
            <a:spAutoFit/>
          </a:bodyPr>
          <a:lstStyle/>
          <a:p>
            <a:pPr marL="514350" indent="-514350">
              <a:spcBef>
                <a:spcPct val="50000"/>
              </a:spcBef>
              <a:buFont typeface="+mj-lt"/>
              <a:buAutoNum type="alphaLcPeriod" startAt="2"/>
            </a:pPr>
            <a:r>
              <a:rPr lang="en-US" dirty="0">
                <a:solidFill>
                  <a:schemeClr val="tx1"/>
                </a:solidFill>
              </a:rPr>
              <a:t>Find the sale price by subtracting the discount from the original price.</a:t>
            </a:r>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val="2701231136"/>
              </p:ext>
            </p:extLst>
          </p:nvPr>
        </p:nvGraphicFramePr>
        <p:xfrm>
          <a:off x="4800600" y="3491845"/>
          <a:ext cx="1028700" cy="279400"/>
        </p:xfrm>
        <a:graphic>
          <a:graphicData uri="http://schemas.openxmlformats.org/presentationml/2006/ole">
            <mc:AlternateContent xmlns:mc="http://schemas.openxmlformats.org/markup-compatibility/2006">
              <mc:Choice xmlns:v="urn:schemas-microsoft-com:vml" Requires="v">
                <p:oleObj name="Equation" r:id="rId2" imgW="1028520" imgH="279360" progId="Equation.DSMT4">
                  <p:embed/>
                </p:oleObj>
              </mc:Choice>
              <mc:Fallback>
                <p:oleObj name="Equation" r:id="rId2" imgW="1028520" imgH="279360" progId="Equation.DSMT4">
                  <p:embed/>
                  <p:pic>
                    <p:nvPicPr>
                      <p:cNvPr id="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91845"/>
                        <a:ext cx="1028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3575050" y="2438400"/>
          <a:ext cx="914400" cy="368300"/>
        </p:xfrm>
        <a:graphic>
          <a:graphicData uri="http://schemas.openxmlformats.org/presentationml/2006/ole">
            <mc:AlternateContent xmlns:mc="http://schemas.openxmlformats.org/markup-compatibility/2006">
              <mc:Choice xmlns:v="urn:schemas-microsoft-com:vml" Requires="v">
                <p:oleObj name="Equation" r:id="rId4" imgW="914400" imgH="368280" progId="Equation.DSMT4">
                  <p:embed/>
                </p:oleObj>
              </mc:Choice>
              <mc:Fallback>
                <p:oleObj name="Equation" r:id="rId4" imgW="914400" imgH="368280"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2438400"/>
                        <a:ext cx="9144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4787900" y="2495550"/>
          <a:ext cx="1409700" cy="279400"/>
        </p:xfrm>
        <a:graphic>
          <a:graphicData uri="http://schemas.openxmlformats.org/presentationml/2006/ole">
            <mc:AlternateContent xmlns:mc="http://schemas.openxmlformats.org/markup-compatibility/2006">
              <mc:Choice xmlns:v="urn:schemas-microsoft-com:vml" Requires="v">
                <p:oleObj name="Equation" r:id="rId6" imgW="1409400" imgH="279360" progId="Equation.DSMT4">
                  <p:embed/>
                </p:oleObj>
              </mc:Choice>
              <mc:Fallback>
                <p:oleObj name="Equation" r:id="rId6" imgW="1409400" imgH="27936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2495550"/>
                        <a:ext cx="1409700"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5" name="Object 7"/>
          <p:cNvGraphicFramePr>
            <a:graphicFrameLocks noChangeAspect="1"/>
          </p:cNvGraphicFramePr>
          <p:nvPr>
            <p:extLst>
              <p:ext uri="{D42A27DB-BD31-4B8C-83A1-F6EECF244321}">
                <p14:modId xmlns:p14="http://schemas.microsoft.com/office/powerpoint/2010/main" val="361117902"/>
              </p:ext>
            </p:extLst>
          </p:nvPr>
        </p:nvGraphicFramePr>
        <p:xfrm>
          <a:off x="4794250" y="2994025"/>
          <a:ext cx="939800" cy="228600"/>
        </p:xfrm>
        <a:graphic>
          <a:graphicData uri="http://schemas.openxmlformats.org/presentationml/2006/ole">
            <mc:AlternateContent xmlns:mc="http://schemas.openxmlformats.org/markup-compatibility/2006">
              <mc:Choice xmlns:v="urn:schemas-microsoft-com:vml" Requires="v">
                <p:oleObj name="Equation" r:id="rId8" imgW="939600" imgH="228600" progId="Equation.DSMT4">
                  <p:embed/>
                </p:oleObj>
              </mc:Choice>
              <mc:Fallback>
                <p:oleObj name="Equation" r:id="rId8" imgW="939600" imgH="228600"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0" y="2994025"/>
                        <a:ext cx="9398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1143000" y="4191000"/>
            <a:ext cx="3397084" cy="523220"/>
          </a:xfrm>
          <a:prstGeom prst="rect">
            <a:avLst/>
          </a:prstGeom>
        </p:spPr>
        <p:txBody>
          <a:bodyPr wrap="none">
            <a:spAutoFit/>
          </a:bodyPr>
          <a:lstStyle/>
          <a:p>
            <a:r>
              <a:rPr lang="en-US" sz="2800" dirty="0"/>
              <a:t>The sale price is </a:t>
            </a:r>
            <a:r>
              <a:rPr lang="en-US" sz="2800" dirty="0">
                <a:solidFill>
                  <a:srgbClr val="FF0000"/>
                </a:solidFill>
              </a:rPr>
              <a:t>$960</a:t>
            </a:r>
            <a:r>
              <a:rPr lang="en-US" sz="2800" dirty="0"/>
              <a:t>.</a:t>
            </a:r>
          </a:p>
        </p:txBody>
      </p:sp>
      <p:sp>
        <p:nvSpPr>
          <p:cNvPr id="5" name="Title 4">
            <a:extLst>
              <a:ext uri="{FF2B5EF4-FFF2-40B4-BE49-F238E27FC236}">
                <a16:creationId xmlns:a16="http://schemas.microsoft.com/office/drawing/2014/main" id="{D2A89886-9B65-01BA-C437-B0A0BE555B44}"/>
              </a:ext>
            </a:extLst>
          </p:cNvPr>
          <p:cNvSpPr>
            <a:spLocks noGrp="1"/>
          </p:cNvSpPr>
          <p:nvPr>
            <p:ph type="title"/>
          </p:nvPr>
        </p:nvSpPr>
        <p:spPr/>
        <p:txBody>
          <a:bodyPr/>
          <a:lstStyle/>
          <a:p>
            <a:r>
              <a:rPr lang="en-US" dirty="0">
                <a:solidFill>
                  <a:schemeClr val="accent1"/>
                </a:solidFill>
              </a:rPr>
              <a:t>Example 1: Application: Solving Discount Problems (cont.)</a:t>
            </a:r>
            <a:endParaRPr lang="en-IN" dirty="0"/>
          </a:p>
        </p:txBody>
      </p:sp>
      <p:sp>
        <p:nvSpPr>
          <p:cNvPr id="7" name="TextBox 6">
            <a:extLst>
              <a:ext uri="{FF2B5EF4-FFF2-40B4-BE49-F238E27FC236}">
                <a16:creationId xmlns:a16="http://schemas.microsoft.com/office/drawing/2014/main" id="{BF83A30B-DEAE-226B-B174-378F1D055C1C}"/>
              </a:ext>
            </a:extLst>
          </p:cNvPr>
          <p:cNvSpPr txBox="1"/>
          <p:nvPr/>
        </p:nvSpPr>
        <p:spPr>
          <a:xfrm>
            <a:off x="3742691" y="3400742"/>
            <a:ext cx="1022350" cy="523220"/>
          </a:xfrm>
          <a:prstGeom prst="rect">
            <a:avLst/>
          </a:prstGeom>
          <a:noFill/>
        </p:spPr>
        <p:txBody>
          <a:bodyPr wrap="square">
            <a:spAutoFit/>
          </a:bodyPr>
          <a:lstStyle/>
          <a:p>
            <a:r>
              <a:rPr lang="en-US" sz="2800" dirty="0">
                <a:solidFill>
                  <a:srgbClr val="FF0000"/>
                </a:solidFill>
              </a:rPr>
              <a:t>$960</a:t>
            </a:r>
            <a:endParaRPr lang="en-IN" sz="2800" dirty="0"/>
          </a:p>
        </p:txBody>
      </p:sp>
      <mc:AlternateContent xmlns:mc="http://schemas.openxmlformats.org/markup-compatibility/2006" xmlns:a14="http://schemas.microsoft.com/office/drawing/2010/main">
        <mc:Choice Requires="a14">
          <p:sp>
            <p:nvSpPr>
              <p:cNvPr id="2" name="Title 4">
                <a:extLst>
                  <a:ext uri="{FF2B5EF4-FFF2-40B4-BE49-F238E27FC236}">
                    <a16:creationId xmlns:a16="http://schemas.microsoft.com/office/drawing/2014/main" id="{47DB2DF7-2E39-049E-ACBD-91D67D7A14B3}"/>
                  </a:ext>
                </a:extLst>
              </p:cNvPr>
              <p:cNvSpPr txBox="1">
                <a:spLocks/>
              </p:cNvSpPr>
              <p:nvPr/>
            </p:nvSpPr>
            <p:spPr>
              <a:xfrm>
                <a:off x="3143252" y="2826707"/>
                <a:ext cx="1558925" cy="523220"/>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700" i="1" dirty="0" smtClean="0">
                          <a:solidFill>
                            <a:schemeClr val="accent1"/>
                          </a:solidFill>
                          <a:latin typeface="Cambria Math" panose="02040503050406030204" pitchFamily="18" charset="0"/>
                        </a:rPr>
                        <m:t>−      240</m:t>
                      </m:r>
                    </m:oMath>
                  </m:oMathPara>
                </a14:m>
                <a:endParaRPr lang="en-IN" sz="2700" dirty="0"/>
              </a:p>
            </p:txBody>
          </p:sp>
        </mc:Choice>
        <mc:Fallback xmlns="">
          <p:sp>
            <p:nvSpPr>
              <p:cNvPr id="2" name="Title 4">
                <a:extLst>
                  <a:ext uri="{FF2B5EF4-FFF2-40B4-BE49-F238E27FC236}">
                    <a16:creationId xmlns:a16="http://schemas.microsoft.com/office/drawing/2014/main" id="{47DB2DF7-2E39-049E-ACBD-91D67D7A14B3}"/>
                  </a:ext>
                </a:extLst>
              </p:cNvPr>
              <p:cNvSpPr txBox="1">
                <a:spLocks noRot="1" noChangeAspect="1" noMove="1" noResize="1" noEditPoints="1" noAdjustHandles="1" noChangeArrowheads="1" noChangeShapeType="1" noTextEdit="1"/>
              </p:cNvSpPr>
              <p:nvPr/>
            </p:nvSpPr>
            <p:spPr>
              <a:xfrm>
                <a:off x="3143252" y="2826707"/>
                <a:ext cx="1558925" cy="523220"/>
              </a:xfrm>
              <a:prstGeom prst="rect">
                <a:avLst/>
              </a:prstGeom>
              <a:blipFill>
                <a:blip r:embed="rId10"/>
                <a:stretch>
                  <a:fillRect/>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28F99886-F86B-FAC0-8636-8B062DAEA020}"/>
              </a:ext>
            </a:extLst>
          </p:cNvPr>
          <p:cNvCxnSpPr/>
          <p:nvPr/>
        </p:nvCxnSpPr>
        <p:spPr>
          <a:xfrm>
            <a:off x="3146423" y="3349927"/>
            <a:ext cx="14255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1394</Words>
  <Application>Microsoft Office PowerPoint</Application>
  <PresentationFormat>On-screen Show (4:3)</PresentationFormat>
  <Paragraphs>140</Paragraphs>
  <Slides>30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Courier New</vt:lpstr>
      <vt:lpstr>Arial</vt:lpstr>
      <vt:lpstr>Cambria Math</vt:lpstr>
      <vt:lpstr>Calibri</vt:lpstr>
      <vt:lpstr>Office Theme</vt:lpstr>
      <vt:lpstr>Equation</vt:lpstr>
      <vt:lpstr>Section 5.4</vt:lpstr>
      <vt:lpstr>Procedure: Basic Steps for Solving Word Problems</vt:lpstr>
      <vt:lpstr>Procedure: Basic Steps for Solving Word Problems (cont.)</vt:lpstr>
      <vt:lpstr>Procedure: Basic Steps for Solving Word Problems (cont.)</vt:lpstr>
      <vt:lpstr>Procedure: Basic Steps for Solving Word Problems (cont.)</vt:lpstr>
      <vt:lpstr>Definition: Terms Related to Discount</vt:lpstr>
      <vt:lpstr>Example 1: Application: Solving Discount Problems</vt:lpstr>
      <vt:lpstr>Example 1: Application: Solving Discount Problems (cont.)</vt:lpstr>
      <vt:lpstr>Example 1: Application: Solving Discount Problems (cont.)</vt:lpstr>
      <vt:lpstr>Example 2: Application: Solving Discount Problems</vt:lpstr>
      <vt:lpstr>Example 2: Application: Solving Discount Problems (cont.)</vt:lpstr>
      <vt:lpstr>Definition: Terms Related to Sales Tax</vt:lpstr>
      <vt:lpstr>Example 3: Application: Solving Sales Tax Problems</vt:lpstr>
      <vt:lpstr>Example 3: Application: Solving Sales Tax Problems (cont.)</vt:lpstr>
      <vt:lpstr>Example 3: Application: Solving Sales Tax Problems (cont.)</vt:lpstr>
      <vt:lpstr>Example 4: Application: Solving Commission Problems</vt:lpstr>
      <vt:lpstr>Example 4: Application: Solving Commission Problems (cont.)</vt:lpstr>
      <vt:lpstr>Example 4: Application: Solving Commission Problems (cont.)</vt:lpstr>
      <vt:lpstr>Example 5: Application: Calculating Percent Increase</vt:lpstr>
      <vt:lpstr>Example 5: Application: Calculating Percent Increase (cont.)</vt:lpstr>
      <vt:lpstr>Example 6: Application: Calculating Percent Decrease</vt:lpstr>
      <vt:lpstr>Example 6: Application: Calculating Percent Decrease (cont.)</vt:lpstr>
      <vt:lpstr>Example 6: Application: Calculating Percent Decrease (cont.)</vt:lpstr>
      <vt:lpstr>Formula: Profit and Percent of Profit</vt:lpstr>
      <vt:lpstr>Formula: Profit and Percent of Profit (cont.)</vt:lpstr>
      <vt:lpstr>Example 7: Application: Calculating  Percent of Profit</vt:lpstr>
      <vt:lpstr>Example 7: Application: Calculating  Percent of Profit (cont.)</vt:lpstr>
      <vt:lpstr>Example 7: Application: Calculating  Percent of Profit (cont.)</vt:lpstr>
      <vt:lpstr>Example 7: Application: Calculating  Percent of Profit (cont.)</vt:lpstr>
      <vt:lpstr>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Jolie Even</cp:lastModifiedBy>
  <cp:revision>199</cp:revision>
  <dcterms:created xsi:type="dcterms:W3CDTF">2013-04-26T14:43:13Z</dcterms:created>
  <dcterms:modified xsi:type="dcterms:W3CDTF">2023-06-27T17:22:11Z</dcterms:modified>
</cp:coreProperties>
</file>