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75" r:id="rId5"/>
    <p:sldId id="276" r:id="rId6"/>
    <p:sldId id="277" r:id="rId7"/>
    <p:sldId id="264" r:id="rId8"/>
    <p:sldId id="266" r:id="rId9"/>
    <p:sldId id="268" r:id="rId10"/>
    <p:sldId id="270" r:id="rId11"/>
    <p:sldId id="271" r:id="rId12"/>
    <p:sldId id="272" r:id="rId13"/>
    <p:sldId id="278" r:id="rId14"/>
    <p:sldId id="27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B6E0B0-F9F1-B347-8870-028492E9C77F}">
          <p14:sldIdLst>
            <p14:sldId id="256"/>
            <p14:sldId id="261"/>
            <p14:sldId id="262"/>
            <p14:sldId id="275"/>
            <p14:sldId id="276"/>
            <p14:sldId id="277"/>
          </p14:sldIdLst>
        </p14:section>
        <p14:section name="Untitled Section" id="{21EDB75E-FAA6-F040-8323-321B5550E899}">
          <p14:sldIdLst>
            <p14:sldId id="264"/>
            <p14:sldId id="266"/>
            <p14:sldId id="268"/>
            <p14:sldId id="270"/>
            <p14:sldId id="271"/>
            <p14:sldId id="272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5" clrIdx="0"/>
  <p:cmAuthor id="1" name="Nagesh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2D7D9F"/>
    <a:srgbClr val="E5F0F3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79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5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B5637-430F-4104-9E78-309FB010CC06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BDED4-8815-4F3E-9A94-11DD683D7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146048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Percent Problems 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Using Proportions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Application: Finding the Amount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46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Many food product labels now list total calories and number of calories from fat. Dietary experts believe that a healthy diet has at most </a:t>
            </a:r>
            <a:r>
              <a:rPr lang="en-US" dirty="0">
                <a:solidFill>
                  <a:srgbClr val="0000FF"/>
                </a:solidFill>
              </a:rPr>
              <a:t>30%</a:t>
            </a:r>
            <a:r>
              <a:rPr lang="en-US" dirty="0"/>
              <a:t> of its calories derived from fat. Following this guideline, if an adult consumes </a:t>
            </a:r>
            <a:r>
              <a:rPr lang="en-US" dirty="0">
                <a:solidFill>
                  <a:srgbClr val="0000FF"/>
                </a:solidFill>
              </a:rPr>
              <a:t>2500 calories</a:t>
            </a:r>
            <a:r>
              <a:rPr lang="en-US" dirty="0"/>
              <a:t> per day, at most how many calories should be from fat?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Finding the Amount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330085"/>
              </p:ext>
            </p:extLst>
          </p:nvPr>
        </p:nvGraphicFramePr>
        <p:xfrm>
          <a:off x="3845214" y="565150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941" imgH="292123" progId="Equation.DSMT4">
                  <p:embed/>
                </p:oleObj>
              </mc:Choice>
              <mc:Fallback>
                <p:oleObj name="Equation" r:id="rId2" imgW="1167941" imgH="292123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214" y="5651500"/>
                        <a:ext cx="115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70403"/>
              </p:ext>
            </p:extLst>
          </p:nvPr>
        </p:nvGraphicFramePr>
        <p:xfrm>
          <a:off x="565150" y="2819400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6987" imgH="837787" progId="Equation.DSMT4">
                  <p:embed/>
                </p:oleObj>
              </mc:Choice>
              <mc:Fallback>
                <p:oleObj name="Equation" r:id="rId4" imgW="2056987" imgH="837787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819400"/>
                        <a:ext cx="205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75455"/>
              </p:ext>
            </p:extLst>
          </p:nvPr>
        </p:nvGraphicFramePr>
        <p:xfrm>
          <a:off x="3854450" y="307340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801" imgH="837787" progId="Equation.DSMT4">
                  <p:embed/>
                </p:oleObj>
              </mc:Choice>
              <mc:Fallback>
                <p:oleObj name="Equation" r:id="rId6" imgW="1688801" imgH="837787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73400"/>
                        <a:ext cx="168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305277"/>
              </p:ext>
            </p:extLst>
          </p:nvPr>
        </p:nvGraphicFramePr>
        <p:xfrm>
          <a:off x="3194050" y="4089400"/>
          <a:ext cx="246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203" imgH="292123" progId="Equation.DSMT4">
                  <p:embed/>
                </p:oleObj>
              </mc:Choice>
              <mc:Fallback>
                <p:oleObj name="Equation" r:id="rId8" imgW="2463203" imgH="292123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089400"/>
                        <a:ext cx="2463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12995"/>
              </p:ext>
            </p:extLst>
          </p:nvPr>
        </p:nvGraphicFramePr>
        <p:xfrm>
          <a:off x="3340100" y="4622800"/>
          <a:ext cx="237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4464" imgH="837787" progId="Equation.DSMT4">
                  <p:embed/>
                </p:oleObj>
              </mc:Choice>
              <mc:Fallback>
                <p:oleObj name="Equation" r:id="rId10" imgW="2374464" imgH="83778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622800"/>
                        <a:ext cx="2374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7500000">
            <a:off x="4746902" y="4632432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7500000">
            <a:off x="4923547" y="5141587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/>
          </p:cNvSpPr>
          <p:nvPr/>
        </p:nvSpPr>
        <p:spPr>
          <a:xfrm>
            <a:off x="457199" y="1035105"/>
            <a:ext cx="835429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problem, we want to find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total diet of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2500 calories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So, with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= 30%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2500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 want to find the value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Substitution in the proportion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Finding the Amount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0" dirty="0"/>
              <a:t>So in a healthy diet of </a:t>
            </a:r>
            <a:r>
              <a:rPr lang="en-US" sz="2800" b="0" dirty="0">
                <a:solidFill>
                  <a:srgbClr val="0000FF"/>
                </a:solidFill>
              </a:rPr>
              <a:t>2500 calories</a:t>
            </a:r>
            <a:r>
              <a:rPr lang="en-US" sz="2800" b="0" dirty="0"/>
              <a:t> per day, no more than </a:t>
            </a:r>
            <a:r>
              <a:rPr lang="en-US" sz="2800" b="0" dirty="0">
                <a:solidFill>
                  <a:srgbClr val="FF0000"/>
                </a:solidFill>
              </a:rPr>
              <a:t>750</a:t>
            </a:r>
            <a:r>
              <a:rPr lang="en-US" sz="2800" b="0" dirty="0">
                <a:solidFill>
                  <a:srgbClr val="FF3300"/>
                </a:solidFill>
              </a:rPr>
              <a:t> </a:t>
            </a:r>
            <a:r>
              <a:rPr lang="en-US" sz="2800" b="0" dirty="0">
                <a:solidFill>
                  <a:srgbClr val="FF0000"/>
                </a:solidFill>
              </a:rPr>
              <a:t>calories</a:t>
            </a:r>
            <a:r>
              <a:rPr lang="en-US" sz="2800" b="0" dirty="0"/>
              <a:t> should be derived from fat.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Application: Finding the Percent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7678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Greg is hoping to raise </a:t>
            </a:r>
            <a:r>
              <a:rPr lang="en-US" dirty="0">
                <a:solidFill>
                  <a:srgbClr val="0000FF"/>
                </a:solidFill>
              </a:rPr>
              <a:t>$750</a:t>
            </a:r>
            <a:r>
              <a:rPr lang="en-US" dirty="0"/>
              <a:t> for a charity bicycle ride. Currently, his friends and family have donated </a:t>
            </a:r>
            <a:r>
              <a:rPr lang="en-US" dirty="0">
                <a:solidFill>
                  <a:srgbClr val="0000FF"/>
                </a:solidFill>
              </a:rPr>
              <a:t>$330</a:t>
            </a:r>
            <a:r>
              <a:rPr lang="en-US" dirty="0"/>
              <a:t> toward the cause. What percent of his goal has he reached?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856" y="2895600"/>
            <a:ext cx="8153400" cy="3118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Solution</a:t>
            </a:r>
          </a:p>
          <a:p>
            <a:r>
              <a:rPr lang="en-US" sz="2800" dirty="0"/>
              <a:t>Greg has raised </a:t>
            </a:r>
            <a:r>
              <a:rPr lang="en-US" sz="2800" dirty="0">
                <a:solidFill>
                  <a:srgbClr val="0000FF"/>
                </a:solidFill>
              </a:rPr>
              <a:t>$330</a:t>
            </a:r>
            <a:r>
              <a:rPr lang="en-US" sz="2800" dirty="0"/>
              <a:t> towards his goal. We want to find what percent this amount is of </a:t>
            </a:r>
            <a:r>
              <a:rPr lang="en-US" sz="2800" dirty="0">
                <a:solidFill>
                  <a:srgbClr val="0000FF"/>
                </a:solidFill>
              </a:rPr>
              <a:t>$750</a:t>
            </a:r>
            <a:r>
              <a:rPr lang="en-US" sz="2800" dirty="0"/>
              <a:t>. So, with </a:t>
            </a:r>
            <a:r>
              <a:rPr lang="en-US" sz="2800" i="1" dirty="0">
                <a:solidFill>
                  <a:srgbClr val="0000FF"/>
                </a:solidFill>
              </a:rPr>
              <a:t>B </a:t>
            </a:r>
            <a:r>
              <a:rPr lang="en-US" sz="2800" dirty="0">
                <a:solidFill>
                  <a:srgbClr val="0000FF"/>
                </a:solidFill>
              </a:rPr>
              <a:t>= $750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00FF"/>
                </a:solidFill>
              </a:rPr>
              <a:t>A </a:t>
            </a:r>
            <a:r>
              <a:rPr lang="en-US" sz="2800" dirty="0">
                <a:solidFill>
                  <a:srgbClr val="0000FF"/>
                </a:solidFill>
              </a:rPr>
              <a:t>= $330</a:t>
            </a:r>
            <a:r>
              <a:rPr lang="en-US" sz="2800" dirty="0"/>
              <a:t>, We want to find the value of </a:t>
            </a:r>
            <a:r>
              <a:rPr lang="en-US" sz="2800" i="1" dirty="0"/>
              <a:t>P</a:t>
            </a:r>
            <a:r>
              <a:rPr lang="en-US" sz="2800" dirty="0"/>
              <a:t>.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2800" dirty="0"/>
              <a:t>Substitution in the proportion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907973" y="4755573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6987" imgH="837787" progId="Equation.DSMT4">
                  <p:embed/>
                </p:oleObj>
              </mc:Choice>
              <mc:Fallback>
                <p:oleObj name="Equation" r:id="rId2" imgW="2056987" imgH="837787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973" y="4755573"/>
                        <a:ext cx="205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Finding the Percent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94144"/>
              </p:ext>
            </p:extLst>
          </p:nvPr>
        </p:nvGraphicFramePr>
        <p:xfrm>
          <a:off x="4158096" y="4184650"/>
          <a:ext cx="9048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79446" progId="Equation.DSMT4">
                  <p:embed/>
                </p:oleObj>
              </mc:Choice>
              <mc:Fallback>
                <p:oleObj name="Equation" r:id="rId2" imgW="914400" imgH="279446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096" y="4184650"/>
                        <a:ext cx="90487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89230"/>
              </p:ext>
            </p:extLst>
          </p:nvPr>
        </p:nvGraphicFramePr>
        <p:xfrm>
          <a:off x="3835977" y="14478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368" imgH="838292" progId="Equation.DSMT4">
                  <p:embed/>
                </p:oleObj>
              </mc:Choice>
              <mc:Fallback>
                <p:oleObj name="Equation" r:id="rId4" imgW="1524368" imgH="838292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977" y="1447800"/>
                        <a:ext cx="152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86621"/>
              </p:ext>
            </p:extLst>
          </p:nvPr>
        </p:nvGraphicFramePr>
        <p:xfrm>
          <a:off x="3498850" y="2590800"/>
          <a:ext cx="243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7849" imgH="292123" progId="Equation.DSMT4">
                  <p:embed/>
                </p:oleObj>
              </mc:Choice>
              <mc:Fallback>
                <p:oleObj name="Equation" r:id="rId6" imgW="2437849" imgH="292123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590800"/>
                        <a:ext cx="2438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97557"/>
              </p:ext>
            </p:extLst>
          </p:nvPr>
        </p:nvGraphicFramePr>
        <p:xfrm>
          <a:off x="3429000" y="31496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787" imgH="837787" progId="Equation.DSMT4">
                  <p:embed/>
                </p:oleObj>
              </mc:Choice>
              <mc:Fallback>
                <p:oleObj name="Equation" r:id="rId8" imgW="2361787" imgH="837787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49600"/>
                        <a:ext cx="236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7500000">
            <a:off x="3819595" y="3180014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7500000">
            <a:off x="3657011" y="3668387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8832" y="4780290"/>
            <a:ext cx="507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Greg has reached </a:t>
            </a:r>
            <a:r>
              <a:rPr lang="en-US" sz="2800" dirty="0">
                <a:solidFill>
                  <a:srgbClr val="FF0000"/>
                </a:solidFill>
              </a:rPr>
              <a:t>44%</a:t>
            </a:r>
            <a:r>
              <a:rPr lang="en-US" sz="2800" dirty="0"/>
              <a:t> of his goal.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321626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520700" algn="l"/>
                <a:tab pos="977900" algn="l"/>
              </a:tabLst>
            </a:pPr>
            <a:endParaRPr lang="en-US" sz="900" dirty="0">
              <a:solidFill>
                <a:srgbClr val="000000"/>
              </a:solidFill>
            </a:endParaRPr>
          </a:p>
          <a:p>
            <a:pPr marL="15875" indent="-15875">
              <a:tabLst>
                <a:tab pos="520700" algn="l"/>
                <a:tab pos="977900" algn="l"/>
              </a:tabLst>
            </a:pPr>
            <a:endParaRPr lang="en-US" sz="2800" i="1" dirty="0">
              <a:solidFill>
                <a:srgbClr val="000000"/>
              </a:solidFill>
            </a:endParaRPr>
          </a:p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For the proportion</a:t>
            </a:r>
          </a:p>
          <a:p>
            <a:pPr marL="15875" indent="-15875">
              <a:tabLst>
                <a:tab pos="520700" algn="l"/>
                <a:tab pos="977900" algn="l"/>
              </a:tabLst>
            </a:pPr>
            <a:endParaRPr lang="en-US" sz="2800" i="1" dirty="0">
              <a:solidFill>
                <a:srgbClr val="000000"/>
              </a:solidFill>
            </a:endParaRPr>
          </a:p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% = </a:t>
            </a:r>
            <a:r>
              <a:rPr lang="en-US" sz="2800" b="1" dirty="0">
                <a:solidFill>
                  <a:srgbClr val="C00000"/>
                </a:solidFill>
              </a:rPr>
              <a:t>percent</a:t>
            </a:r>
            <a:r>
              <a:rPr lang="en-US" sz="2800" dirty="0">
                <a:solidFill>
                  <a:srgbClr val="000000"/>
                </a:solidFill>
              </a:rPr>
              <a:t> (written as the ratio         ).</a:t>
            </a:r>
          </a:p>
          <a:p>
            <a:pPr marL="15875" indent="-15875">
              <a:tabLst>
                <a:tab pos="520700" algn="l"/>
                <a:tab pos="977900" algn="l"/>
              </a:tabLst>
            </a:pPr>
            <a:endParaRPr lang="en-US" sz="1100" dirty="0">
              <a:solidFill>
                <a:srgbClr val="000000"/>
              </a:solidFill>
            </a:endParaRPr>
          </a:p>
          <a:p>
            <a:pPr marL="15875" indent="-15875">
              <a:spcBef>
                <a:spcPts val="600"/>
              </a:spcBef>
              <a:tabLst>
                <a:tab pos="520700" algn="l"/>
                <a:tab pos="977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  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b="1" dirty="0">
                <a:solidFill>
                  <a:srgbClr val="C00000"/>
                </a:solidFill>
              </a:rPr>
              <a:t>base</a:t>
            </a:r>
            <a:r>
              <a:rPr lang="en-US" sz="2800" dirty="0">
                <a:solidFill>
                  <a:srgbClr val="000000"/>
                </a:solidFill>
              </a:rPr>
              <a:t> (number that we are finding the percent of).</a:t>
            </a:r>
          </a:p>
          <a:p>
            <a:pPr marL="15875" indent="-15875">
              <a:spcBef>
                <a:spcPts val="1200"/>
              </a:spcBef>
              <a:tabLst>
                <a:tab pos="520700" algn="l"/>
                <a:tab pos="977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  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b="1" dirty="0">
                <a:solidFill>
                  <a:srgbClr val="C00000"/>
                </a:solidFill>
              </a:rPr>
              <a:t>amount</a:t>
            </a:r>
            <a:r>
              <a:rPr lang="en-US" sz="2800" dirty="0">
                <a:solidFill>
                  <a:srgbClr val="000000"/>
                </a:solidFill>
              </a:rPr>
              <a:t> (a part of the base).</a:t>
            </a: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17500"/>
              </p:ext>
            </p:extLst>
          </p:nvPr>
        </p:nvGraphicFramePr>
        <p:xfrm>
          <a:off x="5465618" y="259080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837787" progId="Equation.DSMT4">
                  <p:embed/>
                </p:oleObj>
              </mc:Choice>
              <mc:Fallback>
                <p:oleObj name="Equation" r:id="rId2" imgW="609600" imgH="837787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618" y="2590800"/>
                        <a:ext cx="60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33881223"/>
              </p:ext>
            </p:extLst>
          </p:nvPr>
        </p:nvGraphicFramePr>
        <p:xfrm>
          <a:off x="3272092" y="1676400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23" imgH="837787" progId="Equation.DSMT4">
                  <p:embed/>
                </p:oleObj>
              </mc:Choice>
              <mc:Fallback>
                <p:oleObj name="Equation" r:id="rId4" imgW="1206523" imgH="837787" progId="Equation.DSMT4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092" y="1676400"/>
                        <a:ext cx="1206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5B665C63-1181-14B8-C2B6-01F6CEC613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The </a:t>
                </a:r>
                <a:r>
                  <a:rPr lang="en-US" dirty="0">
                    <a:solidFill>
                      <a:schemeClr val="accent1"/>
                    </a:solidFill>
                  </a:rPr>
                  <a:t>Percent Proportion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5B665C63-1181-14B8-C2B6-01F6CEC61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317009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1371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Type 1:</a:t>
            </a:r>
            <a:r>
              <a:rPr lang="en-US" sz="2800" dirty="0">
                <a:solidFill>
                  <a:srgbClr val="000000"/>
                </a:solidFill>
              </a:rPr>
              <a:t>	Find the </a:t>
            </a:r>
            <a:r>
              <a:rPr lang="en-US" sz="2800" b="1" dirty="0">
                <a:solidFill>
                  <a:srgbClr val="C00000"/>
                </a:solidFill>
              </a:rPr>
              <a:t>amount</a:t>
            </a:r>
            <a:r>
              <a:rPr lang="en-US" sz="2800" dirty="0">
                <a:solidFill>
                  <a:srgbClr val="000000"/>
                </a:solidFill>
              </a:rPr>
              <a:t> given the base and the 	percent.</a:t>
            </a:r>
          </a:p>
          <a:p>
            <a:pPr marL="15875" indent="-15875">
              <a:tabLst>
                <a:tab pos="1371600" algn="l"/>
              </a:tabLst>
            </a:pPr>
            <a:endParaRPr lang="en-US" sz="4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is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% of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10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is 65% of 500?</a:t>
            </a:r>
          </a:p>
          <a:p>
            <a:pPr marL="15875" indent="-15875">
              <a:tabLst>
                <a:tab pos="13716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Three Basic Types of Percent Problems and the Proportion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2"/>
                <a:stretch>
                  <a:fillRect l="-1037" t="-6111" r="-2148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446307"/>
              </p:ext>
            </p:extLst>
          </p:nvPr>
        </p:nvGraphicFramePr>
        <p:xfrm>
          <a:off x="5334000" y="3009900"/>
          <a:ext cx="153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7052" imgH="838292" progId="Equation.DSMT4">
                  <p:embed/>
                </p:oleObj>
              </mc:Choice>
              <mc:Fallback>
                <p:oleObj name="Equation" r:id="rId3" imgW="1537052" imgH="838292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09900"/>
                        <a:ext cx="153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273921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1371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Type 2:</a:t>
            </a:r>
            <a:r>
              <a:rPr lang="en-US" sz="2800" dirty="0">
                <a:solidFill>
                  <a:srgbClr val="000000"/>
                </a:solidFill>
              </a:rPr>
              <a:t>	Find the </a:t>
            </a:r>
            <a:r>
              <a:rPr lang="en-US" sz="2800" b="1" dirty="0">
                <a:solidFill>
                  <a:srgbClr val="C00000"/>
                </a:solidFill>
              </a:rPr>
              <a:t>base</a:t>
            </a:r>
            <a:r>
              <a:rPr lang="en-US" sz="2800" dirty="0">
                <a:solidFill>
                  <a:srgbClr val="000000"/>
                </a:solidFill>
              </a:rPr>
              <a:t> given the percent and the 	amount.</a:t>
            </a:r>
          </a:p>
          <a:p>
            <a:pPr marL="15875" indent="-15875">
              <a:tabLst>
                <a:tab pos="1371600" algn="l"/>
              </a:tabLst>
            </a:pPr>
            <a:endParaRPr lang="en-US" sz="4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% of what number is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10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57% of what number is 51.3?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444937"/>
              </p:ext>
            </p:extLst>
          </p:nvPr>
        </p:nvGraphicFramePr>
        <p:xfrm>
          <a:off x="6324600" y="2971800"/>
          <a:ext cx="15367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062" imgH="837787" progId="Equation.DSMT4">
                  <p:embed/>
                </p:oleObj>
              </mc:Choice>
              <mc:Fallback>
                <p:oleObj name="Equation" r:id="rId2" imgW="1600062" imgH="837787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971800"/>
                        <a:ext cx="1536700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Three Basic Types of Percent Problems and the Proportion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(cont.)</a:t>
                </a:r>
              </a:p>
            </p:txBody>
          </p:sp>
        </mc:Choice>
        <mc:Fallback xmlns="">
          <p:sp>
            <p:nvSpPr>
              <p:cNvPr id="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4"/>
                <a:stretch>
                  <a:fillRect l="-1037" t="-6111" r="-2148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273921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tabLst>
                <a:tab pos="1371600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Type 3:</a:t>
            </a:r>
            <a:r>
              <a:rPr lang="en-US" sz="2800" dirty="0">
                <a:solidFill>
                  <a:srgbClr val="000000"/>
                </a:solidFill>
              </a:rPr>
              <a:t>	Find the </a:t>
            </a:r>
            <a:r>
              <a:rPr lang="en-US" sz="2800" b="1" dirty="0">
                <a:solidFill>
                  <a:srgbClr val="C00000"/>
                </a:solidFill>
              </a:rPr>
              <a:t>percent</a:t>
            </a:r>
            <a:r>
              <a:rPr lang="en-US" sz="2800" dirty="0">
                <a:solidFill>
                  <a:srgbClr val="000000"/>
                </a:solidFill>
              </a:rPr>
              <a:t> given the base and the 	amount.</a:t>
            </a:r>
          </a:p>
          <a:p>
            <a:pPr marL="15875" indent="-15875">
              <a:tabLst>
                <a:tab pos="1371600" algn="l"/>
              </a:tabLst>
            </a:pPr>
            <a:endParaRPr lang="en-US" sz="4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percent of 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 is </a:t>
            </a:r>
            <a:r>
              <a:rPr lang="en-US" sz="2800" i="1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1000" dirty="0">
              <a:solidFill>
                <a:srgbClr val="000000"/>
              </a:solidFill>
            </a:endParaRP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What percent of 170 is 204?</a:t>
            </a:r>
          </a:p>
          <a:p>
            <a:pPr marL="15875" indent="-15875"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246335"/>
              </p:ext>
            </p:extLst>
          </p:nvPr>
        </p:nvGraphicFramePr>
        <p:xfrm>
          <a:off x="6172200" y="2895600"/>
          <a:ext cx="14636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368" imgH="838292" progId="Equation.DSMT4">
                  <p:embed/>
                </p:oleObj>
              </mc:Choice>
              <mc:Fallback>
                <p:oleObj name="Equation" r:id="rId2" imgW="1524368" imgH="838292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95600"/>
                        <a:ext cx="1463675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</p:spPr>
            <p:txBody>
              <a:bodyPr anchor="ctr" anchorCtr="0"/>
              <a:lstStyle/>
              <a:p>
                <a:r>
                  <a:rPr lang="en-US" dirty="0"/>
                  <a:t>Formula: Three Basic Types of Percent Problems and the Proportion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(cont.)</a:t>
                </a:r>
              </a:p>
            </p:txBody>
          </p:sp>
        </mc:Choice>
        <mc:Fallback xmlns="">
          <p:sp>
            <p:nvSpPr>
              <p:cNvPr id="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097280"/>
              </a:xfrm>
              <a:prstGeom prst="rect">
                <a:avLst/>
              </a:prstGeom>
              <a:blipFill>
                <a:blip r:embed="rId4"/>
                <a:stretch>
                  <a:fillRect l="-1037" t="-6111" r="-2148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728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 operations in these examples can be performed with a calculator or by hand. In either case, the equations should be written so that the = signs are aligned one under the other. Also, </a:t>
            </a:r>
            <a:r>
              <a:rPr lang="en-US" sz="2800" b="1" dirty="0">
                <a:solidFill>
                  <a:srgbClr val="000000"/>
                </a:solidFill>
              </a:rPr>
              <a:t>writing the equations and the calculated values will help you remember whether you are multiplying or dividing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Finding the Amount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018248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What is </a:t>
            </a:r>
            <a:r>
              <a:rPr lang="en-US" i="0" dirty="0">
                <a:solidFill>
                  <a:srgbClr val="0000FF"/>
                </a:solidFill>
              </a:rPr>
              <a:t>65%</a:t>
            </a:r>
            <a:r>
              <a:rPr lang="en-US" i="0" dirty="0">
                <a:solidFill>
                  <a:schemeClr val="tx1"/>
                </a:solidFill>
              </a:rPr>
              <a:t> of </a:t>
            </a:r>
            <a:r>
              <a:rPr lang="en-US" i="0" dirty="0">
                <a:solidFill>
                  <a:srgbClr val="0000FF"/>
                </a:solidFill>
              </a:rPr>
              <a:t>500</a:t>
            </a:r>
            <a:r>
              <a:rPr lang="en-US" i="0" dirty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i="0" dirty="0">
                <a:solidFill>
                  <a:srgbClr val="0000FF"/>
                </a:solidFill>
              </a:rPr>
              <a:t>% = 65%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 = 500</a:t>
            </a:r>
            <a:r>
              <a:rPr lang="en-US" i="0" dirty="0">
                <a:solidFill>
                  <a:schemeClr val="tx1"/>
                </a:solidFill>
              </a:rPr>
              <a:t>. We want to find the </a:t>
            </a:r>
            <a:r>
              <a:rPr lang="en-US" b="1" i="0" dirty="0">
                <a:solidFill>
                  <a:schemeClr val="tx1"/>
                </a:solidFill>
              </a:rPr>
              <a:t>amount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A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9737" y="5420380"/>
            <a:ext cx="3387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So </a:t>
            </a:r>
            <a:r>
              <a:rPr lang="en-US" sz="2800" b="0" dirty="0">
                <a:solidFill>
                  <a:srgbClr val="0000FF"/>
                </a:solidFill>
              </a:rPr>
              <a:t>65% </a:t>
            </a:r>
            <a:r>
              <a:rPr lang="en-US" sz="2800" b="0" dirty="0"/>
              <a:t>of </a:t>
            </a:r>
            <a:r>
              <a:rPr lang="en-US" sz="2800" b="0" dirty="0">
                <a:solidFill>
                  <a:srgbClr val="0000FF"/>
                </a:solidFill>
              </a:rPr>
              <a:t>500</a:t>
            </a:r>
            <a:r>
              <a:rPr lang="en-US" sz="2800" b="0" dirty="0"/>
              <a:t> is </a:t>
            </a:r>
            <a:r>
              <a:rPr lang="en-US" sz="2800" b="1" dirty="0">
                <a:solidFill>
                  <a:srgbClr val="FF0000"/>
                </a:solidFill>
              </a:rPr>
              <a:t>325</a:t>
            </a:r>
            <a:r>
              <a:rPr lang="en-US" sz="2800" b="0" dirty="0"/>
              <a:t>.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97746"/>
              </p:ext>
            </p:extLst>
          </p:nvPr>
        </p:nvGraphicFramePr>
        <p:xfrm>
          <a:off x="1447800" y="496211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556" imgH="292123" progId="Equation.DSMT4">
                  <p:embed/>
                </p:oleObj>
              </mc:Choice>
              <mc:Fallback>
                <p:oleObj name="Equation" r:id="rId2" imgW="1104556" imgH="29212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62110"/>
                        <a:ext cx="1104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3435"/>
              </p:ext>
            </p:extLst>
          </p:nvPr>
        </p:nvGraphicFramePr>
        <p:xfrm>
          <a:off x="3733800" y="49784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77" imgH="279446" progId="Equation.DSMT4">
                  <p:embed/>
                </p:oleObj>
              </mc:Choice>
              <mc:Fallback>
                <p:oleObj name="Equation" r:id="rId4" imgW="927077" imgH="279446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784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75920"/>
              </p:ext>
            </p:extLst>
          </p:nvPr>
        </p:nvGraphicFramePr>
        <p:xfrm>
          <a:off x="1371600" y="2460555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368" imgH="838292" progId="Equation.DSMT4">
                  <p:embed/>
                </p:oleObj>
              </mc:Choice>
              <mc:Fallback>
                <p:oleObj name="Equation" r:id="rId6" imgW="1524368" imgH="838292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60555"/>
                        <a:ext cx="152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32186"/>
              </p:ext>
            </p:extLst>
          </p:nvPr>
        </p:nvGraphicFramePr>
        <p:xfrm>
          <a:off x="914400" y="3487837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5724" imgH="292123" progId="Equation.DSMT4">
                  <p:embed/>
                </p:oleObj>
              </mc:Choice>
              <mc:Fallback>
                <p:oleObj name="Equation" r:id="rId8" imgW="2285724" imgH="29212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7837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72591"/>
              </p:ext>
            </p:extLst>
          </p:nvPr>
        </p:nvGraphicFramePr>
        <p:xfrm>
          <a:off x="881495" y="3941444"/>
          <a:ext cx="238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87141" imgH="837787" progId="Equation.DSMT4">
                  <p:embed/>
                </p:oleObj>
              </mc:Choice>
              <mc:Fallback>
                <p:oleObj name="Equation" r:id="rId10" imgW="2387141" imgH="837787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495" y="3941444"/>
                        <a:ext cx="238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18488"/>
              </p:ext>
            </p:extLst>
          </p:nvPr>
        </p:nvGraphicFramePr>
        <p:xfrm>
          <a:off x="3733800" y="2743200"/>
          <a:ext cx="312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23511" imgH="241415" progId="Equation.DSMT4">
                  <p:embed/>
                </p:oleObj>
              </mc:Choice>
              <mc:Fallback>
                <p:oleObj name="Equation" r:id="rId12" imgW="3123511" imgH="241415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3124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4206"/>
              </p:ext>
            </p:extLst>
          </p:nvPr>
        </p:nvGraphicFramePr>
        <p:xfrm>
          <a:off x="3733800" y="3352800"/>
          <a:ext cx="447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69481" imgH="609600" progId="Equation.DSMT4">
                  <p:embed/>
                </p:oleObj>
              </mc:Choice>
              <mc:Fallback>
                <p:oleObj name="Equation" r:id="rId14" imgW="4469481" imgH="6096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4470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061884"/>
              </p:ext>
            </p:extLst>
          </p:nvPr>
        </p:nvGraphicFramePr>
        <p:xfrm>
          <a:off x="3733800" y="4191000"/>
          <a:ext cx="259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90524" imgH="279446" progId="Equation.DSMT4">
                  <p:embed/>
                </p:oleObj>
              </mc:Choice>
              <mc:Fallback>
                <p:oleObj name="Equation" r:id="rId16" imgW="2590524" imgH="279446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91000"/>
                        <a:ext cx="2590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364509" y="3969019"/>
            <a:ext cx="526472" cy="3151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38400" y="4478095"/>
            <a:ext cx="563880" cy="292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Finding the Base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57% </a:t>
            </a:r>
            <a:r>
              <a:rPr lang="en-US" i="0" dirty="0">
                <a:solidFill>
                  <a:schemeClr val="tx1"/>
                </a:solidFill>
              </a:rPr>
              <a:t>of ________ is </a:t>
            </a:r>
            <a:r>
              <a:rPr lang="en-US" i="0" dirty="0">
                <a:solidFill>
                  <a:srgbClr val="0000FF"/>
                </a:solidFill>
              </a:rPr>
              <a:t>51.3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i="0" dirty="0">
                <a:solidFill>
                  <a:srgbClr val="0000FF"/>
                </a:solidFill>
              </a:rPr>
              <a:t>% = 57%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= 51.3</a:t>
            </a:r>
            <a:r>
              <a:rPr lang="en-US" i="0" dirty="0">
                <a:solidFill>
                  <a:schemeClr val="tx1"/>
                </a:solidFill>
              </a:rPr>
              <a:t>. We want to find the </a:t>
            </a:r>
            <a:r>
              <a:rPr lang="en-US" b="1" i="0" dirty="0">
                <a:solidFill>
                  <a:schemeClr val="tx1"/>
                </a:solidFill>
              </a:rPr>
              <a:t>base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514350" y="5474546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So </a:t>
            </a:r>
            <a:r>
              <a:rPr lang="en-US" sz="2800" b="0" dirty="0">
                <a:solidFill>
                  <a:srgbClr val="0000FF"/>
                </a:solidFill>
              </a:rPr>
              <a:t>57%</a:t>
            </a:r>
            <a:r>
              <a:rPr lang="en-US" sz="2800" b="0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90</a:t>
            </a:r>
            <a:r>
              <a:rPr lang="en-US" sz="2800" b="0" dirty="0"/>
              <a:t> is </a:t>
            </a:r>
            <a:r>
              <a:rPr lang="en-US" sz="2800" b="0" dirty="0">
                <a:solidFill>
                  <a:srgbClr val="0000FF"/>
                </a:solidFill>
              </a:rPr>
              <a:t>51.3</a:t>
            </a:r>
            <a:r>
              <a:rPr lang="en-US" sz="2800" b="0" dirty="0"/>
              <a:t>.</a:t>
            </a: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05849"/>
              </p:ext>
            </p:extLst>
          </p:nvPr>
        </p:nvGraphicFramePr>
        <p:xfrm>
          <a:off x="1478973" y="51181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180" imgH="291947" progId="Equation.DSMT4">
                  <p:embed/>
                </p:oleObj>
              </mc:Choice>
              <mc:Fallback>
                <p:oleObj name="Equation" r:id="rId2" imgW="901180" imgH="291947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973" y="51181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45911"/>
              </p:ext>
            </p:extLst>
          </p:nvPr>
        </p:nvGraphicFramePr>
        <p:xfrm>
          <a:off x="3784675" y="5130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77" imgH="279446" progId="Equation.DSMT4">
                  <p:embed/>
                </p:oleObj>
              </mc:Choice>
              <mc:Fallback>
                <p:oleObj name="Equation" r:id="rId4" imgW="927077" imgH="279446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75" y="51308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85982"/>
              </p:ext>
            </p:extLst>
          </p:nvPr>
        </p:nvGraphicFramePr>
        <p:xfrm>
          <a:off x="3776607" y="2806700"/>
          <a:ext cx="3022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22095" imgH="241415" progId="Equation.DSMT4">
                  <p:embed/>
                </p:oleObj>
              </mc:Choice>
              <mc:Fallback>
                <p:oleObj name="Equation" r:id="rId6" imgW="3022095" imgH="241415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07" y="2806700"/>
                        <a:ext cx="3022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29487"/>
              </p:ext>
            </p:extLst>
          </p:nvPr>
        </p:nvGraphicFramePr>
        <p:xfrm>
          <a:off x="3784675" y="3429000"/>
          <a:ext cx="430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04680" imgH="609600" progId="Equation.DSMT4">
                  <p:embed/>
                </p:oleObj>
              </mc:Choice>
              <mc:Fallback>
                <p:oleObj name="Equation" r:id="rId8" imgW="4304680" imgH="6096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75" y="3429000"/>
                        <a:ext cx="4305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377681"/>
              </p:ext>
            </p:extLst>
          </p:nvPr>
        </p:nvGraphicFramePr>
        <p:xfrm>
          <a:off x="3786617" y="4419600"/>
          <a:ext cx="236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1787" imgH="279446" progId="Equation.DSMT4">
                  <p:embed/>
                </p:oleObj>
              </mc:Choice>
              <mc:Fallback>
                <p:oleObj name="Equation" r:id="rId10" imgW="2361787" imgH="279446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617" y="4419600"/>
                        <a:ext cx="2362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00317"/>
              </p:ext>
            </p:extLst>
          </p:nvPr>
        </p:nvGraphicFramePr>
        <p:xfrm>
          <a:off x="1114714" y="2514600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00062" imgH="837787" progId="Equation.DSMT4">
                  <p:embed/>
                </p:oleObj>
              </mc:Choice>
              <mc:Fallback>
                <p:oleObj name="Equation" r:id="rId12" imgW="1600062" imgH="837787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714" y="2514600"/>
                        <a:ext cx="1600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64463"/>
              </p:ext>
            </p:extLst>
          </p:nvPr>
        </p:nvGraphicFramePr>
        <p:xfrm>
          <a:off x="971550" y="3594100"/>
          <a:ext cx="236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61787" imgH="292123" progId="Equation.DSMT4">
                  <p:embed/>
                </p:oleObj>
              </mc:Choice>
              <mc:Fallback>
                <p:oleObj name="Equation" r:id="rId14" imgW="2361787" imgH="29212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94100"/>
                        <a:ext cx="2362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58654"/>
              </p:ext>
            </p:extLst>
          </p:nvPr>
        </p:nvGraphicFramePr>
        <p:xfrm>
          <a:off x="914400" y="4114800"/>
          <a:ext cx="189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92185" imgH="837787" progId="Equation.DSMT4">
                  <p:embed/>
                </p:oleObj>
              </mc:Choice>
              <mc:Fallback>
                <p:oleObj name="Equation" r:id="rId16" imgW="1892185" imgH="837787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1892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952052" y="4137560"/>
            <a:ext cx="36576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106469" y="4659106"/>
            <a:ext cx="36576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Finding the Percent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What percent of </a:t>
            </a:r>
            <a:r>
              <a:rPr lang="en-US" i="0" dirty="0">
                <a:solidFill>
                  <a:srgbClr val="0000FF"/>
                </a:solidFill>
              </a:rPr>
              <a:t>170</a:t>
            </a:r>
            <a:r>
              <a:rPr lang="en-US" i="0" dirty="0">
                <a:solidFill>
                  <a:schemeClr val="tx1"/>
                </a:solidFill>
              </a:rPr>
              <a:t> is </a:t>
            </a:r>
            <a:r>
              <a:rPr lang="en-US" i="0" dirty="0">
                <a:solidFill>
                  <a:srgbClr val="0000FF"/>
                </a:solidFill>
              </a:rPr>
              <a:t>204</a:t>
            </a:r>
            <a:r>
              <a:rPr lang="en-US" i="0" dirty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spcBef>
                <a:spcPts val="0"/>
              </a:spcBef>
              <a:buFont typeface="Courier New" pitchFamily="49" charset="0"/>
              <a:buNone/>
            </a:pP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 = 170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= 204</a:t>
            </a:r>
            <a:r>
              <a:rPr lang="en-US" i="0" dirty="0">
                <a:solidFill>
                  <a:schemeClr val="tx1"/>
                </a:solidFill>
              </a:rPr>
              <a:t>. We want to find the </a:t>
            </a:r>
            <a:r>
              <a:rPr lang="en-US" b="1" i="0" dirty="0">
                <a:solidFill>
                  <a:schemeClr val="tx1"/>
                </a:solidFill>
              </a:rPr>
              <a:t>percent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P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299265"/>
            <a:ext cx="3433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b="0" dirty="0"/>
              <a:t>So </a:t>
            </a:r>
            <a:r>
              <a:rPr lang="en-US" sz="2800" b="1" dirty="0">
                <a:solidFill>
                  <a:srgbClr val="FF0000"/>
                </a:solidFill>
              </a:rPr>
              <a:t>120%</a:t>
            </a:r>
            <a:r>
              <a:rPr lang="en-US" sz="2800" b="0" dirty="0">
                <a:solidFill>
                  <a:srgbClr val="FF0000"/>
                </a:solidFill>
              </a:rPr>
              <a:t> </a:t>
            </a:r>
            <a:r>
              <a:rPr lang="en-US" sz="2800" b="0" dirty="0"/>
              <a:t>of </a:t>
            </a:r>
            <a:r>
              <a:rPr lang="en-US" sz="2800" b="0" dirty="0">
                <a:solidFill>
                  <a:srgbClr val="0000FF"/>
                </a:solidFill>
              </a:rPr>
              <a:t>170</a:t>
            </a:r>
            <a:r>
              <a:rPr lang="en-US" sz="2800" b="0" dirty="0"/>
              <a:t> is </a:t>
            </a:r>
            <a:r>
              <a:rPr lang="en-US" sz="2800" b="0" dirty="0">
                <a:solidFill>
                  <a:srgbClr val="0000FF"/>
                </a:solidFill>
              </a:rPr>
              <a:t>204</a:t>
            </a:r>
            <a:r>
              <a:rPr lang="en-US" sz="2800" b="0" dirty="0"/>
              <a:t>.</a:t>
            </a: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41673"/>
              </p:ext>
            </p:extLst>
          </p:nvPr>
        </p:nvGraphicFramePr>
        <p:xfrm>
          <a:off x="1435100" y="483129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831298"/>
                        <a:ext cx="1079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48493"/>
              </p:ext>
            </p:extLst>
          </p:nvPr>
        </p:nvGraphicFramePr>
        <p:xfrm>
          <a:off x="3873500" y="485647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77" imgH="279446" progId="Equation.DSMT4">
                  <p:embed/>
                </p:oleObj>
              </mc:Choice>
              <mc:Fallback>
                <p:oleObj name="Equation" r:id="rId4" imgW="927077" imgH="279446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4856474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15443"/>
              </p:ext>
            </p:extLst>
          </p:nvPr>
        </p:nvGraphicFramePr>
        <p:xfrm>
          <a:off x="3886200" y="2769876"/>
          <a:ext cx="3251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50833" imgH="241415" progId="Equation.DSMT4">
                  <p:embed/>
                </p:oleObj>
              </mc:Choice>
              <mc:Fallback>
                <p:oleObj name="Equation" r:id="rId6" imgW="3250833" imgH="241415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69876"/>
                        <a:ext cx="3251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186781"/>
              </p:ext>
            </p:extLst>
          </p:nvPr>
        </p:nvGraphicFramePr>
        <p:xfrm>
          <a:off x="3886200" y="3352800"/>
          <a:ext cx="447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69481" imgH="609600" progId="Equation.DSMT4">
                  <p:embed/>
                </p:oleObj>
              </mc:Choice>
              <mc:Fallback>
                <p:oleObj name="Equation" r:id="rId8" imgW="4469481" imgH="6096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4470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06658"/>
              </p:ext>
            </p:extLst>
          </p:nvPr>
        </p:nvGraphicFramePr>
        <p:xfrm>
          <a:off x="3886200" y="4114800"/>
          <a:ext cx="259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90524" imgH="279446" progId="Equation.DSMT4">
                  <p:embed/>
                </p:oleObj>
              </mc:Choice>
              <mc:Fallback>
                <p:oleObj name="Equation" r:id="rId10" imgW="2590524" imgH="279446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14800"/>
                        <a:ext cx="2590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452776"/>
              </p:ext>
            </p:extLst>
          </p:nvPr>
        </p:nvGraphicFramePr>
        <p:xfrm>
          <a:off x="1028700" y="2461333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4368" imgH="838292" progId="Equation.DSMT4">
                  <p:embed/>
                </p:oleObj>
              </mc:Choice>
              <mc:Fallback>
                <p:oleObj name="Equation" r:id="rId12" imgW="1524368" imgH="838292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461333"/>
                        <a:ext cx="152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07493"/>
              </p:ext>
            </p:extLst>
          </p:nvPr>
        </p:nvGraphicFramePr>
        <p:xfrm>
          <a:off x="762000" y="3450848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172" imgH="292123" progId="Equation.DSMT4">
                  <p:embed/>
                </p:oleObj>
              </mc:Choice>
              <mc:Fallback>
                <p:oleObj name="Equation" r:id="rId14" imgW="2425172" imgH="29212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50848"/>
                        <a:ext cx="242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31693"/>
              </p:ext>
            </p:extLst>
          </p:nvPr>
        </p:nvGraphicFramePr>
        <p:xfrm>
          <a:off x="704850" y="386623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61787" imgH="837787" progId="Equation.DSMT4">
                  <p:embed/>
                </p:oleObj>
              </mc:Choice>
              <mc:Fallback>
                <p:oleObj name="Equation" r:id="rId16" imgW="2361787" imgH="837787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866230"/>
                        <a:ext cx="236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7500000">
            <a:off x="1106487" y="3895642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7500000">
            <a:off x="878597" y="4391951"/>
            <a:ext cx="54864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656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Courier New</vt:lpstr>
      <vt:lpstr>Arial</vt:lpstr>
      <vt:lpstr>Cambria Math</vt:lpstr>
      <vt:lpstr>Calibri</vt:lpstr>
      <vt:lpstr>Office Theme</vt:lpstr>
      <vt:lpstr>Equation</vt:lpstr>
      <vt:lpstr>Section 5.2</vt:lpstr>
      <vt:lpstr>Formula: The Percent Proportion P/100 = A/B</vt:lpstr>
      <vt:lpstr>Formula: Three Basic Types of Percent Problems and the Proportion  P/100 = A/B</vt:lpstr>
      <vt:lpstr>Formula: Three Basic Types of Percent Problems and the Proportion  P/100 = A/B (cont.)</vt:lpstr>
      <vt:lpstr>Formula: Three Basic Types of Percent Problems and the Proportion  P/100 = A/B (cont.)</vt:lpstr>
      <vt:lpstr>Note</vt:lpstr>
      <vt:lpstr>Example 1: Finding the Amount</vt:lpstr>
      <vt:lpstr>Example 2: Finding the Base</vt:lpstr>
      <vt:lpstr>Example 3: Finding the Percent</vt:lpstr>
      <vt:lpstr>Example 4: Application: Finding the Amount</vt:lpstr>
      <vt:lpstr>Example 4: Application: Finding the Amount (cont.)</vt:lpstr>
      <vt:lpstr>Example 4: Application: Finding the Amount (cont.)</vt:lpstr>
      <vt:lpstr>Example 5: Application: Finding the Percent</vt:lpstr>
      <vt:lpstr>Example 5: Application: Finding the Percent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135</cp:revision>
  <dcterms:created xsi:type="dcterms:W3CDTF">2013-04-26T14:43:13Z</dcterms:created>
  <dcterms:modified xsi:type="dcterms:W3CDTF">2023-06-27T17:16:10Z</dcterms:modified>
</cp:coreProperties>
</file>