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62" r:id="rId3"/>
    <p:sldId id="263" r:id="rId4"/>
    <p:sldId id="264" r:id="rId5"/>
    <p:sldId id="265" r:id="rId6"/>
    <p:sldId id="266" r:id="rId7"/>
    <p:sldId id="267" r:id="rId8"/>
    <p:sldId id="268" r:id="rId9"/>
    <p:sldId id="269" r:id="rId10"/>
    <p:sldId id="270" r:id="rId11"/>
    <p:sldId id="271" r:id="rId12"/>
    <p:sldId id="290" r:id="rId13"/>
    <p:sldId id="273" r:id="rId14"/>
    <p:sldId id="274" r:id="rId15"/>
    <p:sldId id="275" r:id="rId16"/>
    <p:sldId id="276" r:id="rId17"/>
    <p:sldId id="277" r:id="rId18"/>
    <p:sldId id="278" r:id="rId19"/>
    <p:sldId id="280" r:id="rId20"/>
    <p:sldId id="281" r:id="rId21"/>
    <p:sldId id="282" r:id="rId22"/>
    <p:sldId id="283" r:id="rId23"/>
    <p:sldId id="284" r:id="rId24"/>
    <p:sldId id="285" r:id="rId25"/>
    <p:sldId id="286" r:id="rId26"/>
    <p:sldId id="287" r:id="rId27"/>
    <p:sldId id="288"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7D"/>
    <a:srgbClr val="006666"/>
    <a:srgbClr val="007D7D"/>
    <a:srgbClr val="0000FF"/>
    <a:srgbClr val="000000"/>
    <a:srgbClr val="3C86A6"/>
    <a:srgbClr val="C00000"/>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44.wmf"/><Relationship Id="rId4" Type="http://schemas.openxmlformats.org/officeDocument/2006/relationships/oleObject" Target="../embeddings/oleObject44.bin"/><Relationship Id="rId9" Type="http://schemas.openxmlformats.org/officeDocument/2006/relationships/image" Target="../media/image46.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2.wmf"/><Relationship Id="rId18" Type="http://schemas.openxmlformats.org/officeDocument/2006/relationships/oleObject" Target="../embeddings/oleObject55.bin"/><Relationship Id="rId26" Type="http://schemas.openxmlformats.org/officeDocument/2006/relationships/oleObject" Target="../embeddings/oleObject59.bin"/><Relationship Id="rId3" Type="http://schemas.openxmlformats.org/officeDocument/2006/relationships/image" Target="../media/image47.wmf"/><Relationship Id="rId21" Type="http://schemas.openxmlformats.org/officeDocument/2006/relationships/image" Target="../media/image56.wmf"/><Relationship Id="rId7" Type="http://schemas.openxmlformats.org/officeDocument/2006/relationships/image" Target="../media/image49.wmf"/><Relationship Id="rId12" Type="http://schemas.openxmlformats.org/officeDocument/2006/relationships/oleObject" Target="../embeddings/oleObject52.bin"/><Relationship Id="rId17" Type="http://schemas.openxmlformats.org/officeDocument/2006/relationships/image" Target="../media/image54.wmf"/><Relationship Id="rId25" Type="http://schemas.openxmlformats.org/officeDocument/2006/relationships/image" Target="../media/image58.wmf"/><Relationship Id="rId2" Type="http://schemas.openxmlformats.org/officeDocument/2006/relationships/oleObject" Target="../embeddings/oleObject47.bin"/><Relationship Id="rId16" Type="http://schemas.openxmlformats.org/officeDocument/2006/relationships/oleObject" Target="../embeddings/oleObject54.bin"/><Relationship Id="rId20" Type="http://schemas.openxmlformats.org/officeDocument/2006/relationships/oleObject" Target="../embeddings/oleObject56.bin"/><Relationship Id="rId29" Type="http://schemas.openxmlformats.org/officeDocument/2006/relationships/image" Target="../media/image60.wmf"/><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1.wmf"/><Relationship Id="rId24" Type="http://schemas.openxmlformats.org/officeDocument/2006/relationships/oleObject" Target="../embeddings/oleObject58.bin"/><Relationship Id="rId5" Type="http://schemas.openxmlformats.org/officeDocument/2006/relationships/image" Target="../media/image48.wmf"/><Relationship Id="rId15" Type="http://schemas.openxmlformats.org/officeDocument/2006/relationships/image" Target="../media/image53.wmf"/><Relationship Id="rId23" Type="http://schemas.openxmlformats.org/officeDocument/2006/relationships/image" Target="../media/image57.wmf"/><Relationship Id="rId28" Type="http://schemas.openxmlformats.org/officeDocument/2006/relationships/oleObject" Target="../embeddings/oleObject60.bin"/><Relationship Id="rId10" Type="http://schemas.openxmlformats.org/officeDocument/2006/relationships/oleObject" Target="../embeddings/oleObject51.bin"/><Relationship Id="rId19" Type="http://schemas.openxmlformats.org/officeDocument/2006/relationships/image" Target="../media/image55.wmf"/><Relationship Id="rId31" Type="http://schemas.openxmlformats.org/officeDocument/2006/relationships/image" Target="../media/image61.wmf"/><Relationship Id="rId4" Type="http://schemas.openxmlformats.org/officeDocument/2006/relationships/oleObject" Target="../embeddings/oleObject48.bin"/><Relationship Id="rId9" Type="http://schemas.openxmlformats.org/officeDocument/2006/relationships/image" Target="../media/image50.wmf"/><Relationship Id="rId14" Type="http://schemas.openxmlformats.org/officeDocument/2006/relationships/oleObject" Target="../embeddings/oleObject53.bin"/><Relationship Id="rId22" Type="http://schemas.openxmlformats.org/officeDocument/2006/relationships/oleObject" Target="../embeddings/oleObject57.bin"/><Relationship Id="rId27" Type="http://schemas.openxmlformats.org/officeDocument/2006/relationships/image" Target="../media/image59.wmf"/><Relationship Id="rId30" Type="http://schemas.openxmlformats.org/officeDocument/2006/relationships/oleObject" Target="../embeddings/oleObject6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4.wmf"/><Relationship Id="rId12" Type="http://schemas.openxmlformats.org/officeDocument/2006/relationships/oleObject" Target="../embeddings/oleObject67.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6.wmf"/><Relationship Id="rId5" Type="http://schemas.openxmlformats.org/officeDocument/2006/relationships/image" Target="../media/image63.wmf"/><Relationship Id="rId15" Type="http://schemas.openxmlformats.org/officeDocument/2006/relationships/image" Target="../media/image68.w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65.wmf"/><Relationship Id="rId14" Type="http://schemas.openxmlformats.org/officeDocument/2006/relationships/oleObject" Target="../embeddings/oleObject68.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3" Type="http://schemas.openxmlformats.org/officeDocument/2006/relationships/image" Target="../media/image75.wmf"/><Relationship Id="rId18" Type="http://schemas.openxmlformats.org/officeDocument/2006/relationships/oleObject" Target="../embeddings/oleObject78.bin"/><Relationship Id="rId26" Type="http://schemas.openxmlformats.org/officeDocument/2006/relationships/oleObject" Target="../embeddings/oleObject82.bin"/><Relationship Id="rId21" Type="http://schemas.openxmlformats.org/officeDocument/2006/relationships/image" Target="../media/image79.wmf"/><Relationship Id="rId34" Type="http://schemas.openxmlformats.org/officeDocument/2006/relationships/oleObject" Target="../embeddings/oleObject86.bin"/><Relationship Id="rId7" Type="http://schemas.openxmlformats.org/officeDocument/2006/relationships/image" Target="../media/image72.wmf"/><Relationship Id="rId12" Type="http://schemas.openxmlformats.org/officeDocument/2006/relationships/oleObject" Target="../embeddings/oleObject75.bin"/><Relationship Id="rId17" Type="http://schemas.openxmlformats.org/officeDocument/2006/relationships/image" Target="../media/image77.wmf"/><Relationship Id="rId25" Type="http://schemas.openxmlformats.org/officeDocument/2006/relationships/image" Target="../media/image81.wmf"/><Relationship Id="rId33" Type="http://schemas.openxmlformats.org/officeDocument/2006/relationships/image" Target="../media/image85.wmf"/><Relationship Id="rId2" Type="http://schemas.openxmlformats.org/officeDocument/2006/relationships/oleObject" Target="../embeddings/oleObject70.bin"/><Relationship Id="rId16" Type="http://schemas.openxmlformats.org/officeDocument/2006/relationships/oleObject" Target="../embeddings/oleObject77.bin"/><Relationship Id="rId20" Type="http://schemas.openxmlformats.org/officeDocument/2006/relationships/oleObject" Target="../embeddings/oleObject79.bin"/><Relationship Id="rId29" Type="http://schemas.openxmlformats.org/officeDocument/2006/relationships/image" Target="../media/image83.wmf"/><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4.wmf"/><Relationship Id="rId24" Type="http://schemas.openxmlformats.org/officeDocument/2006/relationships/oleObject" Target="../embeddings/oleObject81.bin"/><Relationship Id="rId32" Type="http://schemas.openxmlformats.org/officeDocument/2006/relationships/oleObject" Target="../embeddings/oleObject85.bin"/><Relationship Id="rId37" Type="http://schemas.openxmlformats.org/officeDocument/2006/relationships/image" Target="../media/image87.wmf"/><Relationship Id="rId5" Type="http://schemas.openxmlformats.org/officeDocument/2006/relationships/image" Target="../media/image71.wmf"/><Relationship Id="rId15" Type="http://schemas.openxmlformats.org/officeDocument/2006/relationships/image" Target="../media/image76.wmf"/><Relationship Id="rId23" Type="http://schemas.openxmlformats.org/officeDocument/2006/relationships/image" Target="../media/image80.wmf"/><Relationship Id="rId28" Type="http://schemas.openxmlformats.org/officeDocument/2006/relationships/oleObject" Target="../embeddings/oleObject83.bin"/><Relationship Id="rId36" Type="http://schemas.openxmlformats.org/officeDocument/2006/relationships/oleObject" Target="../embeddings/oleObject87.bin"/><Relationship Id="rId10" Type="http://schemas.openxmlformats.org/officeDocument/2006/relationships/oleObject" Target="../embeddings/oleObject74.bin"/><Relationship Id="rId19" Type="http://schemas.openxmlformats.org/officeDocument/2006/relationships/image" Target="../media/image78.wmf"/><Relationship Id="rId31" Type="http://schemas.openxmlformats.org/officeDocument/2006/relationships/image" Target="../media/image84.wmf"/><Relationship Id="rId4" Type="http://schemas.openxmlformats.org/officeDocument/2006/relationships/oleObject" Target="../embeddings/oleObject71.bin"/><Relationship Id="rId9" Type="http://schemas.openxmlformats.org/officeDocument/2006/relationships/image" Target="../media/image73.wmf"/><Relationship Id="rId14" Type="http://schemas.openxmlformats.org/officeDocument/2006/relationships/oleObject" Target="../embeddings/oleObject76.bin"/><Relationship Id="rId22" Type="http://schemas.openxmlformats.org/officeDocument/2006/relationships/oleObject" Target="../embeddings/oleObject80.bin"/><Relationship Id="rId27" Type="http://schemas.openxmlformats.org/officeDocument/2006/relationships/image" Target="../media/image82.wmf"/><Relationship Id="rId30" Type="http://schemas.openxmlformats.org/officeDocument/2006/relationships/oleObject" Target="../embeddings/oleObject84.bin"/><Relationship Id="rId35" Type="http://schemas.openxmlformats.org/officeDocument/2006/relationships/image" Target="../media/image86.wmf"/><Relationship Id="rId8" Type="http://schemas.openxmlformats.org/officeDocument/2006/relationships/oleObject" Target="../embeddings/oleObject73.bin"/><Relationship Id="rId3" Type="http://schemas.openxmlformats.org/officeDocument/2006/relationships/image" Target="../media/image7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3.wmf"/><Relationship Id="rId18" Type="http://schemas.openxmlformats.org/officeDocument/2006/relationships/oleObject" Target="../embeddings/oleObject96.bin"/><Relationship Id="rId26" Type="http://schemas.openxmlformats.org/officeDocument/2006/relationships/oleObject" Target="../embeddings/oleObject100.bin"/><Relationship Id="rId3" Type="http://schemas.openxmlformats.org/officeDocument/2006/relationships/image" Target="../media/image88.wmf"/><Relationship Id="rId21" Type="http://schemas.openxmlformats.org/officeDocument/2006/relationships/image" Target="../media/image96.wmf"/><Relationship Id="rId7" Type="http://schemas.openxmlformats.org/officeDocument/2006/relationships/image" Target="../media/image90.wmf"/><Relationship Id="rId12" Type="http://schemas.openxmlformats.org/officeDocument/2006/relationships/oleObject" Target="../embeddings/oleObject93.bin"/><Relationship Id="rId17" Type="http://schemas.openxmlformats.org/officeDocument/2006/relationships/image" Target="../media/image77.wmf"/><Relationship Id="rId25" Type="http://schemas.openxmlformats.org/officeDocument/2006/relationships/image" Target="../media/image98.wmf"/><Relationship Id="rId2" Type="http://schemas.openxmlformats.org/officeDocument/2006/relationships/oleObject" Target="../embeddings/oleObject88.bin"/><Relationship Id="rId16" Type="http://schemas.openxmlformats.org/officeDocument/2006/relationships/oleObject" Target="../embeddings/oleObject95.bin"/><Relationship Id="rId20" Type="http://schemas.openxmlformats.org/officeDocument/2006/relationships/oleObject" Target="../embeddings/oleObject97.bin"/><Relationship Id="rId29" Type="http://schemas.openxmlformats.org/officeDocument/2006/relationships/image" Target="../media/image86.wmf"/><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2.wmf"/><Relationship Id="rId24" Type="http://schemas.openxmlformats.org/officeDocument/2006/relationships/oleObject" Target="../embeddings/oleObject99.bin"/><Relationship Id="rId5" Type="http://schemas.openxmlformats.org/officeDocument/2006/relationships/image" Target="../media/image89.wmf"/><Relationship Id="rId15" Type="http://schemas.openxmlformats.org/officeDocument/2006/relationships/image" Target="../media/image94.wmf"/><Relationship Id="rId23" Type="http://schemas.openxmlformats.org/officeDocument/2006/relationships/image" Target="../media/image97.wmf"/><Relationship Id="rId28" Type="http://schemas.openxmlformats.org/officeDocument/2006/relationships/oleObject" Target="../embeddings/oleObject101.bin"/><Relationship Id="rId10" Type="http://schemas.openxmlformats.org/officeDocument/2006/relationships/oleObject" Target="../embeddings/oleObject92.bin"/><Relationship Id="rId19" Type="http://schemas.openxmlformats.org/officeDocument/2006/relationships/image" Target="../media/image95.wmf"/><Relationship Id="rId31" Type="http://schemas.openxmlformats.org/officeDocument/2006/relationships/image" Target="../media/image100.wmf"/><Relationship Id="rId4" Type="http://schemas.openxmlformats.org/officeDocument/2006/relationships/oleObject" Target="../embeddings/oleObject89.bin"/><Relationship Id="rId9" Type="http://schemas.openxmlformats.org/officeDocument/2006/relationships/image" Target="../media/image91.wmf"/><Relationship Id="rId14" Type="http://schemas.openxmlformats.org/officeDocument/2006/relationships/oleObject" Target="../embeddings/oleObject94.bin"/><Relationship Id="rId22" Type="http://schemas.openxmlformats.org/officeDocument/2006/relationships/oleObject" Target="../embeddings/oleObject98.bin"/><Relationship Id="rId27" Type="http://schemas.openxmlformats.org/officeDocument/2006/relationships/image" Target="../media/image99.wmf"/><Relationship Id="rId30" Type="http://schemas.openxmlformats.org/officeDocument/2006/relationships/oleObject" Target="../embeddings/oleObject10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06.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8.bin"/><Relationship Id="rId2" Type="http://schemas.openxmlformats.org/officeDocument/2006/relationships/oleObject" Target="../embeddings/oleObject103.bin"/><Relationship Id="rId1" Type="http://schemas.openxmlformats.org/officeDocument/2006/relationships/slideLayout" Target="../slideLayouts/slideLayout2.xml"/><Relationship Id="rId6" Type="http://schemas.openxmlformats.org/officeDocument/2006/relationships/oleObject" Target="../embeddings/oleObject105.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7.bin"/><Relationship Id="rId4" Type="http://schemas.openxmlformats.org/officeDocument/2006/relationships/oleObject" Target="../embeddings/oleObject104.bin"/><Relationship Id="rId9" Type="http://schemas.openxmlformats.org/officeDocument/2006/relationships/image" Target="../media/image104.wmf"/><Relationship Id="rId14" Type="http://schemas.openxmlformats.org/officeDocument/2006/relationships/oleObject" Target="../embeddings/oleObject109.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13.wmf"/><Relationship Id="rId3" Type="http://schemas.openxmlformats.org/officeDocument/2006/relationships/image" Target="../media/image108.wmf"/><Relationship Id="rId7" Type="http://schemas.openxmlformats.org/officeDocument/2006/relationships/image" Target="../media/image110.wmf"/><Relationship Id="rId12" Type="http://schemas.openxmlformats.org/officeDocument/2006/relationships/oleObject" Target="../embeddings/oleObject115.bin"/><Relationship Id="rId2" Type="http://schemas.openxmlformats.org/officeDocument/2006/relationships/oleObject" Target="../embeddings/oleObject110.bin"/><Relationship Id="rId1" Type="http://schemas.openxmlformats.org/officeDocument/2006/relationships/slideLayout" Target="../slideLayouts/slideLayout2.xml"/><Relationship Id="rId6" Type="http://schemas.openxmlformats.org/officeDocument/2006/relationships/oleObject" Target="../embeddings/oleObject112.bin"/><Relationship Id="rId11" Type="http://schemas.openxmlformats.org/officeDocument/2006/relationships/image" Target="../media/image112.wmf"/><Relationship Id="rId5" Type="http://schemas.openxmlformats.org/officeDocument/2006/relationships/image" Target="../media/image109.wmf"/><Relationship Id="rId15" Type="http://schemas.openxmlformats.org/officeDocument/2006/relationships/image" Target="../media/image114.wmf"/><Relationship Id="rId10" Type="http://schemas.openxmlformats.org/officeDocument/2006/relationships/oleObject" Target="../embeddings/oleObject114.bin"/><Relationship Id="rId4" Type="http://schemas.openxmlformats.org/officeDocument/2006/relationships/oleObject" Target="../embeddings/oleObject111.bin"/><Relationship Id="rId9" Type="http://schemas.openxmlformats.org/officeDocument/2006/relationships/image" Target="../media/image111.wmf"/><Relationship Id="rId14" Type="http://schemas.openxmlformats.org/officeDocument/2006/relationships/oleObject" Target="../embeddings/oleObject116.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20.bin"/><Relationship Id="rId13" Type="http://schemas.openxmlformats.org/officeDocument/2006/relationships/image" Target="../media/image120.wmf"/><Relationship Id="rId18" Type="http://schemas.openxmlformats.org/officeDocument/2006/relationships/oleObject" Target="../embeddings/oleObject125.bin"/><Relationship Id="rId3" Type="http://schemas.openxmlformats.org/officeDocument/2006/relationships/image" Target="../media/image115.wmf"/><Relationship Id="rId21" Type="http://schemas.openxmlformats.org/officeDocument/2006/relationships/image" Target="../media/image124.wmf"/><Relationship Id="rId7" Type="http://schemas.openxmlformats.org/officeDocument/2006/relationships/image" Target="../media/image117.wmf"/><Relationship Id="rId12" Type="http://schemas.openxmlformats.org/officeDocument/2006/relationships/oleObject" Target="../embeddings/oleObject122.bin"/><Relationship Id="rId17" Type="http://schemas.openxmlformats.org/officeDocument/2006/relationships/image" Target="../media/image122.wmf"/><Relationship Id="rId25" Type="http://schemas.openxmlformats.org/officeDocument/2006/relationships/image" Target="../media/image126.wmf"/><Relationship Id="rId2" Type="http://schemas.openxmlformats.org/officeDocument/2006/relationships/oleObject" Target="../embeddings/oleObject117.bin"/><Relationship Id="rId16" Type="http://schemas.openxmlformats.org/officeDocument/2006/relationships/oleObject" Target="../embeddings/oleObject124.bin"/><Relationship Id="rId20" Type="http://schemas.openxmlformats.org/officeDocument/2006/relationships/oleObject" Target="../embeddings/oleObject126.bin"/><Relationship Id="rId1" Type="http://schemas.openxmlformats.org/officeDocument/2006/relationships/slideLayout" Target="../slideLayouts/slideLayout2.xml"/><Relationship Id="rId6" Type="http://schemas.openxmlformats.org/officeDocument/2006/relationships/oleObject" Target="../embeddings/oleObject119.bin"/><Relationship Id="rId11" Type="http://schemas.openxmlformats.org/officeDocument/2006/relationships/image" Target="../media/image119.wmf"/><Relationship Id="rId24" Type="http://schemas.openxmlformats.org/officeDocument/2006/relationships/oleObject" Target="../embeddings/oleObject128.bin"/><Relationship Id="rId5" Type="http://schemas.openxmlformats.org/officeDocument/2006/relationships/image" Target="../media/image116.wmf"/><Relationship Id="rId15" Type="http://schemas.openxmlformats.org/officeDocument/2006/relationships/image" Target="../media/image121.wmf"/><Relationship Id="rId23" Type="http://schemas.openxmlformats.org/officeDocument/2006/relationships/image" Target="../media/image125.wmf"/><Relationship Id="rId10" Type="http://schemas.openxmlformats.org/officeDocument/2006/relationships/oleObject" Target="../embeddings/oleObject121.bin"/><Relationship Id="rId19" Type="http://schemas.openxmlformats.org/officeDocument/2006/relationships/image" Target="../media/image123.wmf"/><Relationship Id="rId4" Type="http://schemas.openxmlformats.org/officeDocument/2006/relationships/oleObject" Target="../embeddings/oleObject118.bin"/><Relationship Id="rId9" Type="http://schemas.openxmlformats.org/officeDocument/2006/relationships/image" Target="../media/image118.wmf"/><Relationship Id="rId14" Type="http://schemas.openxmlformats.org/officeDocument/2006/relationships/oleObject" Target="../embeddings/oleObject123.bin"/><Relationship Id="rId22" Type="http://schemas.openxmlformats.org/officeDocument/2006/relationships/oleObject" Target="../embeddings/oleObject12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10.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oleObject" Target="../embeddings/oleObject9.bin"/><Relationship Id="rId16"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26" Type="http://schemas.openxmlformats.org/officeDocument/2006/relationships/image" Target="../media/image36.wmf"/><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oleObject" Target="../embeddings/oleObject36.bin"/><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image" Target="../media/image35.wmf"/><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oleObject" Target="../embeddings/oleObject35.bin"/><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0.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2.bin"/><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40.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Multiplying by Powers of 10</a:t>
            </a:r>
          </a:p>
        </p:txBody>
      </p:sp>
      <p:sp>
        <p:nvSpPr>
          <p:cNvPr id="3" name="Content Placeholder 2"/>
          <p:cNvSpPr>
            <a:spLocks noGrp="1"/>
          </p:cNvSpPr>
          <p:nvPr>
            <p:ph idx="1"/>
          </p:nvPr>
        </p:nvSpPr>
        <p:spPr/>
        <p:txBody>
          <a:bodyPr/>
          <a:lstStyle/>
          <a:p>
            <a:r>
              <a:rPr lang="en-US" dirty="0"/>
              <a:t>The following products illustrate multiplying by powers of 10.</a:t>
            </a:r>
          </a:p>
          <a:p>
            <a:pPr marL="514350" indent="-514350">
              <a:lnSpc>
                <a:spcPct val="150000"/>
              </a:lnSpc>
              <a:buFont typeface="+mj-lt"/>
              <a:buAutoNum type="alphaLcPeriod"/>
            </a:pPr>
            <a:r>
              <a:rPr lang="en-US" dirty="0"/>
              <a:t> </a:t>
            </a:r>
            <a:r>
              <a:rPr lang="en-US" dirty="0">
                <a:solidFill>
                  <a:srgbClr val="0000FF"/>
                </a:solidFill>
              </a:rPr>
              <a:t>10(1.59)</a:t>
            </a:r>
          </a:p>
          <a:p>
            <a:pPr marL="514350" indent="-514350">
              <a:lnSpc>
                <a:spcPct val="150000"/>
              </a:lnSpc>
              <a:buFont typeface="+mj-lt"/>
              <a:buAutoNum type="alphaLcPeriod"/>
            </a:pPr>
            <a:r>
              <a:rPr lang="en-US" dirty="0"/>
              <a:t> </a:t>
            </a:r>
            <a:r>
              <a:rPr lang="en-US" dirty="0">
                <a:solidFill>
                  <a:srgbClr val="0000FF"/>
                </a:solidFill>
              </a:rPr>
              <a:t>100(2.68)</a:t>
            </a:r>
          </a:p>
          <a:p>
            <a:pPr marL="514350" indent="-514350">
              <a:lnSpc>
                <a:spcPct val="150000"/>
              </a:lnSpc>
              <a:buFont typeface="+mj-lt"/>
              <a:buAutoNum type="alphaLcPeriod"/>
            </a:pPr>
            <a:r>
              <a:rPr lang="en-US" dirty="0"/>
              <a:t> </a:t>
            </a:r>
            <a:r>
              <a:rPr lang="en-US" dirty="0">
                <a:solidFill>
                  <a:srgbClr val="0000FF"/>
                </a:solidFill>
              </a:rPr>
              <a:t>1000(0.9653)</a:t>
            </a:r>
          </a:p>
          <a:p>
            <a:pPr marL="514350" indent="-514350">
              <a:lnSpc>
                <a:spcPct val="150000"/>
              </a:lnSpc>
              <a:buFont typeface="+mj-lt"/>
              <a:buAutoNum type="alphaLcPeriod"/>
            </a:pPr>
            <a:r>
              <a:rPr lang="en-US" dirty="0"/>
              <a:t> </a:t>
            </a:r>
            <a:r>
              <a:rPr lang="en-US" dirty="0">
                <a:solidFill>
                  <a:srgbClr val="0000FF"/>
                </a:solidFill>
              </a:rPr>
              <a:t>10,000(7.2)</a:t>
            </a:r>
          </a:p>
        </p:txBody>
      </p:sp>
      <p:sp>
        <p:nvSpPr>
          <p:cNvPr id="4" name="Rectangle 3"/>
          <p:cNvSpPr/>
          <p:nvPr/>
        </p:nvSpPr>
        <p:spPr>
          <a:xfrm>
            <a:off x="2205596" y="2376160"/>
            <a:ext cx="1167307" cy="523220"/>
          </a:xfrm>
          <a:prstGeom prst="rect">
            <a:avLst/>
          </a:prstGeom>
        </p:spPr>
        <p:txBody>
          <a:bodyPr wrap="none">
            <a:spAutoFit/>
          </a:bodyPr>
          <a:lstStyle/>
          <a:p>
            <a:r>
              <a:rPr lang="en-US" sz="2800" dirty="0"/>
              <a:t> = </a:t>
            </a:r>
            <a:r>
              <a:rPr lang="en-US" sz="2800" dirty="0">
                <a:solidFill>
                  <a:srgbClr val="FF0000"/>
                </a:solidFill>
              </a:rPr>
              <a:t>15.9</a:t>
            </a:r>
          </a:p>
        </p:txBody>
      </p:sp>
      <p:sp>
        <p:nvSpPr>
          <p:cNvPr id="5" name="Rectangle 4"/>
          <p:cNvSpPr/>
          <p:nvPr/>
        </p:nvSpPr>
        <p:spPr>
          <a:xfrm>
            <a:off x="2567822" y="3082260"/>
            <a:ext cx="1085554" cy="523220"/>
          </a:xfrm>
          <a:prstGeom prst="rect">
            <a:avLst/>
          </a:prstGeom>
        </p:spPr>
        <p:txBody>
          <a:bodyPr wrap="none">
            <a:spAutoFit/>
          </a:bodyPr>
          <a:lstStyle/>
          <a:p>
            <a:r>
              <a:rPr lang="en-US" sz="2800" dirty="0">
                <a:solidFill>
                  <a:srgbClr val="00007D"/>
                </a:solidFill>
              </a:rPr>
              <a:t>= 268.</a:t>
            </a:r>
          </a:p>
        </p:txBody>
      </p:sp>
      <p:sp>
        <p:nvSpPr>
          <p:cNvPr id="6" name="Rectangle 5"/>
          <p:cNvSpPr/>
          <p:nvPr/>
        </p:nvSpPr>
        <p:spPr>
          <a:xfrm>
            <a:off x="3484617" y="3081020"/>
            <a:ext cx="994183" cy="523220"/>
          </a:xfrm>
          <a:prstGeom prst="rect">
            <a:avLst/>
          </a:prstGeom>
        </p:spPr>
        <p:txBody>
          <a:bodyPr wrap="none">
            <a:spAutoFit/>
          </a:bodyPr>
          <a:lstStyle/>
          <a:p>
            <a:r>
              <a:rPr lang="en-US" sz="2800" dirty="0"/>
              <a:t>= </a:t>
            </a:r>
            <a:r>
              <a:rPr lang="en-US" sz="2800" dirty="0">
                <a:solidFill>
                  <a:srgbClr val="FF0000"/>
                </a:solidFill>
              </a:rPr>
              <a:t>268</a:t>
            </a:r>
          </a:p>
        </p:txBody>
      </p:sp>
      <p:sp>
        <p:nvSpPr>
          <p:cNvPr id="7" name="Rectangle 6"/>
          <p:cNvSpPr/>
          <p:nvPr/>
        </p:nvSpPr>
        <p:spPr>
          <a:xfrm>
            <a:off x="3005762" y="3822478"/>
            <a:ext cx="1350050" cy="523220"/>
          </a:xfrm>
          <a:prstGeom prst="rect">
            <a:avLst/>
          </a:prstGeom>
        </p:spPr>
        <p:txBody>
          <a:bodyPr wrap="none">
            <a:spAutoFit/>
          </a:bodyPr>
          <a:lstStyle/>
          <a:p>
            <a:r>
              <a:rPr lang="en-US" sz="2800" dirty="0">
                <a:solidFill>
                  <a:srgbClr val="FF0000"/>
                </a:solidFill>
              </a:rPr>
              <a:t> </a:t>
            </a:r>
            <a:r>
              <a:rPr lang="en-US" sz="2800" dirty="0"/>
              <a:t>=</a:t>
            </a:r>
            <a:r>
              <a:rPr lang="en-US" sz="2800" dirty="0">
                <a:solidFill>
                  <a:srgbClr val="FF0000"/>
                </a:solidFill>
              </a:rPr>
              <a:t> 965.3</a:t>
            </a:r>
          </a:p>
        </p:txBody>
      </p:sp>
      <p:sp>
        <p:nvSpPr>
          <p:cNvPr id="8" name="Rectangle 7"/>
          <p:cNvSpPr/>
          <p:nvPr/>
        </p:nvSpPr>
        <p:spPr>
          <a:xfrm>
            <a:off x="2831169" y="4545657"/>
            <a:ext cx="1540806" cy="523220"/>
          </a:xfrm>
          <a:prstGeom prst="rect">
            <a:avLst/>
          </a:prstGeom>
        </p:spPr>
        <p:txBody>
          <a:bodyPr wrap="none">
            <a:spAutoFit/>
          </a:bodyPr>
          <a:lstStyle/>
          <a:p>
            <a:pPr marL="514350" indent="-514350"/>
            <a:r>
              <a:rPr lang="en-US" sz="2800" dirty="0">
                <a:solidFill>
                  <a:srgbClr val="00007D"/>
                </a:solidFill>
              </a:rPr>
              <a:t>= 72,000.</a:t>
            </a:r>
          </a:p>
        </p:txBody>
      </p:sp>
      <p:sp>
        <p:nvSpPr>
          <p:cNvPr id="9" name="Rectangle 8"/>
          <p:cNvSpPr/>
          <p:nvPr/>
        </p:nvSpPr>
        <p:spPr>
          <a:xfrm>
            <a:off x="4209693" y="4545657"/>
            <a:ext cx="1449436" cy="523220"/>
          </a:xfrm>
          <a:prstGeom prst="rect">
            <a:avLst/>
          </a:prstGeom>
        </p:spPr>
        <p:txBody>
          <a:bodyPr wrap="none">
            <a:spAutoFit/>
          </a:bodyPr>
          <a:lstStyle/>
          <a:p>
            <a:pPr marL="514350" indent="-514350"/>
            <a:r>
              <a:rPr lang="en-US" sz="2800" dirty="0"/>
              <a:t>= </a:t>
            </a:r>
            <a:r>
              <a:rPr lang="en-US" sz="2800" dirty="0">
                <a:solidFill>
                  <a:srgbClr val="FF0000"/>
                </a:solidFill>
              </a:rPr>
              <a:t>72,000</a:t>
            </a:r>
          </a:p>
        </p:txBody>
      </p:sp>
      <p:sp>
        <p:nvSpPr>
          <p:cNvPr id="10" name="Rectangle 9"/>
          <p:cNvSpPr/>
          <p:nvPr/>
        </p:nvSpPr>
        <p:spPr>
          <a:xfrm>
            <a:off x="3662002" y="2462595"/>
            <a:ext cx="4724400" cy="400110"/>
          </a:xfrm>
          <a:prstGeom prst="rect">
            <a:avLst/>
          </a:prstGeom>
        </p:spPr>
        <p:txBody>
          <a:bodyPr wrap="square">
            <a:spAutoFit/>
          </a:bodyPr>
          <a:lstStyle/>
          <a:p>
            <a:r>
              <a:rPr lang="en-US" sz="2000" dirty="0">
                <a:solidFill>
                  <a:srgbClr val="007D7D"/>
                </a:solidFill>
              </a:rPr>
              <a:t>Move the decimal point 1 place to the right.</a:t>
            </a:r>
          </a:p>
        </p:txBody>
      </p:sp>
      <p:sp>
        <p:nvSpPr>
          <p:cNvPr id="11" name="Rectangle 10"/>
          <p:cNvSpPr/>
          <p:nvPr/>
        </p:nvSpPr>
        <p:spPr>
          <a:xfrm>
            <a:off x="5659129" y="2963130"/>
            <a:ext cx="4876800" cy="707886"/>
          </a:xfrm>
          <a:prstGeom prst="rect">
            <a:avLst/>
          </a:prstGeom>
        </p:spPr>
        <p:txBody>
          <a:bodyPr wrap="square">
            <a:spAutoFit/>
          </a:bodyPr>
          <a:lstStyle/>
          <a:p>
            <a:r>
              <a:rPr lang="en-US" sz="2000" dirty="0">
                <a:solidFill>
                  <a:srgbClr val="006666"/>
                </a:solidFill>
              </a:rPr>
              <a:t>Move the decimal point </a:t>
            </a:r>
          </a:p>
          <a:p>
            <a:r>
              <a:rPr lang="en-US" sz="2000" dirty="0">
                <a:solidFill>
                  <a:srgbClr val="006666"/>
                </a:solidFill>
              </a:rPr>
              <a:t>2 places to the right.</a:t>
            </a:r>
          </a:p>
        </p:txBody>
      </p:sp>
      <p:sp>
        <p:nvSpPr>
          <p:cNvPr id="12" name="Rectangle 11"/>
          <p:cNvSpPr/>
          <p:nvPr/>
        </p:nvSpPr>
        <p:spPr>
          <a:xfrm>
            <a:off x="5659129" y="4509136"/>
            <a:ext cx="4876800" cy="707886"/>
          </a:xfrm>
          <a:prstGeom prst="rect">
            <a:avLst/>
          </a:prstGeom>
        </p:spPr>
        <p:txBody>
          <a:bodyPr wrap="square">
            <a:spAutoFit/>
          </a:bodyPr>
          <a:lstStyle/>
          <a:p>
            <a:r>
              <a:rPr lang="en-US" sz="2000" dirty="0">
                <a:solidFill>
                  <a:srgbClr val="006666"/>
                </a:solidFill>
              </a:rPr>
              <a:t>Move the decimal point </a:t>
            </a:r>
          </a:p>
          <a:p>
            <a:r>
              <a:rPr lang="en-US" sz="2000" dirty="0">
                <a:solidFill>
                  <a:srgbClr val="006666"/>
                </a:solidFill>
              </a:rPr>
              <a:t>4 places to the right.</a:t>
            </a:r>
          </a:p>
        </p:txBody>
      </p:sp>
      <p:sp>
        <p:nvSpPr>
          <p:cNvPr id="13" name="Rectangle 12"/>
          <p:cNvSpPr/>
          <p:nvPr/>
        </p:nvSpPr>
        <p:spPr>
          <a:xfrm>
            <a:off x="5659129" y="3737792"/>
            <a:ext cx="4876800" cy="707886"/>
          </a:xfrm>
          <a:prstGeom prst="rect">
            <a:avLst/>
          </a:prstGeom>
        </p:spPr>
        <p:txBody>
          <a:bodyPr wrap="square">
            <a:spAutoFit/>
          </a:bodyPr>
          <a:lstStyle/>
          <a:p>
            <a:r>
              <a:rPr lang="en-US" sz="2000" dirty="0">
                <a:solidFill>
                  <a:srgbClr val="006666"/>
                </a:solidFill>
              </a:rPr>
              <a:t>Move the decimal point </a:t>
            </a:r>
          </a:p>
          <a:p>
            <a:r>
              <a:rPr lang="en-US" sz="2000" dirty="0">
                <a:solidFill>
                  <a:srgbClr val="006666"/>
                </a:solidFill>
              </a:rPr>
              <a:t>3 places to the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Move the decimal point in the divisor to the right so that the divisor is a whole number.</a:t>
            </a:r>
          </a:p>
          <a:p>
            <a:pPr marL="514350" indent="-514350">
              <a:buFont typeface="+mj-lt"/>
              <a:buAutoNum type="arabicPeriod"/>
            </a:pPr>
            <a:r>
              <a:rPr lang="en-US" dirty="0">
                <a:solidFill>
                  <a:srgbClr val="000000"/>
                </a:solidFill>
              </a:rPr>
              <a:t>Move the decimal point in the dividend the same number of places to the right.</a:t>
            </a:r>
          </a:p>
          <a:p>
            <a:pPr marL="514350" indent="-514350">
              <a:buFont typeface="+mj-lt"/>
              <a:buAutoNum type="arabicPeriod"/>
            </a:pPr>
            <a:r>
              <a:rPr lang="en-US" dirty="0">
                <a:solidFill>
                  <a:srgbClr val="000000"/>
                </a:solidFill>
              </a:rPr>
              <a:t>Place the decimal point in the quotient directly above the new decimal point in the dividend.</a:t>
            </a:r>
          </a:p>
          <a:p>
            <a:pPr marL="514350" indent="-514350">
              <a:buFont typeface="+mj-lt"/>
              <a:buAutoNum type="arabicPeriod"/>
            </a:pPr>
            <a:r>
              <a:rPr lang="en-US" dirty="0">
                <a:solidFill>
                  <a:srgbClr val="000000"/>
                </a:solidFill>
              </a:rPr>
              <a:t>Divide just as with whole numbers. (0s may be added as needed to the dividend.)</a:t>
            </a:r>
          </a:p>
        </p:txBody>
      </p:sp>
      <p:sp>
        <p:nvSpPr>
          <p:cNvPr id="6" name="Title 5"/>
          <p:cNvSpPr>
            <a:spLocks noGrp="1"/>
          </p:cNvSpPr>
          <p:nvPr>
            <p:ph type="title"/>
          </p:nvPr>
        </p:nvSpPr>
        <p:spPr/>
        <p:txBody>
          <a:bodyPr>
            <a:normAutofit/>
          </a:bodyPr>
          <a:lstStyle/>
          <a:p>
            <a:r>
              <a:rPr lang="en-US" dirty="0"/>
              <a:t>Procedure: Dividing Decimal Numbers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In moving the decimal point, you are multiplying both the divisor and dividend by the same power of 10.</a:t>
            </a:r>
          </a:p>
          <a:p>
            <a:pPr marL="514350" indent="-514350">
              <a:buFont typeface="+mj-lt"/>
              <a:buAutoNum type="arabicPeriod"/>
            </a:pPr>
            <a:r>
              <a:rPr lang="en-US" dirty="0">
                <a:solidFill>
                  <a:srgbClr val="000000"/>
                </a:solidFill>
              </a:rPr>
              <a:t>Be sure to place the decimal point in the quotient </a:t>
            </a:r>
            <a:r>
              <a:rPr lang="en-US" b="1" dirty="0">
                <a:solidFill>
                  <a:srgbClr val="C00000"/>
                </a:solidFill>
              </a:rPr>
              <a:t>before actually dividing</a:t>
            </a:r>
            <a:r>
              <a:rPr lang="en-US" dirty="0">
                <a:solidFill>
                  <a:srgbClr val="000000"/>
                </a:solidFill>
              </a:rPr>
              <a:t>.</a:t>
            </a:r>
          </a:p>
          <a:p>
            <a:pPr marL="514350" indent="-514350">
              <a:buFont typeface="+mj-lt"/>
              <a:buAutoNum type="arabicPeriod"/>
            </a:pPr>
            <a:r>
              <a:rPr lang="en-US" dirty="0">
                <a:solidFill>
                  <a:srgbClr val="000000"/>
                </a:solidFill>
              </a:rPr>
              <a:t>There must be a digit in the quotient above every digit to the right of the decimal point in the dividend.</a:t>
            </a:r>
          </a:p>
        </p:txBody>
      </p:sp>
      <p:sp>
        <p:nvSpPr>
          <p:cNvPr id="6" name="Title 5"/>
          <p:cNvSpPr>
            <a:spLocks noGrp="1"/>
          </p:cNvSpPr>
          <p:nvPr>
            <p:ph type="title"/>
          </p:nvPr>
        </p:nvSpPr>
        <p:spPr/>
        <p:txBody>
          <a:bodyPr>
            <a:normAutofit/>
          </a:bodyPr>
          <a:lstStyle/>
          <a:p>
            <a:r>
              <a:rPr lang="en-US" dirty="0"/>
              <a:t>Note</a:t>
            </a:r>
          </a:p>
        </p:txBody>
      </p:sp>
    </p:spTree>
    <p:extLst>
      <p:ext uri="{BB962C8B-B14F-4D97-AF65-F5344CB8AC3E}">
        <p14:creationId xmlns:p14="http://schemas.microsoft.com/office/powerpoint/2010/main" val="2111877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64.17 ÷ 6.2</a:t>
            </a:r>
          </a:p>
          <a:p>
            <a:r>
              <a:rPr lang="en-US" b="1" dirty="0"/>
              <a:t>Solution</a:t>
            </a:r>
          </a:p>
          <a:p>
            <a:r>
              <a:rPr lang="en-US" b="1" dirty="0"/>
              <a:t>Step 1:</a:t>
            </a:r>
            <a:r>
              <a:rPr lang="en-US" dirty="0"/>
              <a:t> Write down the numbers.</a:t>
            </a:r>
          </a:p>
          <a:p>
            <a:endParaRPr lang="en-US" dirty="0"/>
          </a:p>
          <a:p>
            <a:r>
              <a:rPr lang="en-US" b="1" dirty="0"/>
              <a:t>Steps 2 and 3: </a:t>
            </a:r>
            <a:r>
              <a:rPr lang="en-US" dirty="0"/>
              <a:t>Move both decimal points one place to the right so that the divisor becomes a whole number. Then place the decimal point in the quotient. </a:t>
            </a:r>
            <a:endParaRPr lang="en-US" b="1" dirty="0"/>
          </a:p>
          <a:p>
            <a:endParaRPr lang="en-US" dirty="0"/>
          </a:p>
        </p:txBody>
      </p:sp>
      <p:graphicFrame>
        <p:nvGraphicFramePr>
          <p:cNvPr id="15362" name="Object 2"/>
          <p:cNvGraphicFramePr>
            <a:graphicFrameLocks noChangeAspect="1"/>
          </p:cNvGraphicFramePr>
          <p:nvPr/>
        </p:nvGraphicFramePr>
        <p:xfrm>
          <a:off x="3854450" y="2819400"/>
          <a:ext cx="1435100" cy="571500"/>
        </p:xfrm>
        <a:graphic>
          <a:graphicData uri="http://schemas.openxmlformats.org/presentationml/2006/ole">
            <mc:AlternateContent xmlns:mc="http://schemas.openxmlformats.org/markup-compatibility/2006">
              <mc:Choice xmlns:v="urn:schemas-microsoft-com:vml" Requires="v">
                <p:oleObj name="Equation" r:id="rId2" imgW="1434960" imgH="571320" progId="Equation.DSMT4">
                  <p:embed/>
                </p:oleObj>
              </mc:Choice>
              <mc:Fallback>
                <p:oleObj name="Equation" r:id="rId2" imgW="143496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4450" y="2819400"/>
                        <a:ext cx="143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extLst>
              <p:ext uri="{D42A27DB-BD31-4B8C-83A1-F6EECF244321}">
                <p14:modId xmlns:p14="http://schemas.microsoft.com/office/powerpoint/2010/main" val="3797900956"/>
              </p:ext>
            </p:extLst>
          </p:nvPr>
        </p:nvGraphicFramePr>
        <p:xfrm>
          <a:off x="2479675" y="5022850"/>
          <a:ext cx="1638300" cy="584200"/>
        </p:xfrm>
        <a:graphic>
          <a:graphicData uri="http://schemas.openxmlformats.org/presentationml/2006/ole">
            <mc:AlternateContent xmlns:mc="http://schemas.openxmlformats.org/markup-compatibility/2006">
              <mc:Choice xmlns:v="urn:schemas-microsoft-com:vml" Requires="v">
                <p:oleObj name="Equation" r:id="rId4" imgW="1638000" imgH="583920" progId="Equation.DSMT4">
                  <p:embed/>
                </p:oleObj>
              </mc:Choice>
              <mc:Fallback>
                <p:oleObj name="Equation" r:id="rId4" imgW="1638000" imgH="583920" progId="Equation.DSMT4">
                  <p:embed/>
                  <p:pic>
                    <p:nvPicPr>
                      <p:cNvPr id="0" name="Picture 3"/>
                      <p:cNvPicPr>
                        <a:picLocks noChangeAspect="1" noChangeArrowheads="1"/>
                      </p:cNvPicPr>
                      <p:nvPr/>
                    </p:nvPicPr>
                    <p:blipFill>
                      <a:blip r:embed="rId5"/>
                      <a:srcRect/>
                      <a:stretch>
                        <a:fillRect/>
                      </a:stretch>
                    </p:blipFill>
                    <p:spPr bwMode="auto">
                      <a:xfrm>
                        <a:off x="2479675" y="5022850"/>
                        <a:ext cx="16383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794125" y="4899025"/>
          <a:ext cx="101600" cy="101600"/>
        </p:xfrm>
        <a:graphic>
          <a:graphicData uri="http://schemas.openxmlformats.org/presentationml/2006/ole">
            <mc:AlternateContent xmlns:mc="http://schemas.openxmlformats.org/markup-compatibility/2006">
              <mc:Choice xmlns:v="urn:schemas-microsoft-com:vml" Requires="v">
                <p:oleObj name="Equation" r:id="rId6" imgW="101520" imgH="101520" progId="Equation.DSMT4">
                  <p:embed/>
                </p:oleObj>
              </mc:Choice>
              <mc:Fallback>
                <p:oleObj name="Equation" r:id="rId6" imgW="101520" imgH="1015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125" y="4899025"/>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3"/>
          <p:cNvGraphicFramePr>
            <a:graphicFrameLocks noChangeAspect="1"/>
          </p:cNvGraphicFramePr>
          <p:nvPr/>
        </p:nvGraphicFramePr>
        <p:xfrm>
          <a:off x="4394200" y="4813300"/>
          <a:ext cx="3073400" cy="292100"/>
        </p:xfrm>
        <a:graphic>
          <a:graphicData uri="http://schemas.openxmlformats.org/presentationml/2006/ole">
            <mc:AlternateContent xmlns:mc="http://schemas.openxmlformats.org/markup-compatibility/2006">
              <mc:Choice xmlns:v="urn:schemas-microsoft-com:vml" Requires="v">
                <p:oleObj name="Equation" r:id="rId8" imgW="3073320" imgH="291960" progId="Equation.DSMT4">
                  <p:embed/>
                </p:oleObj>
              </mc:Choice>
              <mc:Fallback>
                <p:oleObj name="Equation" r:id="rId8" imgW="3073320" imgH="291960" progId="Equation.DSMT4">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94200" y="4813300"/>
                        <a:ext cx="307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2" name="Freeform 61"/>
          <p:cNvSpPr/>
          <p:nvPr/>
        </p:nvSpPr>
        <p:spPr>
          <a:xfrm rot="21211017">
            <a:off x="2729009" y="5479662"/>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3" name="Freeform 62"/>
          <p:cNvSpPr/>
          <p:nvPr/>
        </p:nvSpPr>
        <p:spPr>
          <a:xfrm rot="21211017">
            <a:off x="3645320" y="5498713"/>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a:xfrm>
            <a:off x="457200" y="1280160"/>
            <a:ext cx="8229600" cy="4603424"/>
          </a:xfrm>
        </p:spPr>
        <p:txBody>
          <a:bodyPr/>
          <a:lstStyle/>
          <a:p>
            <a:r>
              <a:rPr lang="en-US" b="1" dirty="0"/>
              <a:t>Step 4:</a:t>
            </a:r>
            <a:r>
              <a:rPr lang="en-US" dirty="0"/>
              <a:t> Proceed to divide as with whole numbers.</a:t>
            </a:r>
          </a:p>
        </p:txBody>
      </p:sp>
      <p:graphicFrame>
        <p:nvGraphicFramePr>
          <p:cNvPr id="16386" name="Object 2"/>
          <p:cNvGraphicFramePr>
            <a:graphicFrameLocks noChangeAspect="1"/>
          </p:cNvGraphicFramePr>
          <p:nvPr>
            <p:extLst>
              <p:ext uri="{D42A27DB-BD31-4B8C-83A1-F6EECF244321}">
                <p14:modId xmlns:p14="http://schemas.microsoft.com/office/powerpoint/2010/main" val="2327990888"/>
              </p:ext>
            </p:extLst>
          </p:nvPr>
        </p:nvGraphicFramePr>
        <p:xfrm>
          <a:off x="1262063" y="2260600"/>
          <a:ext cx="1698625" cy="571500"/>
        </p:xfrm>
        <a:graphic>
          <a:graphicData uri="http://schemas.openxmlformats.org/presentationml/2006/ole">
            <mc:AlternateContent xmlns:mc="http://schemas.openxmlformats.org/markup-compatibility/2006">
              <mc:Choice xmlns:v="urn:schemas-microsoft-com:vml" Requires="v">
                <p:oleObj name="Equation" r:id="rId2" imgW="1714320" imgH="571320" progId="Equation.DSMT4">
                  <p:embed/>
                </p:oleObj>
              </mc:Choice>
              <mc:Fallback>
                <p:oleObj name="Equation" r:id="rId2" imgW="1714320" imgH="571320" progId="Equation.DSMT4">
                  <p:embed/>
                  <p:pic>
                    <p:nvPicPr>
                      <p:cNvPr id="0" name="Picture 2"/>
                      <p:cNvPicPr>
                        <a:picLocks noChangeAspect="1" noChangeArrowheads="1"/>
                      </p:cNvPicPr>
                      <p:nvPr/>
                    </p:nvPicPr>
                    <p:blipFill>
                      <a:blip r:embed="rId3"/>
                      <a:srcRect/>
                      <a:stretch>
                        <a:fillRect/>
                      </a:stretch>
                    </p:blipFill>
                    <p:spPr bwMode="auto">
                      <a:xfrm>
                        <a:off x="1262063" y="2260600"/>
                        <a:ext cx="1698625" cy="571500"/>
                      </a:xfrm>
                      <a:prstGeom prst="rect">
                        <a:avLst/>
                      </a:prstGeom>
                      <a:noFill/>
                      <a:ln>
                        <a:noFill/>
                      </a:ln>
                      <a:effectLst/>
                    </p:spPr>
                  </p:pic>
                </p:oleObj>
              </mc:Fallback>
            </mc:AlternateContent>
          </a:graphicData>
        </a:graphic>
      </p:graphicFrame>
      <p:graphicFrame>
        <p:nvGraphicFramePr>
          <p:cNvPr id="16387" name="Object 3"/>
          <p:cNvGraphicFramePr>
            <a:graphicFrameLocks noChangeAspect="1"/>
          </p:cNvGraphicFramePr>
          <p:nvPr/>
        </p:nvGraphicFramePr>
        <p:xfrm>
          <a:off x="1594511" y="2697626"/>
          <a:ext cx="673100" cy="495300"/>
        </p:xfrm>
        <a:graphic>
          <a:graphicData uri="http://schemas.openxmlformats.org/presentationml/2006/ole">
            <mc:AlternateContent xmlns:mc="http://schemas.openxmlformats.org/markup-compatibility/2006">
              <mc:Choice xmlns:v="urn:schemas-microsoft-com:vml" Requires="v">
                <p:oleObj name="Equation" r:id="rId4" imgW="672840" imgH="495000" progId="Equation.DSMT4">
                  <p:embed/>
                </p:oleObj>
              </mc:Choice>
              <mc:Fallback>
                <p:oleObj name="Equation" r:id="rId4" imgW="6728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4511" y="2697626"/>
                        <a:ext cx="673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2092634" y="1971366"/>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92634" y="197136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299627" y="1981200"/>
          <a:ext cx="292100" cy="292100"/>
        </p:xfrm>
        <a:graphic>
          <a:graphicData uri="http://schemas.openxmlformats.org/presentationml/2006/ole">
            <mc:AlternateContent xmlns:mc="http://schemas.openxmlformats.org/markup-compatibility/2006">
              <mc:Choice xmlns:v="urn:schemas-microsoft-com:vml" Requires="v">
                <p:oleObj name="Equation" r:id="rId8" imgW="291960" imgH="291960" progId="Equation.DSMT4">
                  <p:embed/>
                </p:oleObj>
              </mc:Choice>
              <mc:Fallback>
                <p:oleObj name="Equation" r:id="rId8" imgW="291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99627" y="1981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585068" y="1971675"/>
          <a:ext cx="190500" cy="292100"/>
        </p:xfrm>
        <a:graphic>
          <a:graphicData uri="http://schemas.openxmlformats.org/presentationml/2006/ole">
            <mc:AlternateContent xmlns:mc="http://schemas.openxmlformats.org/markup-compatibility/2006">
              <mc:Choice xmlns:v="urn:schemas-microsoft-com:vml" Requires="v">
                <p:oleObj name="Equation" r:id="rId10" imgW="190440" imgH="291960" progId="Equation.DSMT4">
                  <p:embed/>
                </p:oleObj>
              </mc:Choice>
              <mc:Fallback>
                <p:oleObj name="Equation" r:id="rId10" imgW="1904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85068" y="197167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833336" y="1981200"/>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33336" y="1981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2078080" y="3188936"/>
          <a:ext cx="431800" cy="381000"/>
        </p:xfrm>
        <a:graphic>
          <a:graphicData uri="http://schemas.openxmlformats.org/presentationml/2006/ole">
            <mc:AlternateContent xmlns:mc="http://schemas.openxmlformats.org/markup-compatibility/2006">
              <mc:Choice xmlns:v="urn:schemas-microsoft-com:vml" Requires="v">
                <p:oleObj name="Equation" r:id="rId14" imgW="431640" imgH="380880" progId="Equation.DSMT4">
                  <p:embed/>
                </p:oleObj>
              </mc:Choice>
              <mc:Fallback>
                <p:oleObj name="Equation" r:id="rId14" imgW="43164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78080" y="3188936"/>
                        <a:ext cx="43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2103592" y="3472635"/>
          <a:ext cx="419100" cy="406400"/>
        </p:xfrm>
        <a:graphic>
          <a:graphicData uri="http://schemas.openxmlformats.org/presentationml/2006/ole">
            <mc:AlternateContent xmlns:mc="http://schemas.openxmlformats.org/markup-compatibility/2006">
              <mc:Choice xmlns:v="urn:schemas-microsoft-com:vml" Requires="v">
                <p:oleObj name="Equation" r:id="rId16" imgW="419040" imgH="406080" progId="Equation.DSMT4">
                  <p:embed/>
                </p:oleObj>
              </mc:Choice>
              <mc:Fallback>
                <p:oleObj name="Equation" r:id="rId16" imgW="419040" imgH="406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03592" y="3472635"/>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2070100" y="3883952"/>
          <a:ext cx="698500" cy="381000"/>
        </p:xfrm>
        <a:graphic>
          <a:graphicData uri="http://schemas.openxmlformats.org/presentationml/2006/ole">
            <mc:AlternateContent xmlns:mc="http://schemas.openxmlformats.org/markup-compatibility/2006">
              <mc:Choice xmlns:v="urn:schemas-microsoft-com:vml" Requires="v">
                <p:oleObj name="Equation" r:id="rId18" imgW="698400" imgH="380880" progId="Equation.DSMT4">
                  <p:embed/>
                </p:oleObj>
              </mc:Choice>
              <mc:Fallback>
                <p:oleObj name="Equation" r:id="rId18" imgW="698400" imgH="3808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70100" y="3883952"/>
                        <a:ext cx="69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1856448" y="4185577"/>
          <a:ext cx="939800" cy="495300"/>
        </p:xfrm>
        <a:graphic>
          <a:graphicData uri="http://schemas.openxmlformats.org/presentationml/2006/ole">
            <mc:AlternateContent xmlns:mc="http://schemas.openxmlformats.org/markup-compatibility/2006">
              <mc:Choice xmlns:v="urn:schemas-microsoft-com:vml" Requires="v">
                <p:oleObj name="Equation" r:id="rId20" imgW="939600" imgH="495000" progId="Equation.DSMT4">
                  <p:embed/>
                </p:oleObj>
              </mc:Choice>
              <mc:Fallback>
                <p:oleObj name="Equation" r:id="rId20" imgW="939600" imgH="49500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56448" y="4185577"/>
                        <a:ext cx="939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2330296" y="4704535"/>
          <a:ext cx="711200" cy="381000"/>
        </p:xfrm>
        <a:graphic>
          <a:graphicData uri="http://schemas.openxmlformats.org/presentationml/2006/ole">
            <mc:AlternateContent xmlns:mc="http://schemas.openxmlformats.org/markup-compatibility/2006">
              <mc:Choice xmlns:v="urn:schemas-microsoft-com:vml" Requires="v">
                <p:oleObj name="Equation" r:id="rId22" imgW="711000" imgH="380880" progId="Equation.DSMT4">
                  <p:embed/>
                </p:oleObj>
              </mc:Choice>
              <mc:Fallback>
                <p:oleObj name="Equation" r:id="rId22" imgW="711000" imgH="38088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330296" y="470453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7" name="Object 13"/>
          <p:cNvGraphicFramePr>
            <a:graphicFrameLocks noChangeAspect="1"/>
          </p:cNvGraphicFramePr>
          <p:nvPr/>
        </p:nvGraphicFramePr>
        <p:xfrm>
          <a:off x="2125508" y="5023314"/>
          <a:ext cx="914400" cy="495300"/>
        </p:xfrm>
        <a:graphic>
          <a:graphicData uri="http://schemas.openxmlformats.org/presentationml/2006/ole">
            <mc:AlternateContent xmlns:mc="http://schemas.openxmlformats.org/markup-compatibility/2006">
              <mc:Choice xmlns:v="urn:schemas-microsoft-com:vml" Requires="v">
                <p:oleObj name="Equation" r:id="rId24" imgW="914400" imgH="495000" progId="Equation.DSMT4">
                  <p:embed/>
                </p:oleObj>
              </mc:Choice>
              <mc:Fallback>
                <p:oleObj name="Equation" r:id="rId24" imgW="914400" imgH="49500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25508" y="5023314"/>
                        <a:ext cx="914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8" name="Object 14"/>
          <p:cNvGraphicFramePr>
            <a:graphicFrameLocks noChangeAspect="1"/>
          </p:cNvGraphicFramePr>
          <p:nvPr/>
        </p:nvGraphicFramePr>
        <p:xfrm>
          <a:off x="2832100" y="5591484"/>
          <a:ext cx="215900" cy="292100"/>
        </p:xfrm>
        <a:graphic>
          <a:graphicData uri="http://schemas.openxmlformats.org/presentationml/2006/ole">
            <mc:AlternateContent xmlns:mc="http://schemas.openxmlformats.org/markup-compatibility/2006">
              <mc:Choice xmlns:v="urn:schemas-microsoft-com:vml" Requires="v">
                <p:oleObj name="Equation" r:id="rId26" imgW="215640" imgH="291960" progId="Equation.DSMT4">
                  <p:embed/>
                </p:oleObj>
              </mc:Choice>
              <mc:Fallback>
                <p:oleObj name="Equation" r:id="rId26" imgW="215640" imgH="29196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832100" y="559148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9" name="Object 3"/>
          <p:cNvGraphicFramePr>
            <a:graphicFrameLocks noChangeAspect="1"/>
          </p:cNvGraphicFramePr>
          <p:nvPr/>
        </p:nvGraphicFramePr>
        <p:xfrm>
          <a:off x="3238500" y="2400300"/>
          <a:ext cx="2324100" cy="254000"/>
        </p:xfrm>
        <a:graphic>
          <a:graphicData uri="http://schemas.openxmlformats.org/presentationml/2006/ole">
            <mc:AlternateContent xmlns:mc="http://schemas.openxmlformats.org/markup-compatibility/2006">
              <mc:Choice xmlns:v="urn:schemas-microsoft-com:vml" Requires="v">
                <p:oleObj name="Equation" r:id="rId28" imgW="2323800" imgH="253800" progId="Equation.DSMT4">
                  <p:embed/>
                </p:oleObj>
              </mc:Choice>
              <mc:Fallback>
                <p:oleObj name="Equation" r:id="rId28" imgW="2323800" imgH="253800" progId="Equation.DSMT4">
                  <p:embed/>
                  <p:pic>
                    <p:nvPicPr>
                      <p:cNvPr id="0" name="Object 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238500" y="2400300"/>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9788A79B-293C-40EB-92D7-B2AEE4CC53D8}"/>
              </a:ext>
            </a:extLst>
          </p:cNvPr>
          <p:cNvGraphicFramePr>
            <a:graphicFrameLocks noChangeAspect="1"/>
          </p:cNvGraphicFramePr>
          <p:nvPr>
            <p:extLst>
              <p:ext uri="{D42A27DB-BD31-4B8C-83A1-F6EECF244321}">
                <p14:modId xmlns:p14="http://schemas.microsoft.com/office/powerpoint/2010/main" val="1181497509"/>
              </p:ext>
            </p:extLst>
          </p:nvPr>
        </p:nvGraphicFramePr>
        <p:xfrm>
          <a:off x="2826986" y="2378075"/>
          <a:ext cx="215900" cy="298450"/>
        </p:xfrm>
        <a:graphic>
          <a:graphicData uri="http://schemas.openxmlformats.org/presentationml/2006/ole">
            <mc:AlternateContent xmlns:mc="http://schemas.openxmlformats.org/markup-compatibility/2006">
              <mc:Choice xmlns:v="urn:schemas-microsoft-com:vml" Requires="v">
                <p:oleObj name="Equation" r:id="rId30" imgW="215640" imgH="291960" progId="Equation.DSMT4">
                  <p:embed/>
                </p:oleObj>
              </mc:Choice>
              <mc:Fallback>
                <p:oleObj name="Equation" r:id="rId30" imgW="215640" imgH="291960" progId="Equation.DSMT4">
                  <p:embed/>
                  <p:pic>
                    <p:nvPicPr>
                      <p:cNvPr id="0" name=""/>
                      <p:cNvPicPr/>
                      <p:nvPr/>
                    </p:nvPicPr>
                    <p:blipFill>
                      <a:blip r:embed="rId31"/>
                      <a:stretch>
                        <a:fillRect/>
                      </a:stretch>
                    </p:blipFill>
                    <p:spPr>
                      <a:xfrm>
                        <a:off x="2826986" y="2378075"/>
                        <a:ext cx="215900" cy="2984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3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39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39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39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39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p:txBody>
          <a:bodyPr/>
          <a:lstStyle/>
          <a:p>
            <a:r>
              <a:rPr lang="en-US" b="1" dirty="0"/>
              <a:t>Check</a:t>
            </a:r>
          </a:p>
          <a:p>
            <a:r>
              <a:rPr lang="en-US" dirty="0"/>
              <a:t>As with division with whole numbers, checking can be performed by multiplying the quotient by the divisor and adding the remainder. The result must be the dividend. In this example, </a:t>
            </a:r>
            <a:r>
              <a:rPr lang="en-US" dirty="0">
                <a:solidFill>
                  <a:srgbClr val="00007D"/>
                </a:solidFill>
              </a:rPr>
              <a:t>6.2 ⋅ 10.35 + 0 = </a:t>
            </a:r>
            <a:r>
              <a:rPr lang="en-US" dirty="0">
                <a:solidFill>
                  <a:srgbClr val="FF0000"/>
                </a:solidFill>
              </a:rPr>
              <a:t>64.17</a:t>
            </a:r>
            <a:r>
              <a:rPr lang="en-US" dirty="0"/>
              <a:t>.</a:t>
            </a:r>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14.472 ÷ (</a:t>
            </a:r>
            <a:r>
              <a:rPr lang="en-US" dirty="0">
                <a:solidFill>
                  <a:srgbClr val="0000FF"/>
                </a:solidFill>
                <a:latin typeface="Symbol" pitchFamily="98" charset="2"/>
              </a:rPr>
              <a:t>-</a:t>
            </a:r>
            <a:r>
              <a:rPr lang="en-US" dirty="0">
                <a:solidFill>
                  <a:srgbClr val="0000FF"/>
                </a:solidFill>
              </a:rPr>
              <a:t>5.36) </a:t>
            </a:r>
          </a:p>
          <a:p>
            <a:r>
              <a:rPr lang="en-US" b="1" dirty="0"/>
              <a:t>Solution</a:t>
            </a:r>
          </a:p>
          <a:p>
            <a:r>
              <a:rPr lang="en-US" dirty="0"/>
              <a:t>To find the quotient, we first divide </a:t>
            </a:r>
            <a:r>
              <a:rPr lang="en-US" dirty="0">
                <a:solidFill>
                  <a:srgbClr val="0000FF"/>
                </a:solidFill>
              </a:rPr>
              <a:t>14.472 ÷ 5.36</a:t>
            </a:r>
            <a:r>
              <a:rPr lang="en-US" dirty="0"/>
              <a:t>. Then, determine the sign of the quotient.</a:t>
            </a:r>
          </a:p>
        </p:txBody>
      </p:sp>
      <p:graphicFrame>
        <p:nvGraphicFramePr>
          <p:cNvPr id="17410" name="Object 2"/>
          <p:cNvGraphicFramePr>
            <a:graphicFrameLocks noChangeAspect="1"/>
          </p:cNvGraphicFramePr>
          <p:nvPr>
            <p:extLst>
              <p:ext uri="{D42A27DB-BD31-4B8C-83A1-F6EECF244321}">
                <p14:modId xmlns:p14="http://schemas.microsoft.com/office/powerpoint/2010/main" val="6834971"/>
              </p:ext>
            </p:extLst>
          </p:nvPr>
        </p:nvGraphicFramePr>
        <p:xfrm>
          <a:off x="990600" y="3575050"/>
          <a:ext cx="1955800" cy="584200"/>
        </p:xfrm>
        <a:graphic>
          <a:graphicData uri="http://schemas.openxmlformats.org/presentationml/2006/ole">
            <mc:AlternateContent xmlns:mc="http://schemas.openxmlformats.org/markup-compatibility/2006">
              <mc:Choice xmlns:v="urn:schemas-microsoft-com:vml" Requires="v">
                <p:oleObj name="Equation" r:id="rId2" imgW="1955520" imgH="583920" progId="Equation.DSMT4">
                  <p:embed/>
                </p:oleObj>
              </mc:Choice>
              <mc:Fallback>
                <p:oleObj name="Equation" r:id="rId2" imgW="1955520" imgH="583920" progId="Equation.DSMT4">
                  <p:embed/>
                  <p:pic>
                    <p:nvPicPr>
                      <p:cNvPr id="0" name="Picture 2"/>
                      <p:cNvPicPr>
                        <a:picLocks noChangeAspect="1" noChangeArrowheads="1"/>
                      </p:cNvPicPr>
                      <p:nvPr/>
                    </p:nvPicPr>
                    <p:blipFill>
                      <a:blip r:embed="rId3"/>
                      <a:srcRect/>
                      <a:stretch>
                        <a:fillRect/>
                      </a:stretch>
                    </p:blipFill>
                    <p:spPr bwMode="auto">
                      <a:xfrm>
                        <a:off x="990600" y="3575050"/>
                        <a:ext cx="1955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1" name="Object 3"/>
          <p:cNvGraphicFramePr>
            <a:graphicFrameLocks noChangeAspect="1"/>
          </p:cNvGraphicFramePr>
          <p:nvPr/>
        </p:nvGraphicFramePr>
        <p:xfrm>
          <a:off x="1584325" y="4292600"/>
          <a:ext cx="1028700" cy="495300"/>
        </p:xfrm>
        <a:graphic>
          <a:graphicData uri="http://schemas.openxmlformats.org/presentationml/2006/ole">
            <mc:AlternateContent xmlns:mc="http://schemas.openxmlformats.org/markup-compatibility/2006">
              <mc:Choice xmlns:v="urn:schemas-microsoft-com:vml" Requires="v">
                <p:oleObj name="Equation" r:id="rId4" imgW="1028520" imgH="495000" progId="Equation.DSMT4">
                  <p:embed/>
                </p:oleObj>
              </mc:Choice>
              <mc:Fallback>
                <p:oleObj name="Equation" r:id="rId4" imgW="102852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4325" y="4292600"/>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425700" y="3308350"/>
          <a:ext cx="279400" cy="279400"/>
        </p:xfrm>
        <a:graphic>
          <a:graphicData uri="http://schemas.openxmlformats.org/presentationml/2006/ole">
            <mc:AlternateContent xmlns:mc="http://schemas.openxmlformats.org/markup-compatibility/2006">
              <mc:Choice xmlns:v="urn:schemas-microsoft-com:vml" Requires="v">
                <p:oleObj name="Equation" r:id="rId6" imgW="279360" imgH="279360" progId="Equation.DSMT4">
                  <p:embed/>
                </p:oleObj>
              </mc:Choice>
              <mc:Fallback>
                <p:oleObj name="Equation" r:id="rId6" imgW="27936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5700" y="330835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692400" y="3308350"/>
          <a:ext cx="203200" cy="279400"/>
        </p:xfrm>
        <a:graphic>
          <a:graphicData uri="http://schemas.openxmlformats.org/presentationml/2006/ole">
            <mc:AlternateContent xmlns:mc="http://schemas.openxmlformats.org/markup-compatibility/2006">
              <mc:Choice xmlns:v="urn:schemas-microsoft-com:vml" Requires="v">
                <p:oleObj name="Equation" r:id="rId8" imgW="203040" imgH="279360" progId="Equation.DSMT4">
                  <p:embed/>
                </p:oleObj>
              </mc:Choice>
              <mc:Fallback>
                <p:oleObj name="Equation" r:id="rId8" imgW="203040" imgH="2793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2400" y="330835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003425" y="4803775"/>
          <a:ext cx="812800" cy="381000"/>
        </p:xfrm>
        <a:graphic>
          <a:graphicData uri="http://schemas.openxmlformats.org/presentationml/2006/ole">
            <mc:AlternateContent xmlns:mc="http://schemas.openxmlformats.org/markup-compatibility/2006">
              <mc:Choice xmlns:v="urn:schemas-microsoft-com:vml" Requires="v">
                <p:oleObj name="Equation" r:id="rId10" imgW="812520" imgH="380880" progId="Equation.DSMT4">
                  <p:embed/>
                </p:oleObj>
              </mc:Choice>
              <mc:Fallback>
                <p:oleObj name="Equation" r:id="rId10" imgW="81252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03425" y="4803775"/>
                        <a:ext cx="81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1797050" y="5083175"/>
          <a:ext cx="1016000" cy="495300"/>
        </p:xfrm>
        <a:graphic>
          <a:graphicData uri="http://schemas.openxmlformats.org/presentationml/2006/ole">
            <mc:AlternateContent xmlns:mc="http://schemas.openxmlformats.org/markup-compatibility/2006">
              <mc:Choice xmlns:v="urn:schemas-microsoft-com:vml" Requires="v">
                <p:oleObj name="Equation" r:id="rId12" imgW="1015920" imgH="495000" progId="Equation.DSMT4">
                  <p:embed/>
                </p:oleObj>
              </mc:Choice>
              <mc:Fallback>
                <p:oleObj name="Equation" r:id="rId12" imgW="10159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7050" y="5083175"/>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581275" y="5575300"/>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81275" y="5575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9" name="Object 3"/>
          <p:cNvGraphicFramePr>
            <a:graphicFrameLocks noChangeAspect="1"/>
          </p:cNvGraphicFramePr>
          <p:nvPr/>
        </p:nvGraphicFramePr>
        <p:xfrm>
          <a:off x="3111500" y="3702050"/>
          <a:ext cx="5041900" cy="292100"/>
        </p:xfrm>
        <a:graphic>
          <a:graphicData uri="http://schemas.openxmlformats.org/presentationml/2006/ole">
            <mc:AlternateContent xmlns:mc="http://schemas.openxmlformats.org/markup-compatibility/2006">
              <mc:Choice xmlns:v="urn:schemas-microsoft-com:vml" Requires="v">
                <p:oleObj name="Equation" r:id="rId16" imgW="5041800" imgH="291960" progId="Equation.DSMT4">
                  <p:embed/>
                </p:oleObj>
              </mc:Choice>
              <mc:Fallback>
                <p:oleObj name="Equation" r:id="rId16" imgW="5041800" imgH="29196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11500" y="3702050"/>
                        <a:ext cx="504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Freeform 13"/>
          <p:cNvSpPr/>
          <p:nvPr/>
        </p:nvSpPr>
        <p:spPr>
          <a:xfrm>
            <a:off x="1260228" y="4039169"/>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Freeform 14"/>
          <p:cNvSpPr/>
          <p:nvPr/>
        </p:nvSpPr>
        <p:spPr>
          <a:xfrm>
            <a:off x="2260353" y="4038600"/>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4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 (cont.)</a:t>
            </a:r>
          </a:p>
        </p:txBody>
      </p:sp>
      <p:sp>
        <p:nvSpPr>
          <p:cNvPr id="3" name="Content Placeholder 2"/>
          <p:cNvSpPr>
            <a:spLocks noGrp="1"/>
          </p:cNvSpPr>
          <p:nvPr>
            <p:ph idx="1"/>
          </p:nvPr>
        </p:nvSpPr>
        <p:spPr/>
        <p:txBody>
          <a:bodyPr/>
          <a:lstStyle/>
          <a:p>
            <a:r>
              <a:rPr lang="en-US" dirty="0"/>
              <a:t>The quotient of a positive number divided by a negative number is negative.</a:t>
            </a:r>
          </a:p>
          <a:p>
            <a:r>
              <a:rPr lang="en-US" dirty="0"/>
              <a:t>Thus, 14.472 ÷ (</a:t>
            </a:r>
            <a:r>
              <a:rPr lang="en-US" dirty="0">
                <a:latin typeface="Symbol" pitchFamily="98" charset="2"/>
              </a:rPr>
              <a:t>-</a:t>
            </a:r>
            <a:r>
              <a:rPr lang="en-US" dirty="0"/>
              <a:t>5.36) = </a:t>
            </a:r>
            <a:r>
              <a:rPr lang="en-US" dirty="0">
                <a:solidFill>
                  <a:srgbClr val="FF0000"/>
                </a:solidFill>
                <a:latin typeface="Symbol" pitchFamily="98" charset="2"/>
              </a:rPr>
              <a:t>-</a:t>
            </a:r>
            <a:r>
              <a:rPr lang="en-US" dirty="0">
                <a:solidFill>
                  <a:srgbClr val="FF0000"/>
                </a:solidFill>
              </a:rPr>
              <a:t>2.7</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Decide how many decimal places are to be in the quotient.</a:t>
            </a:r>
          </a:p>
          <a:p>
            <a:pPr marL="514350" indent="-514350">
              <a:buFont typeface="+mj-lt"/>
              <a:buAutoNum type="arabicPeriod"/>
            </a:pPr>
            <a:r>
              <a:rPr lang="en-US" dirty="0">
                <a:solidFill>
                  <a:srgbClr val="000000"/>
                </a:solidFill>
              </a:rPr>
              <a:t>Divide until the quotient has been calculated to one place to the right of the place of desired accuracy.</a:t>
            </a:r>
          </a:p>
          <a:p>
            <a:pPr marL="514350" indent="-514350">
              <a:buFont typeface="+mj-lt"/>
              <a:buAutoNum type="arabicPeriod"/>
            </a:pPr>
            <a:r>
              <a:rPr lang="en-US" dirty="0">
                <a:solidFill>
                  <a:srgbClr val="000000"/>
                </a:solidFill>
              </a:rPr>
              <a:t>Using this last digit, round the quotient to the desired place of accuracy.</a:t>
            </a:r>
          </a:p>
        </p:txBody>
      </p:sp>
      <p:sp>
        <p:nvSpPr>
          <p:cNvPr id="6" name="Title 5"/>
          <p:cNvSpPr>
            <a:spLocks noGrp="1"/>
          </p:cNvSpPr>
          <p:nvPr>
            <p:ph type="title"/>
          </p:nvPr>
        </p:nvSpPr>
        <p:spPr/>
        <p:txBody>
          <a:bodyPr>
            <a:normAutofit/>
          </a:bodyPr>
          <a:lstStyle/>
          <a:p>
            <a:r>
              <a:rPr lang="en-US" dirty="0"/>
              <a:t>Procedure: Dividing When the Remainder is   Not 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r>
              <a:rPr lang="en-US" dirty="0">
                <a:solidFill>
                  <a:srgbClr val="000000"/>
                </a:solidFill>
              </a:rPr>
              <a:t>If the remainder is eventually 0, the decimal number is said to be </a:t>
            </a:r>
            <a:r>
              <a:rPr lang="en-US" b="1" dirty="0">
                <a:solidFill>
                  <a:srgbClr val="C00000"/>
                </a:solidFill>
              </a:rPr>
              <a:t>terminating</a:t>
            </a:r>
            <a:r>
              <a:rPr lang="en-US" dirty="0">
                <a:solidFill>
                  <a:srgbClr val="000000"/>
                </a:solidFill>
              </a:rPr>
              <a:t>. For example, 14.2 and 0.3425 are terminating decimal numbers. </a:t>
            </a:r>
          </a:p>
          <a:p>
            <a:r>
              <a:rPr lang="en-US" dirty="0">
                <a:solidFill>
                  <a:srgbClr val="000000"/>
                </a:solidFill>
              </a:rPr>
              <a:t>If the remainder is not eventually 0, the decimal number is said to be </a:t>
            </a:r>
            <a:r>
              <a:rPr lang="en-US" b="1" dirty="0">
                <a:solidFill>
                  <a:srgbClr val="C00000"/>
                </a:solidFill>
              </a:rPr>
              <a:t>nonterminating</a:t>
            </a:r>
            <a:r>
              <a:rPr lang="en-US" dirty="0">
                <a:solidFill>
                  <a:srgbClr val="000000"/>
                </a:solidFill>
              </a:rPr>
              <a:t>. For example, 1.33333… is a nonterminating decimal number.</a:t>
            </a:r>
          </a:p>
        </p:txBody>
      </p:sp>
      <p:sp>
        <p:nvSpPr>
          <p:cNvPr id="6" name="Title 5"/>
          <p:cNvSpPr>
            <a:spLocks noGrp="1"/>
          </p:cNvSpPr>
          <p:nvPr>
            <p:ph type="title"/>
          </p:nvPr>
        </p:nvSpPr>
        <p:spPr/>
        <p:txBody>
          <a:bodyPr>
            <a:normAutofit/>
          </a:bodyPr>
          <a:lstStyle/>
          <a:p>
            <a:r>
              <a:rPr lang="en-US" dirty="0"/>
              <a:t>Definition: Terminating and Nonterminating Decimal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825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Multiply the two numbers as if they were integers.</a:t>
            </a:r>
          </a:p>
          <a:p>
            <a:pPr marL="514350" indent="-514350">
              <a:buFont typeface="+mj-lt"/>
              <a:buAutoNum type="arabicPeriod"/>
            </a:pPr>
            <a:r>
              <a:rPr lang="en-US" dirty="0">
                <a:solidFill>
                  <a:schemeClr val="accent6">
                    <a:lumMod val="10000"/>
                  </a:schemeClr>
                </a:solidFill>
              </a:rPr>
              <a:t>Count the total number of digits to the right of the decimal points in both numbers being multiplied.</a:t>
            </a:r>
          </a:p>
          <a:p>
            <a:pPr marL="514350" indent="-514350">
              <a:buFont typeface="+mj-lt"/>
              <a:buAutoNum type="arabicPeriod"/>
            </a:pPr>
            <a:r>
              <a:rPr lang="en-US" dirty="0">
                <a:solidFill>
                  <a:schemeClr val="accent6">
                    <a:lumMod val="10000"/>
                  </a:schemeClr>
                </a:solidFill>
              </a:rPr>
              <a:t>Place the decimal point in the product so that the number of digits to the right of the decimal point is the same as that found in Step 2. (0s may need to be inserted. See Example 3.)</a:t>
            </a:r>
            <a:endParaRPr lang="en-US" b="1" dirty="0">
              <a:solidFill>
                <a:schemeClr val="accent6">
                  <a:lumMod val="10000"/>
                </a:schemeClr>
              </a:solidFill>
              <a:latin typeface="Calibri" pitchFamily="34" charset="0"/>
            </a:endParaRPr>
          </a:p>
        </p:txBody>
      </p:sp>
      <p:sp>
        <p:nvSpPr>
          <p:cNvPr id="6" name="Title 5"/>
          <p:cNvSpPr>
            <a:spLocks noGrp="1"/>
          </p:cNvSpPr>
          <p:nvPr>
            <p:ph type="title"/>
          </p:nvPr>
        </p:nvSpPr>
        <p:spPr/>
        <p:txBody>
          <a:bodyPr>
            <a:normAutofit/>
          </a:bodyPr>
          <a:lstStyle/>
          <a:p>
            <a:r>
              <a:rPr lang="en-US" dirty="0"/>
              <a:t>Procedure: Multiplying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a:t>
            </a:r>
          </a:p>
        </p:txBody>
      </p:sp>
      <p:sp>
        <p:nvSpPr>
          <p:cNvPr id="3" name="Content Placeholder 2"/>
          <p:cNvSpPr>
            <a:spLocks noGrp="1"/>
          </p:cNvSpPr>
          <p:nvPr>
            <p:ph idx="1"/>
          </p:nvPr>
        </p:nvSpPr>
        <p:spPr/>
        <p:txBody>
          <a:bodyPr/>
          <a:lstStyle/>
          <a:p>
            <a:r>
              <a:rPr lang="en-US" dirty="0"/>
              <a:t>Divide (to the nearest tenth): </a:t>
            </a:r>
            <a:r>
              <a:rPr lang="en-US" dirty="0">
                <a:solidFill>
                  <a:srgbClr val="0000FF"/>
                </a:solidFill>
              </a:rPr>
              <a:t>82.3 ÷ 2.9</a:t>
            </a:r>
          </a:p>
          <a:p>
            <a:r>
              <a:rPr lang="en-US" b="1" dirty="0"/>
              <a:t>Solution</a:t>
            </a:r>
          </a:p>
          <a:p>
            <a:r>
              <a:rPr lang="en-US" dirty="0"/>
              <a:t>Divide until the quotient has been calculated to the hundredths place (one place to the right of the tenths place), then round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 (cont.)</a:t>
            </a:r>
          </a:p>
        </p:txBody>
      </p:sp>
      <p:graphicFrame>
        <p:nvGraphicFramePr>
          <p:cNvPr id="4" name="Object 2"/>
          <p:cNvGraphicFramePr>
            <a:graphicFrameLocks noChangeAspect="1"/>
          </p:cNvGraphicFramePr>
          <p:nvPr>
            <p:extLst>
              <p:ext uri="{D42A27DB-BD31-4B8C-83A1-F6EECF244321}">
                <p14:modId xmlns:p14="http://schemas.microsoft.com/office/powerpoint/2010/main" val="1515645455"/>
              </p:ext>
            </p:extLst>
          </p:nvPr>
        </p:nvGraphicFramePr>
        <p:xfrm>
          <a:off x="534988" y="2152650"/>
          <a:ext cx="1816100" cy="584200"/>
        </p:xfrm>
        <a:graphic>
          <a:graphicData uri="http://schemas.openxmlformats.org/presentationml/2006/ole">
            <mc:AlternateContent xmlns:mc="http://schemas.openxmlformats.org/markup-compatibility/2006">
              <mc:Choice xmlns:v="urn:schemas-microsoft-com:vml" Requires="v">
                <p:oleObj name="Equation" r:id="rId2" imgW="1815840" imgH="583920" progId="Equation.DSMT4">
                  <p:embed/>
                </p:oleObj>
              </mc:Choice>
              <mc:Fallback>
                <p:oleObj name="Equation" r:id="rId2" imgW="1815840" imgH="583920" progId="Equation.DSMT4">
                  <p:embed/>
                  <p:pic>
                    <p:nvPicPr>
                      <p:cNvPr id="0" name="Picture 2"/>
                      <p:cNvPicPr>
                        <a:picLocks noChangeAspect="1" noChangeArrowheads="1"/>
                      </p:cNvPicPr>
                      <p:nvPr/>
                    </p:nvPicPr>
                    <p:blipFill>
                      <a:blip r:embed="rId3"/>
                      <a:srcRect/>
                      <a:stretch>
                        <a:fillRect/>
                      </a:stretch>
                    </p:blipFill>
                    <p:spPr bwMode="auto">
                      <a:xfrm>
                        <a:off x="534988" y="2152650"/>
                        <a:ext cx="18161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000125" y="2870200"/>
          <a:ext cx="647700" cy="495300"/>
        </p:xfrm>
        <a:graphic>
          <a:graphicData uri="http://schemas.openxmlformats.org/presentationml/2006/ole">
            <mc:AlternateContent xmlns:mc="http://schemas.openxmlformats.org/markup-compatibility/2006">
              <mc:Choice xmlns:v="urn:schemas-microsoft-com:vml" Requires="v">
                <p:oleObj name="Equation" r:id="rId4" imgW="647640" imgH="495000" progId="Equation.DSMT4">
                  <p:embed/>
                </p:oleObj>
              </mc:Choice>
              <mc:Fallback>
                <p:oleObj name="Equation" r:id="rId4" imgW="6476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25" y="2870200"/>
                        <a:ext cx="647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1635125" y="1898650"/>
          <a:ext cx="279400" cy="292100"/>
        </p:xfrm>
        <a:graphic>
          <a:graphicData uri="http://schemas.openxmlformats.org/presentationml/2006/ole">
            <mc:AlternateContent xmlns:mc="http://schemas.openxmlformats.org/markup-compatibility/2006">
              <mc:Choice xmlns:v="urn:schemas-microsoft-com:vml" Requires="v">
                <p:oleObj name="Equation" r:id="rId6" imgW="279360" imgH="291960" progId="Equation.DSMT4">
                  <p:embed/>
                </p:oleObj>
              </mc:Choice>
              <mc:Fallback>
                <p:oleObj name="Equation" r:id="rId6" imgW="279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5125" y="1898650"/>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2234660522"/>
              </p:ext>
            </p:extLst>
          </p:nvPr>
        </p:nvGraphicFramePr>
        <p:xfrm>
          <a:off x="2149952" y="1887538"/>
          <a:ext cx="203200" cy="279400"/>
        </p:xfrm>
        <a:graphic>
          <a:graphicData uri="http://schemas.openxmlformats.org/presentationml/2006/ole">
            <mc:AlternateContent xmlns:mc="http://schemas.openxmlformats.org/markup-compatibility/2006">
              <mc:Choice xmlns:v="urn:schemas-microsoft-com:vml" Requires="v">
                <p:oleObj name="Equation" r:id="rId8" imgW="203040" imgH="279360" progId="Equation.DSMT4">
                  <p:embed/>
                </p:oleObj>
              </mc:Choice>
              <mc:Fallback>
                <p:oleObj name="Equation" r:id="rId8" imgW="20304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49952" y="18875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8"/>
          <p:cNvGraphicFramePr>
            <a:graphicFrameLocks noChangeAspect="1"/>
          </p:cNvGraphicFramePr>
          <p:nvPr/>
        </p:nvGraphicFramePr>
        <p:xfrm>
          <a:off x="1231900" y="3381375"/>
          <a:ext cx="635000" cy="381000"/>
        </p:xfrm>
        <a:graphic>
          <a:graphicData uri="http://schemas.openxmlformats.org/presentationml/2006/ole">
            <mc:AlternateContent xmlns:mc="http://schemas.openxmlformats.org/markup-compatibility/2006">
              <mc:Choice xmlns:v="urn:schemas-microsoft-com:vml" Requires="v">
                <p:oleObj name="Equation" r:id="rId10" imgW="634680" imgH="380880" progId="Equation.DSMT4">
                  <p:embed/>
                </p:oleObj>
              </mc:Choice>
              <mc:Fallback>
                <p:oleObj name="Equation" r:id="rId10" imgW="6346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31900" y="338137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nvGraphicFramePr>
        <p:xfrm>
          <a:off x="1028700" y="3660775"/>
          <a:ext cx="838200" cy="495300"/>
        </p:xfrm>
        <a:graphic>
          <a:graphicData uri="http://schemas.openxmlformats.org/presentationml/2006/ole">
            <mc:AlternateContent xmlns:mc="http://schemas.openxmlformats.org/markup-compatibility/2006">
              <mc:Choice xmlns:v="urn:schemas-microsoft-com:vml" Requires="v">
                <p:oleObj name="Equation" r:id="rId12" imgW="838080" imgH="495000" progId="Equation.DSMT4">
                  <p:embed/>
                </p:oleObj>
              </mc:Choice>
              <mc:Fallback>
                <p:oleObj name="Equation" r:id="rId12" imgW="838080" imgH="4950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8700" y="3660775"/>
                        <a:ext cx="838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0"/>
          <p:cNvGraphicFramePr>
            <a:graphicFrameLocks noChangeAspect="1"/>
          </p:cNvGraphicFramePr>
          <p:nvPr/>
        </p:nvGraphicFramePr>
        <p:xfrm>
          <a:off x="1431925" y="4137025"/>
          <a:ext cx="635000" cy="381000"/>
        </p:xfrm>
        <a:graphic>
          <a:graphicData uri="http://schemas.openxmlformats.org/presentationml/2006/ole">
            <mc:AlternateContent xmlns:mc="http://schemas.openxmlformats.org/markup-compatibility/2006">
              <mc:Choice xmlns:v="urn:schemas-microsoft-com:vml" Requires="v">
                <p:oleObj name="Equation" r:id="rId14" imgW="634680" imgH="380880" progId="Equation.DSMT4">
                  <p:embed/>
                </p:oleObj>
              </mc:Choice>
              <mc:Fallback>
                <p:oleObj name="Equation" r:id="rId14" imgW="63468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31925" y="413702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3"/>
          <p:cNvGraphicFramePr>
            <a:graphicFrameLocks noChangeAspect="1"/>
          </p:cNvGraphicFramePr>
          <p:nvPr/>
        </p:nvGraphicFramePr>
        <p:xfrm>
          <a:off x="3000375" y="2308225"/>
          <a:ext cx="2324100" cy="254000"/>
        </p:xfrm>
        <a:graphic>
          <a:graphicData uri="http://schemas.openxmlformats.org/presentationml/2006/ole">
            <mc:AlternateContent xmlns:mc="http://schemas.openxmlformats.org/markup-compatibility/2006">
              <mc:Choice xmlns:v="urn:schemas-microsoft-com:vml" Requires="v">
                <p:oleObj name="Equation" r:id="rId16" imgW="2323800" imgH="253800" progId="Equation.DSMT4">
                  <p:embed/>
                </p:oleObj>
              </mc:Choice>
              <mc:Fallback>
                <p:oleObj name="Equation" r:id="rId16" imgW="2323800" imgH="25380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00375" y="230822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Freeform 11"/>
          <p:cNvSpPr/>
          <p:nvPr/>
        </p:nvSpPr>
        <p:spPr>
          <a:xfrm>
            <a:off x="771525" y="259771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Freeform 12"/>
          <p:cNvSpPr/>
          <p:nvPr/>
        </p:nvSpPr>
        <p:spPr>
          <a:xfrm>
            <a:off x="1638301" y="259715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24586" name="Object 10"/>
          <p:cNvGraphicFramePr>
            <a:graphicFrameLocks noChangeAspect="1"/>
          </p:cNvGraphicFramePr>
          <p:nvPr>
            <p:extLst>
              <p:ext uri="{D42A27DB-BD31-4B8C-83A1-F6EECF244321}">
                <p14:modId xmlns:p14="http://schemas.microsoft.com/office/powerpoint/2010/main" val="1001618150"/>
              </p:ext>
            </p:extLst>
          </p:nvPr>
        </p:nvGraphicFramePr>
        <p:xfrm>
          <a:off x="1397672" y="1898650"/>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97672" y="18986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7" name="Object 11"/>
          <p:cNvGraphicFramePr>
            <a:graphicFrameLocks noChangeAspect="1"/>
          </p:cNvGraphicFramePr>
          <p:nvPr/>
        </p:nvGraphicFramePr>
        <p:xfrm>
          <a:off x="1943100" y="1892300"/>
          <a:ext cx="190500" cy="292100"/>
        </p:xfrm>
        <a:graphic>
          <a:graphicData uri="http://schemas.openxmlformats.org/presentationml/2006/ole">
            <mc:AlternateContent xmlns:mc="http://schemas.openxmlformats.org/markup-compatibility/2006">
              <mc:Choice xmlns:v="urn:schemas-microsoft-com:vml" Requires="v">
                <p:oleObj name="Equation" r:id="rId20" imgW="190440" imgH="291960" progId="Equation.DSMT4">
                  <p:embed/>
                </p:oleObj>
              </mc:Choice>
              <mc:Fallback>
                <p:oleObj name="Equation" r:id="rId20" imgW="190440" imgH="29196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943100" y="18923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8" name="Object 12"/>
          <p:cNvGraphicFramePr>
            <a:graphicFrameLocks noChangeAspect="1"/>
          </p:cNvGraphicFramePr>
          <p:nvPr/>
        </p:nvGraphicFramePr>
        <p:xfrm>
          <a:off x="2419350" y="1892300"/>
          <a:ext cx="914400" cy="292100"/>
        </p:xfrm>
        <a:graphic>
          <a:graphicData uri="http://schemas.openxmlformats.org/presentationml/2006/ole">
            <mc:AlternateContent xmlns:mc="http://schemas.openxmlformats.org/markup-compatibility/2006">
              <mc:Choice xmlns:v="urn:schemas-microsoft-com:vml" Requires="v">
                <p:oleObj name="Equation" r:id="rId22" imgW="914400" imgH="291960" progId="Equation.DSMT4">
                  <p:embed/>
                </p:oleObj>
              </mc:Choice>
              <mc:Fallback>
                <p:oleObj name="Equation" r:id="rId22" imgW="914400" imgH="29196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419350" y="18923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9" name="Object 13"/>
          <p:cNvGraphicFramePr>
            <a:graphicFrameLocks noChangeAspect="1"/>
          </p:cNvGraphicFramePr>
          <p:nvPr/>
        </p:nvGraphicFramePr>
        <p:xfrm>
          <a:off x="1457325" y="4406900"/>
          <a:ext cx="622300" cy="495300"/>
        </p:xfrm>
        <a:graphic>
          <a:graphicData uri="http://schemas.openxmlformats.org/presentationml/2006/ole">
            <mc:AlternateContent xmlns:mc="http://schemas.openxmlformats.org/markup-compatibility/2006">
              <mc:Choice xmlns:v="urn:schemas-microsoft-com:vml" Requires="v">
                <p:oleObj name="Equation" r:id="rId24" imgW="622080" imgH="495000" progId="Equation.DSMT4">
                  <p:embed/>
                </p:oleObj>
              </mc:Choice>
              <mc:Fallback>
                <p:oleObj name="Equation" r:id="rId24" imgW="622080" imgH="49500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457325" y="4406900"/>
                        <a:ext cx="622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0" name="Object 14"/>
          <p:cNvGraphicFramePr>
            <a:graphicFrameLocks noChangeAspect="1"/>
          </p:cNvGraphicFramePr>
          <p:nvPr/>
        </p:nvGraphicFramePr>
        <p:xfrm>
          <a:off x="1685925" y="4902200"/>
          <a:ext cx="609600" cy="381000"/>
        </p:xfrm>
        <a:graphic>
          <a:graphicData uri="http://schemas.openxmlformats.org/presentationml/2006/ole">
            <mc:AlternateContent xmlns:mc="http://schemas.openxmlformats.org/markup-compatibility/2006">
              <mc:Choice xmlns:v="urn:schemas-microsoft-com:vml" Requires="v">
                <p:oleObj name="Equation" r:id="rId26" imgW="609480" imgH="380880" progId="Equation.DSMT4">
                  <p:embed/>
                </p:oleObj>
              </mc:Choice>
              <mc:Fallback>
                <p:oleObj name="Equation" r:id="rId26" imgW="609480" imgH="38088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685925" y="4902200"/>
                        <a:ext cx="60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2" name="Object 16"/>
          <p:cNvGraphicFramePr>
            <a:graphicFrameLocks noChangeAspect="1"/>
          </p:cNvGraphicFramePr>
          <p:nvPr/>
        </p:nvGraphicFramePr>
        <p:xfrm>
          <a:off x="1911350" y="5715000"/>
          <a:ext cx="393700" cy="381000"/>
        </p:xfrm>
        <a:graphic>
          <a:graphicData uri="http://schemas.openxmlformats.org/presentationml/2006/ole">
            <mc:AlternateContent xmlns:mc="http://schemas.openxmlformats.org/markup-compatibility/2006">
              <mc:Choice xmlns:v="urn:schemas-microsoft-com:vml" Requires="v">
                <p:oleObj name="Equation" r:id="rId28" imgW="393480" imgH="380880" progId="Equation.DSMT4">
                  <p:embed/>
                </p:oleObj>
              </mc:Choice>
              <mc:Fallback>
                <p:oleObj name="Equation" r:id="rId28" imgW="393480" imgH="380880" progId="Equation.DSMT4">
                  <p:embed/>
                  <p:pic>
                    <p:nvPicPr>
                      <p:cNvPr id="0" name="Picture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911350" y="5715000"/>
                        <a:ext cx="393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3" name="Object 17"/>
          <p:cNvGraphicFramePr>
            <a:graphicFrameLocks noChangeAspect="1"/>
          </p:cNvGraphicFramePr>
          <p:nvPr/>
        </p:nvGraphicFramePr>
        <p:xfrm>
          <a:off x="1473200" y="5172075"/>
          <a:ext cx="825500" cy="495300"/>
        </p:xfrm>
        <a:graphic>
          <a:graphicData uri="http://schemas.openxmlformats.org/presentationml/2006/ole">
            <mc:AlternateContent xmlns:mc="http://schemas.openxmlformats.org/markup-compatibility/2006">
              <mc:Choice xmlns:v="urn:schemas-microsoft-com:vml" Requires="v">
                <p:oleObj name="Equation" r:id="rId30" imgW="825480" imgH="495000" progId="Equation.DSMT4">
                  <p:embed/>
                </p:oleObj>
              </mc:Choice>
              <mc:Fallback>
                <p:oleObj name="Equation" r:id="rId30" imgW="825480" imgH="495000" progId="Equation.DSMT4">
                  <p:embed/>
                  <p:pic>
                    <p:nvPicPr>
                      <p:cNvPr id="0" name="Picture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473200" y="5172075"/>
                        <a:ext cx="825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4" name="Object 3"/>
          <p:cNvGraphicFramePr>
            <a:graphicFrameLocks noChangeAspect="1"/>
          </p:cNvGraphicFramePr>
          <p:nvPr/>
        </p:nvGraphicFramePr>
        <p:xfrm>
          <a:off x="3429000" y="1939925"/>
          <a:ext cx="2895600" cy="241300"/>
        </p:xfrm>
        <a:graphic>
          <a:graphicData uri="http://schemas.openxmlformats.org/presentationml/2006/ole">
            <mc:AlternateContent xmlns:mc="http://schemas.openxmlformats.org/markup-compatibility/2006">
              <mc:Choice xmlns:v="urn:schemas-microsoft-com:vml" Requires="v">
                <p:oleObj name="Equation" r:id="rId32" imgW="2895480" imgH="241200" progId="Equation.DSMT4">
                  <p:embed/>
                </p:oleObj>
              </mc:Choice>
              <mc:Fallback>
                <p:oleObj name="Equation" r:id="rId32" imgW="2895480" imgH="241200" progId="Equation.DSMT4">
                  <p:embed/>
                  <p:pic>
                    <p:nvPicPr>
                      <p:cNvPr id="0" name="Picture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429000" y="1939925"/>
                        <a:ext cx="2895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7" name="Object 21"/>
          <p:cNvGraphicFramePr>
            <a:graphicFrameLocks noChangeAspect="1"/>
          </p:cNvGraphicFramePr>
          <p:nvPr/>
        </p:nvGraphicFramePr>
        <p:xfrm>
          <a:off x="3429000" y="1623549"/>
          <a:ext cx="3035300" cy="279400"/>
        </p:xfrm>
        <a:graphic>
          <a:graphicData uri="http://schemas.openxmlformats.org/presentationml/2006/ole">
            <mc:AlternateContent xmlns:mc="http://schemas.openxmlformats.org/markup-compatibility/2006">
              <mc:Choice xmlns:v="urn:schemas-microsoft-com:vml" Requires="v">
                <p:oleObj name="Equation" r:id="rId34" imgW="3035160" imgH="279360" progId="Equation.DSMT4">
                  <p:embed/>
                </p:oleObj>
              </mc:Choice>
              <mc:Fallback>
                <p:oleObj name="Equation" r:id="rId34" imgW="3035160" imgH="279360" progId="Equation.DSMT4">
                  <p:embed/>
                  <p:pic>
                    <p:nvPicPr>
                      <p:cNvPr id="0" name="Picture 21"/>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429000" y="1623549"/>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8" name="Object 22"/>
          <p:cNvGraphicFramePr>
            <a:graphicFrameLocks noChangeAspect="1"/>
          </p:cNvGraphicFramePr>
          <p:nvPr/>
        </p:nvGraphicFramePr>
        <p:xfrm>
          <a:off x="3429000" y="1328274"/>
          <a:ext cx="1257300" cy="241300"/>
        </p:xfrm>
        <a:graphic>
          <a:graphicData uri="http://schemas.openxmlformats.org/presentationml/2006/ole">
            <mc:AlternateContent xmlns:mc="http://schemas.openxmlformats.org/markup-compatibility/2006">
              <mc:Choice xmlns:v="urn:schemas-microsoft-com:vml" Requires="v">
                <p:oleObj name="Equation" r:id="rId36" imgW="1257120" imgH="241200" progId="Equation.DSMT4">
                  <p:embed/>
                </p:oleObj>
              </mc:Choice>
              <mc:Fallback>
                <p:oleObj name="Equation" r:id="rId36" imgW="1257120" imgH="241200" progId="Equation.DSMT4">
                  <p:embed/>
                  <p:pic>
                    <p:nvPicPr>
                      <p:cNvPr id="0" name="Picture 2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429000" y="1328274"/>
                        <a:ext cx="1257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36" name="Group 35"/>
          <p:cNvGrpSpPr/>
          <p:nvPr/>
        </p:nvGrpSpPr>
        <p:grpSpPr>
          <a:xfrm>
            <a:off x="2514600" y="1752600"/>
            <a:ext cx="838200" cy="152400"/>
            <a:chOff x="2512219" y="1676400"/>
            <a:chExt cx="838200" cy="228600"/>
          </a:xfrm>
        </p:grpSpPr>
        <p:cxnSp>
          <p:nvCxnSpPr>
            <p:cNvPr id="29" name="Straight Arrow Connector 28"/>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2257428" y="1524000"/>
            <a:ext cx="1095372" cy="376238"/>
            <a:chOff x="2512219" y="1676400"/>
            <a:chExt cx="838200" cy="228600"/>
          </a:xfrm>
        </p:grpSpPr>
        <p:cxnSp>
          <p:nvCxnSpPr>
            <p:cNvPr id="38" name="Straight Arrow Connector 37"/>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0" name="Rectangle 39"/>
          <p:cNvSpPr/>
          <p:nvPr/>
        </p:nvSpPr>
        <p:spPr>
          <a:xfrm>
            <a:off x="3000375" y="4806146"/>
            <a:ext cx="5257800" cy="954107"/>
          </a:xfrm>
          <a:prstGeom prst="rect">
            <a:avLst/>
          </a:prstGeom>
        </p:spPr>
        <p:txBody>
          <a:bodyPr wrap="square">
            <a:spAutoFit/>
          </a:bodyPr>
          <a:lstStyle/>
          <a:p>
            <a:r>
              <a:rPr lang="en-US" sz="2800" dirty="0"/>
              <a:t>Thus, 82.3 ÷ 2.9 ≈ </a:t>
            </a:r>
            <a:r>
              <a:rPr lang="en-US" sz="2800" dirty="0">
                <a:solidFill>
                  <a:srgbClr val="FF0000"/>
                </a:solidFill>
              </a:rPr>
              <a:t>28.4</a:t>
            </a:r>
            <a:r>
              <a:rPr lang="en-US" sz="2800" dirty="0"/>
              <a:t>.</a:t>
            </a:r>
            <a:br>
              <a:rPr lang="en-US" sz="2800" dirty="0"/>
            </a:br>
            <a:r>
              <a:rPr lang="en-US" sz="2800" dirty="0"/>
              <a:t>		</a:t>
            </a:r>
            <a:r>
              <a:rPr lang="en-US" sz="2000" dirty="0">
                <a:solidFill>
                  <a:srgbClr val="006666"/>
                </a:solidFill>
              </a:rPr>
              <a:t>Accurate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5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58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58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5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59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45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59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58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459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2459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a:t>
            </a:r>
          </a:p>
        </p:txBody>
      </p:sp>
      <p:sp>
        <p:nvSpPr>
          <p:cNvPr id="3" name="Content Placeholder 2"/>
          <p:cNvSpPr>
            <a:spLocks noGrp="1"/>
          </p:cNvSpPr>
          <p:nvPr>
            <p:ph idx="1"/>
          </p:nvPr>
        </p:nvSpPr>
        <p:spPr/>
        <p:txBody>
          <a:bodyPr/>
          <a:lstStyle/>
          <a:p>
            <a:r>
              <a:rPr lang="en-US" dirty="0"/>
              <a:t>Divide (to the nearest hundredth): </a:t>
            </a:r>
            <a:r>
              <a:rPr lang="en-US" dirty="0">
                <a:solidFill>
                  <a:srgbClr val="0000FF"/>
                </a:solidFill>
              </a:rPr>
              <a:t>1.83 ÷ 4.1</a:t>
            </a:r>
          </a:p>
          <a:p>
            <a:r>
              <a:rPr lang="en-US" b="1" dirty="0"/>
              <a:t>Solution</a:t>
            </a:r>
          </a:p>
          <a:p>
            <a:r>
              <a:rPr lang="en-US" dirty="0"/>
              <a:t>Divide until the quotient has been calculated to the thousandths place (one place to the right of the hundredths place), then round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 (cont.)</a:t>
            </a:r>
          </a:p>
        </p:txBody>
      </p:sp>
      <p:graphicFrame>
        <p:nvGraphicFramePr>
          <p:cNvPr id="5" name="Object 2"/>
          <p:cNvGraphicFramePr>
            <a:graphicFrameLocks noChangeAspect="1"/>
          </p:cNvGraphicFramePr>
          <p:nvPr>
            <p:extLst>
              <p:ext uri="{D42A27DB-BD31-4B8C-83A1-F6EECF244321}">
                <p14:modId xmlns:p14="http://schemas.microsoft.com/office/powerpoint/2010/main" val="1102324374"/>
              </p:ext>
            </p:extLst>
          </p:nvPr>
        </p:nvGraphicFramePr>
        <p:xfrm>
          <a:off x="514350" y="2019300"/>
          <a:ext cx="1841500" cy="584200"/>
        </p:xfrm>
        <a:graphic>
          <a:graphicData uri="http://schemas.openxmlformats.org/presentationml/2006/ole">
            <mc:AlternateContent xmlns:mc="http://schemas.openxmlformats.org/markup-compatibility/2006">
              <mc:Choice xmlns:v="urn:schemas-microsoft-com:vml" Requires="v">
                <p:oleObj name="Equation" r:id="rId2" imgW="1841400" imgH="583920" progId="Equation.DSMT4">
                  <p:embed/>
                </p:oleObj>
              </mc:Choice>
              <mc:Fallback>
                <p:oleObj name="Equation" r:id="rId2" imgW="1841400" imgH="583920" progId="Equation.DSMT4">
                  <p:embed/>
                  <p:pic>
                    <p:nvPicPr>
                      <p:cNvPr id="0" name="Picture 2"/>
                      <p:cNvPicPr>
                        <a:picLocks noChangeAspect="1" noChangeArrowheads="1"/>
                      </p:cNvPicPr>
                      <p:nvPr/>
                    </p:nvPicPr>
                    <p:blipFill>
                      <a:blip r:embed="rId3"/>
                      <a:srcRect/>
                      <a:stretch>
                        <a:fillRect/>
                      </a:stretch>
                    </p:blipFill>
                    <p:spPr bwMode="auto">
                      <a:xfrm>
                        <a:off x="514350" y="2019300"/>
                        <a:ext cx="184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988240" y="2728758"/>
          <a:ext cx="952500" cy="495300"/>
        </p:xfrm>
        <a:graphic>
          <a:graphicData uri="http://schemas.openxmlformats.org/presentationml/2006/ole">
            <mc:AlternateContent xmlns:mc="http://schemas.openxmlformats.org/markup-compatibility/2006">
              <mc:Choice xmlns:v="urn:schemas-microsoft-com:vml" Requires="v">
                <p:oleObj name="Equation" r:id="rId4" imgW="952200" imgH="495000" progId="Equation.DSMT4">
                  <p:embed/>
                </p:oleObj>
              </mc:Choice>
              <mc:Fallback>
                <p:oleObj name="Equation" r:id="rId4" imgW="95220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8240" y="2728758"/>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1416359" y="1765300"/>
          <a:ext cx="292100" cy="292100"/>
        </p:xfrm>
        <a:graphic>
          <a:graphicData uri="http://schemas.openxmlformats.org/presentationml/2006/ole">
            <mc:AlternateContent xmlns:mc="http://schemas.openxmlformats.org/markup-compatibility/2006">
              <mc:Choice xmlns:v="urn:schemas-microsoft-com:vml" Requires="v">
                <p:oleObj name="Equation" r:id="rId6" imgW="291960" imgH="291960" progId="Equation.DSMT4">
                  <p:embed/>
                </p:oleObj>
              </mc:Choice>
              <mc:Fallback>
                <p:oleObj name="Equation" r:id="rId6" imgW="2919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6359" y="17653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p:cNvGraphicFramePr>
            <a:graphicFrameLocks noChangeAspect="1"/>
          </p:cNvGraphicFramePr>
          <p:nvPr/>
        </p:nvGraphicFramePr>
        <p:xfrm>
          <a:off x="1914525" y="1778000"/>
          <a:ext cx="215900" cy="279400"/>
        </p:xfrm>
        <a:graphic>
          <a:graphicData uri="http://schemas.openxmlformats.org/presentationml/2006/ole">
            <mc:AlternateContent xmlns:mc="http://schemas.openxmlformats.org/markup-compatibility/2006">
              <mc:Choice xmlns:v="urn:schemas-microsoft-com:vml" Requires="v">
                <p:oleObj name="Equation" r:id="rId8" imgW="215640" imgH="279360" progId="Equation.DSMT4">
                  <p:embed/>
                </p:oleObj>
              </mc:Choice>
              <mc:Fallback>
                <p:oleObj name="Equation" r:id="rId8" imgW="21564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14525" y="1778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1470334" y="3248025"/>
          <a:ext cx="723900" cy="381000"/>
        </p:xfrm>
        <a:graphic>
          <a:graphicData uri="http://schemas.openxmlformats.org/presentationml/2006/ole">
            <mc:AlternateContent xmlns:mc="http://schemas.openxmlformats.org/markup-compatibility/2006">
              <mc:Choice xmlns:v="urn:schemas-microsoft-com:vml" Requires="v">
                <p:oleObj name="Equation" r:id="rId10" imgW="723600" imgH="380880" progId="Equation.DSMT4">
                  <p:embed/>
                </p:oleObj>
              </mc:Choice>
              <mc:Fallback>
                <p:oleObj name="Equation" r:id="rId10" imgW="7236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70334" y="3248025"/>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p:cNvGraphicFramePr>
            <a:graphicFrameLocks noChangeAspect="1"/>
          </p:cNvGraphicFramePr>
          <p:nvPr/>
        </p:nvGraphicFramePr>
        <p:xfrm>
          <a:off x="1263032" y="3527425"/>
          <a:ext cx="952500" cy="495300"/>
        </p:xfrm>
        <a:graphic>
          <a:graphicData uri="http://schemas.openxmlformats.org/presentationml/2006/ole">
            <mc:AlternateContent xmlns:mc="http://schemas.openxmlformats.org/markup-compatibility/2006">
              <mc:Choice xmlns:v="urn:schemas-microsoft-com:vml" Requires="v">
                <p:oleObj name="Equation" r:id="rId12" imgW="952200" imgH="495000" progId="Equation.DSMT4">
                  <p:embed/>
                </p:oleObj>
              </mc:Choice>
              <mc:Fallback>
                <p:oleObj name="Equation" r:id="rId12" imgW="952200" imgH="4950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63032" y="3527425"/>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0"/>
          <p:cNvGraphicFramePr>
            <a:graphicFrameLocks noChangeAspect="1"/>
          </p:cNvGraphicFramePr>
          <p:nvPr/>
        </p:nvGraphicFramePr>
        <p:xfrm>
          <a:off x="1768166" y="4027951"/>
          <a:ext cx="723900" cy="381000"/>
        </p:xfrm>
        <a:graphic>
          <a:graphicData uri="http://schemas.openxmlformats.org/presentationml/2006/ole">
            <mc:AlternateContent xmlns:mc="http://schemas.openxmlformats.org/markup-compatibility/2006">
              <mc:Choice xmlns:v="urn:schemas-microsoft-com:vml" Requires="v">
                <p:oleObj name="Equation" r:id="rId14" imgW="723600" imgH="380880" progId="Equation.DSMT4">
                  <p:embed/>
                </p:oleObj>
              </mc:Choice>
              <mc:Fallback>
                <p:oleObj name="Equation" r:id="rId14" imgW="723600" imgH="3808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8166" y="4027951"/>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3"/>
          <p:cNvGraphicFramePr>
            <a:graphicFrameLocks noChangeAspect="1"/>
          </p:cNvGraphicFramePr>
          <p:nvPr/>
        </p:nvGraphicFramePr>
        <p:xfrm>
          <a:off x="3000375" y="2174875"/>
          <a:ext cx="2324100" cy="254000"/>
        </p:xfrm>
        <a:graphic>
          <a:graphicData uri="http://schemas.openxmlformats.org/presentationml/2006/ole">
            <mc:AlternateContent xmlns:mc="http://schemas.openxmlformats.org/markup-compatibility/2006">
              <mc:Choice xmlns:v="urn:schemas-microsoft-com:vml" Requires="v">
                <p:oleObj name="Equation" r:id="rId16" imgW="2323800" imgH="253800" progId="Equation.DSMT4">
                  <p:embed/>
                </p:oleObj>
              </mc:Choice>
              <mc:Fallback>
                <p:oleObj name="Equation" r:id="rId16" imgW="2323800" imgH="253800" progId="Equation.DSMT4">
                  <p:embed/>
                  <p:pic>
                    <p:nvPicPr>
                      <p:cNvPr id="0"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00375" y="217487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Freeform 12"/>
          <p:cNvSpPr/>
          <p:nvPr/>
        </p:nvSpPr>
        <p:spPr>
          <a:xfrm>
            <a:off x="771525" y="246436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Freeform 13"/>
          <p:cNvSpPr/>
          <p:nvPr/>
        </p:nvSpPr>
        <p:spPr>
          <a:xfrm>
            <a:off x="1431616" y="246380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16" name="Object 11"/>
          <p:cNvGraphicFramePr>
            <a:graphicFrameLocks noChangeAspect="1"/>
          </p:cNvGraphicFramePr>
          <p:nvPr/>
        </p:nvGraphicFramePr>
        <p:xfrm>
          <a:off x="1701800" y="1765300"/>
          <a:ext cx="215900" cy="279400"/>
        </p:xfrm>
        <a:graphic>
          <a:graphicData uri="http://schemas.openxmlformats.org/presentationml/2006/ole">
            <mc:AlternateContent xmlns:mc="http://schemas.openxmlformats.org/markup-compatibility/2006">
              <mc:Choice xmlns:v="urn:schemas-microsoft-com:vml" Requires="v">
                <p:oleObj name="Equation" r:id="rId18" imgW="215640" imgH="279360" progId="Equation.DSMT4">
                  <p:embed/>
                </p:oleObj>
              </mc:Choice>
              <mc:Fallback>
                <p:oleObj name="Equation" r:id="rId18" imgW="215640" imgH="27936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01800" y="17653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2"/>
          <p:cNvGraphicFramePr>
            <a:graphicFrameLocks noChangeAspect="1"/>
          </p:cNvGraphicFramePr>
          <p:nvPr/>
        </p:nvGraphicFramePr>
        <p:xfrm>
          <a:off x="2419350" y="1758950"/>
          <a:ext cx="914400" cy="292100"/>
        </p:xfrm>
        <a:graphic>
          <a:graphicData uri="http://schemas.openxmlformats.org/presentationml/2006/ole">
            <mc:AlternateContent xmlns:mc="http://schemas.openxmlformats.org/markup-compatibility/2006">
              <mc:Choice xmlns:v="urn:schemas-microsoft-com:vml" Requires="v">
                <p:oleObj name="Equation" r:id="rId20" imgW="914400" imgH="291960" progId="Equation.DSMT4">
                  <p:embed/>
                </p:oleObj>
              </mc:Choice>
              <mc:Fallback>
                <p:oleObj name="Equation" r:id="rId20" imgW="914400" imgH="29196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419350" y="175895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3"/>
          <p:cNvGraphicFramePr>
            <a:graphicFrameLocks noChangeAspect="1"/>
          </p:cNvGraphicFramePr>
          <p:nvPr>
            <p:extLst>
              <p:ext uri="{D42A27DB-BD31-4B8C-83A1-F6EECF244321}">
                <p14:modId xmlns:p14="http://schemas.microsoft.com/office/powerpoint/2010/main" val="1060103297"/>
              </p:ext>
            </p:extLst>
          </p:nvPr>
        </p:nvGraphicFramePr>
        <p:xfrm>
          <a:off x="1566863" y="4297363"/>
          <a:ext cx="927100" cy="495300"/>
        </p:xfrm>
        <a:graphic>
          <a:graphicData uri="http://schemas.openxmlformats.org/presentationml/2006/ole">
            <mc:AlternateContent xmlns:mc="http://schemas.openxmlformats.org/markup-compatibility/2006">
              <mc:Choice xmlns:v="urn:schemas-microsoft-com:vml" Requires="v">
                <p:oleObj name="Equation" r:id="rId22" imgW="927000" imgH="495000" progId="Equation.DSMT4">
                  <p:embed/>
                </p:oleObj>
              </mc:Choice>
              <mc:Fallback>
                <p:oleObj name="Equation" r:id="rId22" imgW="927000" imgH="495000" progId="Equation.DSMT4">
                  <p:embed/>
                  <p:pic>
                    <p:nvPicPr>
                      <p:cNvPr id="0" name="Picture 13"/>
                      <p:cNvPicPr>
                        <a:picLocks noChangeAspect="1" noChangeArrowheads="1"/>
                      </p:cNvPicPr>
                      <p:nvPr/>
                    </p:nvPicPr>
                    <p:blipFill>
                      <a:blip r:embed="rId23"/>
                      <a:srcRect/>
                      <a:stretch>
                        <a:fillRect/>
                      </a:stretch>
                    </p:blipFill>
                    <p:spPr bwMode="auto">
                      <a:xfrm>
                        <a:off x="1566863" y="4297363"/>
                        <a:ext cx="927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4"/>
          <p:cNvGraphicFramePr>
            <a:graphicFrameLocks noChangeAspect="1"/>
          </p:cNvGraphicFramePr>
          <p:nvPr/>
        </p:nvGraphicFramePr>
        <p:xfrm>
          <a:off x="2057400" y="4816939"/>
          <a:ext cx="457200" cy="381000"/>
        </p:xfrm>
        <a:graphic>
          <a:graphicData uri="http://schemas.openxmlformats.org/presentationml/2006/ole">
            <mc:AlternateContent xmlns:mc="http://schemas.openxmlformats.org/markup-compatibility/2006">
              <mc:Choice xmlns:v="urn:schemas-microsoft-com:vml" Requires="v">
                <p:oleObj name="Equation" r:id="rId24" imgW="457200" imgH="380880" progId="Equation.DSMT4">
                  <p:embed/>
                </p:oleObj>
              </mc:Choice>
              <mc:Fallback>
                <p:oleObj name="Equation" r:id="rId24" imgW="457200" imgH="38088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057400" y="4816939"/>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3"/>
          <p:cNvGraphicFramePr>
            <a:graphicFrameLocks noChangeAspect="1"/>
          </p:cNvGraphicFramePr>
          <p:nvPr>
            <p:extLst>
              <p:ext uri="{D42A27DB-BD31-4B8C-83A1-F6EECF244321}">
                <p14:modId xmlns:p14="http://schemas.microsoft.com/office/powerpoint/2010/main" val="1402758334"/>
              </p:ext>
            </p:extLst>
          </p:nvPr>
        </p:nvGraphicFramePr>
        <p:xfrm>
          <a:off x="3435304" y="1771650"/>
          <a:ext cx="3441700" cy="241300"/>
        </p:xfrm>
        <a:graphic>
          <a:graphicData uri="http://schemas.openxmlformats.org/presentationml/2006/ole">
            <mc:AlternateContent xmlns:mc="http://schemas.openxmlformats.org/markup-compatibility/2006">
              <mc:Choice xmlns:v="urn:schemas-microsoft-com:vml" Requires="v">
                <p:oleObj name="Equation" r:id="rId26" imgW="3441600" imgH="241200" progId="Equation.DSMT4">
                  <p:embed/>
                </p:oleObj>
              </mc:Choice>
              <mc:Fallback>
                <p:oleObj name="Equation" r:id="rId26" imgW="3441600" imgH="241200" progId="Equation.DSMT4">
                  <p:embed/>
                  <p:pic>
                    <p:nvPicPr>
                      <p:cNvPr id="0" name="Picture 1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435304" y="1771650"/>
                        <a:ext cx="3441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21"/>
          <p:cNvGraphicFramePr>
            <a:graphicFrameLocks noChangeAspect="1"/>
          </p:cNvGraphicFramePr>
          <p:nvPr/>
        </p:nvGraphicFramePr>
        <p:xfrm>
          <a:off x="3429000" y="1447800"/>
          <a:ext cx="3035300" cy="279400"/>
        </p:xfrm>
        <a:graphic>
          <a:graphicData uri="http://schemas.openxmlformats.org/presentationml/2006/ole">
            <mc:AlternateContent xmlns:mc="http://schemas.openxmlformats.org/markup-compatibility/2006">
              <mc:Choice xmlns:v="urn:schemas-microsoft-com:vml" Requires="v">
                <p:oleObj name="Equation" r:id="rId28" imgW="3035160" imgH="279360" progId="Equation.DSMT4">
                  <p:embed/>
                </p:oleObj>
              </mc:Choice>
              <mc:Fallback>
                <p:oleObj name="Equation" r:id="rId28" imgW="3035160" imgH="279360" progId="Equation.DSMT4">
                  <p:embed/>
                  <p:pic>
                    <p:nvPicPr>
                      <p:cNvPr id="0" name="Picture 1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429000" y="1447800"/>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25" name="Group 24"/>
          <p:cNvGrpSpPr/>
          <p:nvPr/>
        </p:nvGrpSpPr>
        <p:grpSpPr>
          <a:xfrm>
            <a:off x="2514600" y="1619250"/>
            <a:ext cx="838200" cy="152400"/>
            <a:chOff x="2512219" y="1676400"/>
            <a:chExt cx="838200" cy="228600"/>
          </a:xfrm>
        </p:grpSpPr>
        <p:cxnSp>
          <p:nvCxnSpPr>
            <p:cNvPr id="26" name="Straight Arrow Connector 25"/>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571500" y="5307770"/>
            <a:ext cx="8001000" cy="523220"/>
          </a:xfrm>
          <a:prstGeom prst="rect">
            <a:avLst/>
          </a:prstGeom>
        </p:spPr>
        <p:txBody>
          <a:bodyPr wrap="square">
            <a:spAutoFit/>
          </a:bodyPr>
          <a:lstStyle/>
          <a:p>
            <a:r>
              <a:rPr lang="en-US" sz="2800" dirty="0"/>
              <a:t>Thus, 1.83 ÷ 4.1 ≈ </a:t>
            </a:r>
            <a:r>
              <a:rPr lang="en-US" sz="2800" dirty="0">
                <a:solidFill>
                  <a:srgbClr val="FF0000"/>
                </a:solidFill>
              </a:rPr>
              <a:t>0.45</a:t>
            </a:r>
            <a:r>
              <a:rPr lang="en-US" sz="2800" dirty="0"/>
              <a:t>.          </a:t>
            </a:r>
            <a:r>
              <a:rPr lang="en-US" sz="2000" dirty="0">
                <a:solidFill>
                  <a:srgbClr val="006666"/>
                </a:solidFill>
              </a:rPr>
              <a:t>Accurate to the nearest hundredth</a:t>
            </a:r>
            <a:r>
              <a:rPr lang="en-US" sz="2000" dirty="0"/>
              <a:t>      </a:t>
            </a:r>
            <a:endParaRPr lang="en-US" sz="2000" dirty="0">
              <a:solidFill>
                <a:srgbClr val="006666"/>
              </a:solidFill>
            </a:endParaRPr>
          </a:p>
        </p:txBody>
      </p:sp>
      <p:graphicFrame>
        <p:nvGraphicFramePr>
          <p:cNvPr id="29716" name="Object 20"/>
          <p:cNvGraphicFramePr>
            <a:graphicFrameLocks noChangeAspect="1"/>
          </p:cNvGraphicFramePr>
          <p:nvPr/>
        </p:nvGraphicFramePr>
        <p:xfrm>
          <a:off x="2134724" y="1781484"/>
          <a:ext cx="203200" cy="292100"/>
        </p:xfrm>
        <a:graphic>
          <a:graphicData uri="http://schemas.openxmlformats.org/presentationml/2006/ole">
            <mc:AlternateContent xmlns:mc="http://schemas.openxmlformats.org/markup-compatibility/2006">
              <mc:Choice xmlns:v="urn:schemas-microsoft-com:vml" Requires="v">
                <p:oleObj name="Equation" r:id="rId30" imgW="203040" imgH="291960" progId="Equation.DSMT4">
                  <p:embed/>
                </p:oleObj>
              </mc:Choice>
              <mc:Fallback>
                <p:oleObj name="Equation" r:id="rId30" imgW="203040" imgH="29196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34724" y="178148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97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3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Calculating Average Amount per Unit</a:t>
            </a:r>
          </a:p>
        </p:txBody>
      </p:sp>
      <p:sp>
        <p:nvSpPr>
          <p:cNvPr id="3" name="Content Placeholder 2"/>
          <p:cNvSpPr>
            <a:spLocks noGrp="1"/>
          </p:cNvSpPr>
          <p:nvPr>
            <p:ph idx="1"/>
          </p:nvPr>
        </p:nvSpPr>
        <p:spPr>
          <a:xfrm>
            <a:off x="457200" y="1280160"/>
            <a:ext cx="8229600" cy="4739640"/>
          </a:xfrm>
        </p:spPr>
        <p:txBody>
          <a:bodyPr/>
          <a:lstStyle/>
          <a:p>
            <a:r>
              <a:rPr lang="en-US" dirty="0"/>
              <a:t>The gas tank of a car holds </a:t>
            </a:r>
            <a:r>
              <a:rPr lang="en-US" dirty="0">
                <a:solidFill>
                  <a:srgbClr val="0000FF"/>
                </a:solidFill>
              </a:rPr>
              <a:t>18.5</a:t>
            </a:r>
            <a:r>
              <a:rPr lang="en-US" dirty="0"/>
              <a:t> gallons of gasoline. Determine how many miles per gallon the car averages if it will go </a:t>
            </a:r>
            <a:r>
              <a:rPr lang="en-US" dirty="0">
                <a:solidFill>
                  <a:srgbClr val="0000FF"/>
                </a:solidFill>
              </a:rPr>
              <a:t>518</a:t>
            </a:r>
            <a:r>
              <a:rPr lang="en-US" dirty="0"/>
              <a:t> miles on one tank of gas.</a:t>
            </a:r>
          </a:p>
          <a:p>
            <a:r>
              <a:rPr lang="en-US" b="1" dirty="0"/>
              <a:t>Solution</a:t>
            </a:r>
          </a:p>
          <a:p>
            <a:r>
              <a:rPr lang="en-US" dirty="0"/>
              <a:t>Divide to find the average number of miles per gallon.</a:t>
            </a:r>
          </a:p>
        </p:txBody>
      </p:sp>
      <p:graphicFrame>
        <p:nvGraphicFramePr>
          <p:cNvPr id="32770" name="Object 2"/>
          <p:cNvGraphicFramePr>
            <a:graphicFrameLocks noChangeAspect="1"/>
          </p:cNvGraphicFramePr>
          <p:nvPr>
            <p:extLst>
              <p:ext uri="{D42A27DB-BD31-4B8C-83A1-F6EECF244321}">
                <p14:modId xmlns:p14="http://schemas.microsoft.com/office/powerpoint/2010/main" val="865774946"/>
              </p:ext>
            </p:extLst>
          </p:nvPr>
        </p:nvGraphicFramePr>
        <p:xfrm>
          <a:off x="819150" y="3941763"/>
          <a:ext cx="2032000" cy="584200"/>
        </p:xfrm>
        <a:graphic>
          <a:graphicData uri="http://schemas.openxmlformats.org/presentationml/2006/ole">
            <mc:AlternateContent xmlns:mc="http://schemas.openxmlformats.org/markup-compatibility/2006">
              <mc:Choice xmlns:v="urn:schemas-microsoft-com:vml" Requires="v">
                <p:oleObj name="Equation" r:id="rId2" imgW="2031840" imgH="583920" progId="Equation.DSMT4">
                  <p:embed/>
                </p:oleObj>
              </mc:Choice>
              <mc:Fallback>
                <p:oleObj name="Equation" r:id="rId2" imgW="2031840" imgH="583920" progId="Equation.DSMT4">
                  <p:embed/>
                  <p:pic>
                    <p:nvPicPr>
                      <p:cNvPr id="0" name="Picture 2"/>
                      <p:cNvPicPr>
                        <a:picLocks noChangeAspect="1" noChangeArrowheads="1"/>
                      </p:cNvPicPr>
                      <p:nvPr/>
                    </p:nvPicPr>
                    <p:blipFill>
                      <a:blip r:embed="rId3"/>
                      <a:srcRect/>
                      <a:stretch>
                        <a:fillRect/>
                      </a:stretch>
                    </p:blipFill>
                    <p:spPr bwMode="auto">
                      <a:xfrm>
                        <a:off x="819150" y="3941763"/>
                        <a:ext cx="2032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extLst>
              <p:ext uri="{D42A27DB-BD31-4B8C-83A1-F6EECF244321}">
                <p14:modId xmlns:p14="http://schemas.microsoft.com/office/powerpoint/2010/main" val="4083405409"/>
              </p:ext>
            </p:extLst>
          </p:nvPr>
        </p:nvGraphicFramePr>
        <p:xfrm>
          <a:off x="1503363" y="4579938"/>
          <a:ext cx="762000" cy="292100"/>
        </p:xfrm>
        <a:graphic>
          <a:graphicData uri="http://schemas.openxmlformats.org/presentationml/2006/ole">
            <mc:AlternateContent xmlns:mc="http://schemas.openxmlformats.org/markup-compatibility/2006">
              <mc:Choice xmlns:v="urn:schemas-microsoft-com:vml" Requires="v">
                <p:oleObj name="Equation" r:id="rId4" imgW="761760" imgH="291960" progId="Equation.DSMT4">
                  <p:embed/>
                </p:oleObj>
              </mc:Choice>
              <mc:Fallback>
                <p:oleObj name="Equation" r:id="rId4" imgW="761760" imgH="291960" progId="Equation.DSMT4">
                  <p:embed/>
                  <p:pic>
                    <p:nvPicPr>
                      <p:cNvPr id="0" name="Picture 3"/>
                      <p:cNvPicPr>
                        <a:picLocks noChangeAspect="1" noChangeArrowheads="1"/>
                      </p:cNvPicPr>
                      <p:nvPr/>
                    </p:nvPicPr>
                    <p:blipFill>
                      <a:blip r:embed="rId5"/>
                      <a:srcRect/>
                      <a:stretch>
                        <a:fillRect/>
                      </a:stretch>
                    </p:blipFill>
                    <p:spPr bwMode="auto">
                      <a:xfrm>
                        <a:off x="1503363" y="4579938"/>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extLst>
              <p:ext uri="{D42A27DB-BD31-4B8C-83A1-F6EECF244321}">
                <p14:modId xmlns:p14="http://schemas.microsoft.com/office/powerpoint/2010/main" val="2663847058"/>
              </p:ext>
            </p:extLst>
          </p:nvPr>
        </p:nvGraphicFramePr>
        <p:xfrm>
          <a:off x="2349500" y="3657600"/>
          <a:ext cx="469900" cy="292100"/>
        </p:xfrm>
        <a:graphic>
          <a:graphicData uri="http://schemas.openxmlformats.org/presentationml/2006/ole">
            <mc:AlternateContent xmlns:mc="http://schemas.openxmlformats.org/markup-compatibility/2006">
              <mc:Choice xmlns:v="urn:schemas-microsoft-com:vml" Requires="v">
                <p:oleObj name="Equation" r:id="rId6" imgW="469800" imgH="291960" progId="Equation.DSMT4">
                  <p:embed/>
                </p:oleObj>
              </mc:Choice>
              <mc:Fallback>
                <p:oleObj name="Equation" r:id="rId6" imgW="469800" imgH="291960" progId="Equation.DSMT4">
                  <p:embed/>
                  <p:pic>
                    <p:nvPicPr>
                      <p:cNvPr id="0" name="Picture 4"/>
                      <p:cNvPicPr>
                        <a:picLocks noChangeAspect="1" noChangeArrowheads="1"/>
                      </p:cNvPicPr>
                      <p:nvPr/>
                    </p:nvPicPr>
                    <p:blipFill>
                      <a:blip r:embed="rId7"/>
                      <a:srcRect/>
                      <a:stretch>
                        <a:fillRect/>
                      </a:stretch>
                    </p:blipFill>
                    <p:spPr bwMode="auto">
                      <a:xfrm>
                        <a:off x="2349500" y="3657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extLst>
              <p:ext uri="{D42A27DB-BD31-4B8C-83A1-F6EECF244321}">
                <p14:modId xmlns:p14="http://schemas.microsoft.com/office/powerpoint/2010/main" val="1331932254"/>
              </p:ext>
            </p:extLst>
          </p:nvPr>
        </p:nvGraphicFramePr>
        <p:xfrm>
          <a:off x="1884363" y="49657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srcRect/>
                      <a:stretch>
                        <a:fillRect/>
                      </a:stretch>
                    </p:blipFill>
                    <p:spPr bwMode="auto">
                      <a:xfrm>
                        <a:off x="1884363" y="49657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extLst>
              <p:ext uri="{D42A27DB-BD31-4B8C-83A1-F6EECF244321}">
                <p14:modId xmlns:p14="http://schemas.microsoft.com/office/powerpoint/2010/main" val="2510363852"/>
              </p:ext>
            </p:extLst>
          </p:nvPr>
        </p:nvGraphicFramePr>
        <p:xfrm>
          <a:off x="2438400" y="5727700"/>
          <a:ext cx="215900" cy="292100"/>
        </p:xfrm>
        <a:graphic>
          <a:graphicData uri="http://schemas.openxmlformats.org/presentationml/2006/ole">
            <mc:AlternateContent xmlns:mc="http://schemas.openxmlformats.org/markup-compatibility/2006">
              <mc:Choice xmlns:v="urn:schemas-microsoft-com:vml" Requires="v">
                <p:oleObj name="Equation" r:id="rId10" imgW="215640" imgH="291960" progId="Equation.DSMT4">
                  <p:embed/>
                </p:oleObj>
              </mc:Choice>
              <mc:Fallback>
                <p:oleObj name="Equation" r:id="rId10" imgW="21564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38400" y="5727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extLst>
              <p:ext uri="{D42A27DB-BD31-4B8C-83A1-F6EECF244321}">
                <p14:modId xmlns:p14="http://schemas.microsoft.com/office/powerpoint/2010/main" val="1183442590"/>
              </p:ext>
            </p:extLst>
          </p:nvPr>
        </p:nvGraphicFramePr>
        <p:xfrm>
          <a:off x="2095500" y="3657600"/>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95500" y="3657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101780" y="5204480"/>
            <a:ext cx="5531707" cy="523220"/>
          </a:xfrm>
          <a:prstGeom prst="rect">
            <a:avLst/>
          </a:prstGeom>
        </p:spPr>
        <p:txBody>
          <a:bodyPr wrap="none">
            <a:spAutoFit/>
          </a:bodyPr>
          <a:lstStyle/>
          <a:p>
            <a:r>
              <a:rPr lang="en-US" sz="2800" dirty="0"/>
              <a:t>The car averages </a:t>
            </a:r>
            <a:r>
              <a:rPr lang="en-US" sz="2800" dirty="0">
                <a:solidFill>
                  <a:srgbClr val="FF0000"/>
                </a:solidFill>
              </a:rPr>
              <a:t>25 miles per gallon</a:t>
            </a:r>
            <a:r>
              <a:rPr lang="en-US" sz="2800" dirty="0"/>
              <a:t>.</a:t>
            </a:r>
          </a:p>
        </p:txBody>
      </p:sp>
      <p:cxnSp>
        <p:nvCxnSpPr>
          <p:cNvPr id="5" name="Straight Connector 4">
            <a:extLst>
              <a:ext uri="{FF2B5EF4-FFF2-40B4-BE49-F238E27FC236}">
                <a16:creationId xmlns:a16="http://schemas.microsoft.com/office/drawing/2014/main" id="{4506C6D9-5836-F474-9CA5-C1DD3DB8E25B}"/>
              </a:ext>
            </a:extLst>
          </p:cNvPr>
          <p:cNvCxnSpPr/>
          <p:nvPr/>
        </p:nvCxnSpPr>
        <p:spPr>
          <a:xfrm>
            <a:off x="1371600" y="4897849"/>
            <a:ext cx="1118527" cy="0"/>
          </a:xfrm>
          <a:prstGeom prst="line">
            <a:avLst/>
          </a:prstGeom>
          <a:ln/>
          <a:effectLst/>
        </p:spPr>
        <p:style>
          <a:lnRef idx="2">
            <a:schemeClr val="accent2"/>
          </a:lnRef>
          <a:fillRef idx="0">
            <a:schemeClr val="accent2"/>
          </a:fillRef>
          <a:effectRef idx="1">
            <a:schemeClr val="accent2"/>
          </a:effectRef>
          <a:fontRef idx="minor">
            <a:schemeClr val="tx1"/>
          </a:fontRef>
        </p:style>
      </p:cxnSp>
      <p:graphicFrame>
        <p:nvGraphicFramePr>
          <p:cNvPr id="6" name="Object 5">
            <a:extLst>
              <a:ext uri="{FF2B5EF4-FFF2-40B4-BE49-F238E27FC236}">
                <a16:creationId xmlns:a16="http://schemas.microsoft.com/office/drawing/2014/main" id="{E46F9693-BCC0-4A39-65A1-422304687F4F}"/>
              </a:ext>
            </a:extLst>
          </p:cNvPr>
          <p:cNvGraphicFramePr>
            <a:graphicFrameLocks noChangeAspect="1"/>
          </p:cNvGraphicFramePr>
          <p:nvPr>
            <p:extLst>
              <p:ext uri="{D42A27DB-BD31-4B8C-83A1-F6EECF244321}">
                <p14:modId xmlns:p14="http://schemas.microsoft.com/office/powerpoint/2010/main" val="2191534916"/>
              </p:ext>
            </p:extLst>
          </p:nvPr>
        </p:nvGraphicFramePr>
        <p:xfrm>
          <a:off x="1676400" y="5346700"/>
          <a:ext cx="939800" cy="292100"/>
        </p:xfrm>
        <a:graphic>
          <a:graphicData uri="http://schemas.openxmlformats.org/presentationml/2006/ole">
            <mc:AlternateContent xmlns:mc="http://schemas.openxmlformats.org/markup-compatibility/2006">
              <mc:Choice xmlns:v="urn:schemas-microsoft-com:vml" Requires="v">
                <p:oleObj name="Equation" r:id="rId14" imgW="939600" imgH="291960" progId="Equation.DSMT4">
                  <p:embed/>
                </p:oleObj>
              </mc:Choice>
              <mc:Fallback>
                <p:oleObj name="Equation" r:id="rId14" imgW="939600" imgH="291960" progId="Equation.DSMT4">
                  <p:embed/>
                  <p:pic>
                    <p:nvPicPr>
                      <p:cNvPr id="32773" name="Object 5"/>
                      <p:cNvPicPr>
                        <a:picLocks noChangeAspect="1" noChangeArrowheads="1"/>
                      </p:cNvPicPr>
                      <p:nvPr/>
                    </p:nvPicPr>
                    <p:blipFill>
                      <a:blip r:embed="rId15"/>
                      <a:srcRect/>
                      <a:stretch>
                        <a:fillRect/>
                      </a:stretch>
                    </p:blipFill>
                    <p:spPr bwMode="auto">
                      <a:xfrm>
                        <a:off x="1676400" y="53467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Connector 6">
            <a:extLst>
              <a:ext uri="{FF2B5EF4-FFF2-40B4-BE49-F238E27FC236}">
                <a16:creationId xmlns:a16="http://schemas.microsoft.com/office/drawing/2014/main" id="{8CFD7A1A-69CB-21D7-C435-2C920579F3FF}"/>
              </a:ext>
            </a:extLst>
          </p:cNvPr>
          <p:cNvCxnSpPr/>
          <p:nvPr/>
        </p:nvCxnSpPr>
        <p:spPr>
          <a:xfrm>
            <a:off x="1700873" y="5651500"/>
            <a:ext cx="1118527" cy="0"/>
          </a:xfrm>
          <a:prstGeom prst="line">
            <a:avLst/>
          </a:prstGeom>
          <a:ln/>
          <a:effectLst/>
        </p:spPr>
        <p:style>
          <a:lnRef idx="2">
            <a:schemeClr val="accent2"/>
          </a:lnRef>
          <a:fillRef idx="0">
            <a:schemeClr val="accent2"/>
          </a:fillRef>
          <a:effectRef idx="1">
            <a:schemeClr val="accent2"/>
          </a:effectRef>
          <a:fontRef idx="minor">
            <a:schemeClr val="tx1"/>
          </a:fontRef>
        </p:style>
      </p:cxnSp>
      <p:sp>
        <p:nvSpPr>
          <p:cNvPr id="8" name="Freeform 12">
            <a:extLst>
              <a:ext uri="{FF2B5EF4-FFF2-40B4-BE49-F238E27FC236}">
                <a16:creationId xmlns:a16="http://schemas.microsoft.com/office/drawing/2014/main" id="{B966F123-2A14-FC79-FD64-6DB819582E98}"/>
              </a:ext>
            </a:extLst>
          </p:cNvPr>
          <p:cNvSpPr/>
          <p:nvPr/>
        </p:nvSpPr>
        <p:spPr>
          <a:xfrm>
            <a:off x="1266825" y="4379902"/>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Freeform 12">
            <a:extLst>
              <a:ext uri="{FF2B5EF4-FFF2-40B4-BE49-F238E27FC236}">
                <a16:creationId xmlns:a16="http://schemas.microsoft.com/office/drawing/2014/main" id="{924C9E54-93DC-B2BA-B85C-EAB62D79FA77}"/>
              </a:ext>
            </a:extLst>
          </p:cNvPr>
          <p:cNvSpPr/>
          <p:nvPr/>
        </p:nvSpPr>
        <p:spPr>
          <a:xfrm>
            <a:off x="2291416" y="4348744"/>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Calculating Total Distance Traveled</a:t>
            </a:r>
          </a:p>
        </p:txBody>
      </p:sp>
      <p:sp>
        <p:nvSpPr>
          <p:cNvPr id="3" name="Content Placeholder 2"/>
          <p:cNvSpPr>
            <a:spLocks noGrp="1"/>
          </p:cNvSpPr>
          <p:nvPr>
            <p:ph idx="1"/>
          </p:nvPr>
        </p:nvSpPr>
        <p:spPr>
          <a:xfrm>
            <a:off x="457200" y="1280160"/>
            <a:ext cx="8229600" cy="4739640"/>
          </a:xfrm>
        </p:spPr>
        <p:txBody>
          <a:bodyPr/>
          <a:lstStyle/>
          <a:p>
            <a:r>
              <a:rPr lang="en-US" dirty="0"/>
              <a:t>If you ride your bicycle at an average speed of </a:t>
            </a:r>
            <a:r>
              <a:rPr lang="en-US" dirty="0">
                <a:solidFill>
                  <a:srgbClr val="0000FF"/>
                </a:solidFill>
              </a:rPr>
              <a:t>15.2 </a:t>
            </a:r>
            <a:r>
              <a:rPr lang="en-US" dirty="0"/>
              <a:t>miles per hour, how far will you ride in </a:t>
            </a:r>
            <a:r>
              <a:rPr lang="en-US" dirty="0">
                <a:solidFill>
                  <a:srgbClr val="0000FF"/>
                </a:solidFill>
              </a:rPr>
              <a:t>3.5</a:t>
            </a:r>
            <a:r>
              <a:rPr lang="en-US" dirty="0"/>
              <a:t> hours?</a:t>
            </a:r>
          </a:p>
          <a:p>
            <a:r>
              <a:rPr lang="en-US" b="1" dirty="0"/>
              <a:t>Solution</a:t>
            </a:r>
          </a:p>
          <a:p>
            <a:r>
              <a:rPr lang="en-US" dirty="0"/>
              <a:t>Multiply the average speed by the number of hours.</a:t>
            </a:r>
          </a:p>
        </p:txBody>
      </p:sp>
      <p:sp>
        <p:nvSpPr>
          <p:cNvPr id="4" name="Rectangle 3"/>
          <p:cNvSpPr/>
          <p:nvPr/>
        </p:nvSpPr>
        <p:spPr>
          <a:xfrm>
            <a:off x="834184" y="5496580"/>
            <a:ext cx="5414367" cy="523220"/>
          </a:xfrm>
          <a:prstGeom prst="rect">
            <a:avLst/>
          </a:prstGeom>
        </p:spPr>
        <p:txBody>
          <a:bodyPr wrap="none">
            <a:spAutoFit/>
          </a:bodyPr>
          <a:lstStyle/>
          <a:p>
            <a:r>
              <a:rPr lang="en-US" sz="2800" dirty="0"/>
              <a:t>You will ride </a:t>
            </a:r>
            <a:r>
              <a:rPr lang="en-US" sz="2800" dirty="0">
                <a:solidFill>
                  <a:srgbClr val="FF0000"/>
                </a:solidFill>
              </a:rPr>
              <a:t>53.2</a:t>
            </a:r>
            <a:r>
              <a:rPr lang="en-US" sz="2800" dirty="0"/>
              <a:t> </a:t>
            </a:r>
            <a:r>
              <a:rPr lang="en-US" sz="2800" dirty="0">
                <a:solidFill>
                  <a:srgbClr val="FF0000"/>
                </a:solidFill>
              </a:rPr>
              <a:t>miles</a:t>
            </a:r>
            <a:r>
              <a:rPr lang="en-US" sz="2800" dirty="0"/>
              <a:t> in 3.5 hours.</a:t>
            </a:r>
          </a:p>
        </p:txBody>
      </p:sp>
      <p:graphicFrame>
        <p:nvGraphicFramePr>
          <p:cNvPr id="33794" name="Object 2"/>
          <p:cNvGraphicFramePr>
            <a:graphicFrameLocks noChangeAspect="1"/>
          </p:cNvGraphicFramePr>
          <p:nvPr/>
        </p:nvGraphicFramePr>
        <p:xfrm>
          <a:off x="2288360" y="3845740"/>
          <a:ext cx="647700" cy="228600"/>
        </p:xfrm>
        <a:graphic>
          <a:graphicData uri="http://schemas.openxmlformats.org/presentationml/2006/ole">
            <mc:AlternateContent xmlns:mc="http://schemas.openxmlformats.org/markup-compatibility/2006">
              <mc:Choice xmlns:v="urn:schemas-microsoft-com:vml" Requires="v">
                <p:oleObj name="Equation" r:id="rId2" imgW="647640" imgH="228600" progId="Equation.DSMT4">
                  <p:embed/>
                </p:oleObj>
              </mc:Choice>
              <mc:Fallback>
                <p:oleObj name="Equation" r:id="rId2" imgW="647640" imgH="2286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8360" y="3845740"/>
                        <a:ext cx="647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914400" y="3276600"/>
          <a:ext cx="1054100" cy="977900"/>
        </p:xfrm>
        <a:graphic>
          <a:graphicData uri="http://schemas.openxmlformats.org/presentationml/2006/ole">
            <mc:AlternateContent xmlns:mc="http://schemas.openxmlformats.org/markup-compatibility/2006">
              <mc:Choice xmlns:v="urn:schemas-microsoft-com:vml" Requires="v">
                <p:oleObj name="Equation" r:id="rId4" imgW="1054080" imgH="977760" progId="Equation.DSMT4">
                  <p:embed/>
                </p:oleObj>
              </mc:Choice>
              <mc:Fallback>
                <p:oleObj name="Equation" r:id="rId4" imgW="1054080" imgH="977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276600"/>
                        <a:ext cx="1054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extLst>
              <p:ext uri="{D42A27DB-BD31-4B8C-83A1-F6EECF244321}">
                <p14:modId xmlns:p14="http://schemas.microsoft.com/office/powerpoint/2010/main" val="1417845257"/>
              </p:ext>
            </p:extLst>
          </p:nvPr>
        </p:nvGraphicFramePr>
        <p:xfrm>
          <a:off x="1234654" y="4267200"/>
          <a:ext cx="736600" cy="381000"/>
        </p:xfrm>
        <a:graphic>
          <a:graphicData uri="http://schemas.openxmlformats.org/presentationml/2006/ole">
            <mc:AlternateContent xmlns:mc="http://schemas.openxmlformats.org/markup-compatibility/2006">
              <mc:Choice xmlns:v="urn:schemas-microsoft-com:vml" Requires="v">
                <p:oleObj name="Equation" r:id="rId6" imgW="736560" imgH="380880" progId="Equation.DSMT4">
                  <p:embed/>
                </p:oleObj>
              </mc:Choice>
              <mc:Fallback>
                <p:oleObj name="Equation" r:id="rId6" imgW="73656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4654" y="4267200"/>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extLst>
              <p:ext uri="{D42A27DB-BD31-4B8C-83A1-F6EECF244321}">
                <p14:modId xmlns:p14="http://schemas.microsoft.com/office/powerpoint/2010/main" val="1547932521"/>
              </p:ext>
            </p:extLst>
          </p:nvPr>
        </p:nvGraphicFramePr>
        <p:xfrm>
          <a:off x="938676" y="4648200"/>
          <a:ext cx="1016000" cy="495300"/>
        </p:xfrm>
        <a:graphic>
          <a:graphicData uri="http://schemas.openxmlformats.org/presentationml/2006/ole">
            <mc:AlternateContent xmlns:mc="http://schemas.openxmlformats.org/markup-compatibility/2006">
              <mc:Choice xmlns:v="urn:schemas-microsoft-com:vml" Requires="v">
                <p:oleObj name="Equation" r:id="rId8" imgW="1015920" imgH="495000" progId="Equation.DSMT4">
                  <p:embed/>
                </p:oleObj>
              </mc:Choice>
              <mc:Fallback>
                <p:oleObj name="Equation" r:id="rId8" imgW="1015920" imgH="4950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8676" y="4648200"/>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extLst>
              <p:ext uri="{D42A27DB-BD31-4B8C-83A1-F6EECF244321}">
                <p14:modId xmlns:p14="http://schemas.microsoft.com/office/powerpoint/2010/main" val="2042501741"/>
              </p:ext>
            </p:extLst>
          </p:nvPr>
        </p:nvGraphicFramePr>
        <p:xfrm>
          <a:off x="966324" y="5181600"/>
          <a:ext cx="990600" cy="381000"/>
        </p:xfrm>
        <a:graphic>
          <a:graphicData uri="http://schemas.openxmlformats.org/presentationml/2006/ole">
            <mc:AlternateContent xmlns:mc="http://schemas.openxmlformats.org/markup-compatibility/2006">
              <mc:Choice xmlns:v="urn:schemas-microsoft-com:vml" Requires="v">
                <p:oleObj name="Equation" r:id="rId10" imgW="990360" imgH="380880" progId="Equation.DSMT4">
                  <p:embed/>
                </p:oleObj>
              </mc:Choice>
              <mc:Fallback>
                <p:oleObj name="Equation" r:id="rId10" imgW="99036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6324" y="5181600"/>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2301060" y="3334368"/>
          <a:ext cx="1549400" cy="279400"/>
        </p:xfrm>
        <a:graphic>
          <a:graphicData uri="http://schemas.openxmlformats.org/presentationml/2006/ole">
            <mc:AlternateContent xmlns:mc="http://schemas.openxmlformats.org/markup-compatibility/2006">
              <mc:Choice xmlns:v="urn:schemas-microsoft-com:vml" Requires="v">
                <p:oleObj name="Equation" r:id="rId12" imgW="1549080" imgH="279360" progId="Equation.DSMT4">
                  <p:embed/>
                </p:oleObj>
              </mc:Choice>
              <mc:Fallback>
                <p:oleObj name="Equation" r:id="rId12" imgW="1549080" imgH="2793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01060" y="3334368"/>
                        <a:ext cx="154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extLst>
              <p:ext uri="{D42A27DB-BD31-4B8C-83A1-F6EECF244321}">
                <p14:modId xmlns:p14="http://schemas.microsoft.com/office/powerpoint/2010/main" val="1174066890"/>
              </p:ext>
            </p:extLst>
          </p:nvPr>
        </p:nvGraphicFramePr>
        <p:xfrm>
          <a:off x="2286000" y="5181600"/>
          <a:ext cx="596900" cy="241300"/>
        </p:xfrm>
        <a:graphic>
          <a:graphicData uri="http://schemas.openxmlformats.org/presentationml/2006/ole">
            <mc:AlternateContent xmlns:mc="http://schemas.openxmlformats.org/markup-compatibility/2006">
              <mc:Choice xmlns:v="urn:schemas-microsoft-com:vml" Requires="v">
                <p:oleObj name="Equation" r:id="rId14" imgW="596880" imgH="241200" progId="Equation.DSMT4">
                  <p:embed/>
                </p:oleObj>
              </mc:Choice>
              <mc:Fallback>
                <p:oleObj name="Equation" r:id="rId14" imgW="596880" imgH="2412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86000" y="5181600"/>
                        <a:ext cx="596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8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1920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left the same number of places as the number of 0s found in  Step 1.</a:t>
            </a:r>
          </a:p>
        </p:txBody>
      </p:sp>
      <p:sp>
        <p:nvSpPr>
          <p:cNvPr id="6" name="Title 5"/>
          <p:cNvSpPr>
            <a:spLocks noGrp="1"/>
          </p:cNvSpPr>
          <p:nvPr>
            <p:ph type="title"/>
          </p:nvPr>
        </p:nvSpPr>
        <p:spPr/>
        <p:txBody>
          <a:bodyPr>
            <a:normAutofit/>
          </a:bodyPr>
          <a:lstStyle/>
          <a:p>
            <a:r>
              <a:rPr lang="en-US" dirty="0"/>
              <a:t>Procedure: Dividing a Decimal Number by a Power of 10 (10, 100, 1000, and so 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r>
              <a:rPr lang="en-US" dirty="0">
                <a:solidFill>
                  <a:srgbClr val="000000"/>
                </a:solidFill>
              </a:rPr>
              <a:t>Division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And so on.</a:t>
            </a:r>
            <a:endParaRPr lang="en-US" b="1" dirty="0">
              <a:solidFill>
                <a:srgbClr val="000000"/>
              </a:solidFill>
              <a:latin typeface="Calibri" pitchFamily="34" charset="0"/>
            </a:endParaRPr>
          </a:p>
        </p:txBody>
      </p:sp>
      <p:sp>
        <p:nvSpPr>
          <p:cNvPr id="6" name="Title 5"/>
          <p:cNvSpPr>
            <a:spLocks noGrp="1"/>
          </p:cNvSpPr>
          <p:nvPr>
            <p:ph type="title"/>
          </p:nvPr>
        </p:nvSpPr>
        <p:spPr/>
        <p:txBody>
          <a:bodyPr>
            <a:normAutofit/>
          </a:bodyPr>
          <a:lstStyle/>
          <a:p>
            <a:r>
              <a:rPr lang="en-US" dirty="0"/>
              <a:t>Procedure: Dividing a Decimal Number by a Power of 10 (10, 100, 1000, and so on) (cont.)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Dividing by Powers of 10</a:t>
            </a:r>
          </a:p>
        </p:txBody>
      </p:sp>
      <p:sp>
        <p:nvSpPr>
          <p:cNvPr id="3" name="Content Placeholder 2"/>
          <p:cNvSpPr>
            <a:spLocks noGrp="1"/>
          </p:cNvSpPr>
          <p:nvPr>
            <p:ph idx="1"/>
          </p:nvPr>
        </p:nvSpPr>
        <p:spPr/>
        <p:txBody>
          <a:bodyPr/>
          <a:lstStyle/>
          <a:p>
            <a:r>
              <a:rPr lang="en-US" dirty="0"/>
              <a:t>The following quotients illustrate dividing by powers of 10.</a:t>
            </a:r>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p:txBody>
      </p:sp>
      <p:graphicFrame>
        <p:nvGraphicFramePr>
          <p:cNvPr id="34818" name="Object 2"/>
          <p:cNvGraphicFramePr>
            <a:graphicFrameLocks noChangeAspect="1"/>
          </p:cNvGraphicFramePr>
          <p:nvPr/>
        </p:nvGraphicFramePr>
        <p:xfrm>
          <a:off x="952500" y="2362200"/>
          <a:ext cx="1485900" cy="292100"/>
        </p:xfrm>
        <a:graphic>
          <a:graphicData uri="http://schemas.openxmlformats.org/presentationml/2006/ole">
            <mc:AlternateContent xmlns:mc="http://schemas.openxmlformats.org/markup-compatibility/2006">
              <mc:Choice xmlns:v="urn:schemas-microsoft-com:vml" Requires="v">
                <p:oleObj name="Equation" r:id="rId2" imgW="1485720" imgH="291960" progId="Equation.DSMT4">
                  <p:embed/>
                </p:oleObj>
              </mc:Choice>
              <mc:Fallback>
                <p:oleObj name="Equation" r:id="rId2" imgW="148572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0" y="23622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2491560" y="2093140"/>
          <a:ext cx="977900" cy="838200"/>
        </p:xfrm>
        <a:graphic>
          <a:graphicData uri="http://schemas.openxmlformats.org/presentationml/2006/ole">
            <mc:AlternateContent xmlns:mc="http://schemas.openxmlformats.org/markup-compatibility/2006">
              <mc:Choice xmlns:v="urn:schemas-microsoft-com:vml" Requires="v">
                <p:oleObj name="Equation" r:id="rId4" imgW="977760" imgH="838080" progId="Equation.DSMT4">
                  <p:embed/>
                </p:oleObj>
              </mc:Choice>
              <mc:Fallback>
                <p:oleObj name="Equation" r:id="rId4" imgW="977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1560" y="209314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554876" y="2378384"/>
          <a:ext cx="1270000" cy="292100"/>
        </p:xfrm>
        <a:graphic>
          <a:graphicData uri="http://schemas.openxmlformats.org/presentationml/2006/ole">
            <mc:AlternateContent xmlns:mc="http://schemas.openxmlformats.org/markup-compatibility/2006">
              <mc:Choice xmlns:v="urn:schemas-microsoft-com:vml" Requires="v">
                <p:oleObj name="Equation" r:id="rId6" imgW="1269720" imgH="291960" progId="Equation.DSMT4">
                  <p:embed/>
                </p:oleObj>
              </mc:Choice>
              <mc:Fallback>
                <p:oleObj name="Equation" r:id="rId6" imgW="126972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54876" y="237838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938676" y="3385168"/>
          <a:ext cx="1219200" cy="292100"/>
        </p:xfrm>
        <a:graphic>
          <a:graphicData uri="http://schemas.openxmlformats.org/presentationml/2006/ole">
            <mc:AlternateContent xmlns:mc="http://schemas.openxmlformats.org/markup-compatibility/2006">
              <mc:Choice xmlns:v="urn:schemas-microsoft-com:vml" Requires="v">
                <p:oleObj name="Equation" r:id="rId8" imgW="1218960" imgH="291960" progId="Equation.DSMT4">
                  <p:embed/>
                </p:oleObj>
              </mc:Choice>
              <mc:Fallback>
                <p:oleObj name="Equation" r:id="rId8" imgW="1218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8676" y="338516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2245540" y="3096552"/>
          <a:ext cx="889000" cy="838200"/>
        </p:xfrm>
        <a:graphic>
          <a:graphicData uri="http://schemas.openxmlformats.org/presentationml/2006/ole">
            <mc:AlternateContent xmlns:mc="http://schemas.openxmlformats.org/markup-compatibility/2006">
              <mc:Choice xmlns:v="urn:schemas-microsoft-com:vml" Requires="v">
                <p:oleObj name="Equation" r:id="rId10" imgW="888840" imgH="838080" progId="Equation.DSMT4">
                  <p:embed/>
                </p:oleObj>
              </mc:Choice>
              <mc:Fallback>
                <p:oleObj name="Equation" r:id="rId10" imgW="8888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5540" y="309655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3200400" y="3381684"/>
          <a:ext cx="914400" cy="292100"/>
        </p:xfrm>
        <a:graphic>
          <a:graphicData uri="http://schemas.openxmlformats.org/presentationml/2006/ole">
            <mc:AlternateContent xmlns:mc="http://schemas.openxmlformats.org/markup-compatibility/2006">
              <mc:Choice xmlns:v="urn:schemas-microsoft-com:vml" Requires="v">
                <p:oleObj name="Equation" r:id="rId12" imgW="914400" imgH="291960" progId="Equation.DSMT4">
                  <p:embed/>
                </p:oleObj>
              </mc:Choice>
              <mc:Fallback>
                <p:oleObj name="Equation" r:id="rId12" imgW="91440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381684"/>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925976" y="4395324"/>
          <a:ext cx="1841500" cy="292100"/>
        </p:xfrm>
        <a:graphic>
          <a:graphicData uri="http://schemas.openxmlformats.org/presentationml/2006/ole">
            <mc:AlternateContent xmlns:mc="http://schemas.openxmlformats.org/markup-compatibility/2006">
              <mc:Choice xmlns:v="urn:schemas-microsoft-com:vml" Requires="v">
                <p:oleObj name="Equation" r:id="rId14" imgW="1841400" imgH="291960" progId="Equation.DSMT4">
                  <p:embed/>
                </p:oleObj>
              </mc:Choice>
              <mc:Fallback>
                <p:oleObj name="Equation" r:id="rId14" imgW="184140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25976" y="4395324"/>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2822884" y="4114800"/>
          <a:ext cx="1155700" cy="838200"/>
        </p:xfrm>
        <a:graphic>
          <a:graphicData uri="http://schemas.openxmlformats.org/presentationml/2006/ole">
            <mc:AlternateContent xmlns:mc="http://schemas.openxmlformats.org/markup-compatibility/2006">
              <mc:Choice xmlns:v="urn:schemas-microsoft-com:vml" Requires="v">
                <p:oleObj name="Equation" r:id="rId16" imgW="1155600" imgH="838080" progId="Equation.DSMT4">
                  <p:embed/>
                </p:oleObj>
              </mc:Choice>
              <mc:Fallback>
                <p:oleObj name="Equation" r:id="rId16" imgW="11556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22884" y="41148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4021292" y="4396560"/>
          <a:ext cx="1625600" cy="292100"/>
        </p:xfrm>
        <a:graphic>
          <a:graphicData uri="http://schemas.openxmlformats.org/presentationml/2006/ole">
            <mc:AlternateContent xmlns:mc="http://schemas.openxmlformats.org/markup-compatibility/2006">
              <mc:Choice xmlns:v="urn:schemas-microsoft-com:vml" Requires="v">
                <p:oleObj name="Equation" r:id="rId18" imgW="1625400" imgH="291960" progId="Equation.DSMT4">
                  <p:embed/>
                </p:oleObj>
              </mc:Choice>
              <mc:Fallback>
                <p:oleObj name="Equation" r:id="rId18" imgW="162540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21292" y="439656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7" name="Object 11"/>
          <p:cNvGraphicFramePr>
            <a:graphicFrameLocks noChangeAspect="1"/>
          </p:cNvGraphicFramePr>
          <p:nvPr/>
        </p:nvGraphicFramePr>
        <p:xfrm>
          <a:off x="5867400" y="2224088"/>
          <a:ext cx="2565400" cy="571500"/>
        </p:xfrm>
        <a:graphic>
          <a:graphicData uri="http://schemas.openxmlformats.org/presentationml/2006/ole">
            <mc:AlternateContent xmlns:mc="http://schemas.openxmlformats.org/markup-compatibility/2006">
              <mc:Choice xmlns:v="urn:schemas-microsoft-com:vml" Requires="v">
                <p:oleObj name="Equation" r:id="rId20" imgW="2565360" imgH="571320" progId="Equation.DSMT4">
                  <p:embed/>
                </p:oleObj>
              </mc:Choice>
              <mc:Fallback>
                <p:oleObj name="Equation" r:id="rId20" imgW="2565360" imgH="57132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67400" y="2224088"/>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8" name="Object 12"/>
          <p:cNvGraphicFramePr>
            <a:graphicFrameLocks noChangeAspect="1"/>
          </p:cNvGraphicFramePr>
          <p:nvPr/>
        </p:nvGraphicFramePr>
        <p:xfrm>
          <a:off x="5851525" y="3327400"/>
          <a:ext cx="2667000" cy="571500"/>
        </p:xfrm>
        <a:graphic>
          <a:graphicData uri="http://schemas.openxmlformats.org/presentationml/2006/ole">
            <mc:AlternateContent xmlns:mc="http://schemas.openxmlformats.org/markup-compatibility/2006">
              <mc:Choice xmlns:v="urn:schemas-microsoft-com:vml" Requires="v">
                <p:oleObj name="Equation" r:id="rId22" imgW="2666880" imgH="571320" progId="Equation.DSMT4">
                  <p:embed/>
                </p:oleObj>
              </mc:Choice>
              <mc:Fallback>
                <p:oleObj name="Equation" r:id="rId22" imgW="2666880" imgH="57132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851525" y="3327400"/>
                        <a:ext cx="2667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9" name="Object 13"/>
          <p:cNvGraphicFramePr>
            <a:graphicFrameLocks noChangeAspect="1"/>
          </p:cNvGraphicFramePr>
          <p:nvPr/>
        </p:nvGraphicFramePr>
        <p:xfrm>
          <a:off x="5832475" y="4327216"/>
          <a:ext cx="2565400" cy="571500"/>
        </p:xfrm>
        <a:graphic>
          <a:graphicData uri="http://schemas.openxmlformats.org/presentationml/2006/ole">
            <mc:AlternateContent xmlns:mc="http://schemas.openxmlformats.org/markup-compatibility/2006">
              <mc:Choice xmlns:v="urn:schemas-microsoft-com:vml" Requires="v">
                <p:oleObj name="Equation" r:id="rId24" imgW="2565360" imgH="571320" progId="Equation.DSMT4">
                  <p:embed/>
                </p:oleObj>
              </mc:Choice>
              <mc:Fallback>
                <p:oleObj name="Equation" r:id="rId24" imgW="2565360" imgH="57132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832475" y="4327216"/>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8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8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48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4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2.432 ⋅ 5.1</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914650" y="247650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24765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009900"/>
          <a:ext cx="2032000" cy="292100"/>
        </p:xfrm>
        <a:graphic>
          <a:graphicData uri="http://schemas.openxmlformats.org/presentationml/2006/ole">
            <mc:AlternateContent xmlns:mc="http://schemas.openxmlformats.org/markup-compatibility/2006">
              <mc:Choice xmlns:v="urn:schemas-microsoft-com:vml" Requires="v">
                <p:oleObj name="Equation" r:id="rId4" imgW="2031840" imgH="291960" progId="Equation.DSMT4">
                  <p:embed/>
                </p:oleObj>
              </mc:Choice>
              <mc:Fallback>
                <p:oleObj name="Equation" r:id="rId4" imgW="203184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0099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895600" y="45339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45339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27100" y="2438400"/>
          <a:ext cx="1511300" cy="977900"/>
        </p:xfrm>
        <a:graphic>
          <a:graphicData uri="http://schemas.openxmlformats.org/presentationml/2006/ole">
            <mc:AlternateContent xmlns:mc="http://schemas.openxmlformats.org/markup-compatibility/2006">
              <mc:Choice xmlns:v="urn:schemas-microsoft-com:vml" Requires="v">
                <p:oleObj name="Equation" r:id="rId8" imgW="1511280" imgH="977760" progId="Equation.DSMT4">
                  <p:embed/>
                </p:oleObj>
              </mc:Choice>
              <mc:Fallback>
                <p:oleObj name="Equation" r:id="rId8" imgW="1511280" imgH="9777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7100" y="2438400"/>
                        <a:ext cx="1511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3476625"/>
          <a:ext cx="977900" cy="381000"/>
        </p:xfrm>
        <a:graphic>
          <a:graphicData uri="http://schemas.openxmlformats.org/presentationml/2006/ole">
            <mc:AlternateContent xmlns:mc="http://schemas.openxmlformats.org/markup-compatibility/2006">
              <mc:Choice xmlns:v="urn:schemas-microsoft-com:vml" Requires="v">
                <p:oleObj name="Equation" r:id="rId10" imgW="977760" imgH="380880" progId="Equation.DSMT4">
                  <p:embed/>
                </p:oleObj>
              </mc:Choice>
              <mc:Fallback>
                <p:oleObj name="Equation" r:id="rId10" imgW="977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0" y="34766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952500" y="3886200"/>
          <a:ext cx="1485900" cy="495300"/>
        </p:xfrm>
        <a:graphic>
          <a:graphicData uri="http://schemas.openxmlformats.org/presentationml/2006/ole">
            <mc:AlternateContent xmlns:mc="http://schemas.openxmlformats.org/markup-compatibility/2006">
              <mc:Choice xmlns:v="urn:schemas-microsoft-com:vml" Requires="v">
                <p:oleObj name="Equation" r:id="rId12" imgW="1485720" imgH="495000" progId="Equation.DSMT4">
                  <p:embed/>
                </p:oleObj>
              </mc:Choice>
              <mc:Fallback>
                <p:oleObj name="Equation" r:id="rId12" imgW="1485720" imgH="4950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2500" y="3886200"/>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952500" y="4495800"/>
          <a:ext cx="1485900" cy="381000"/>
        </p:xfrm>
        <a:graphic>
          <a:graphicData uri="http://schemas.openxmlformats.org/presentationml/2006/ole">
            <mc:AlternateContent xmlns:mc="http://schemas.openxmlformats.org/markup-compatibility/2006">
              <mc:Choice xmlns:v="urn:schemas-microsoft-com:vml" Requires="v">
                <p:oleObj name="Equation" r:id="rId14" imgW="1485720" imgH="380880" progId="Equation.DSMT4">
                  <p:embed/>
                </p:oleObj>
              </mc:Choice>
              <mc:Fallback>
                <p:oleObj name="Equation" r:id="rId14" imgW="1485720" imgH="3808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52500" y="4495800"/>
                        <a:ext cx="1485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2492375"/>
          <a:ext cx="2933700" cy="825500"/>
        </p:xfrm>
        <a:graphic>
          <a:graphicData uri="http://schemas.openxmlformats.org/presentationml/2006/ole">
            <mc:AlternateContent xmlns:mc="http://schemas.openxmlformats.org/markup-compatibility/2006">
              <mc:Choice xmlns:v="urn:schemas-microsoft-com:vml" Requires="v">
                <p:oleObj name="Equation" r:id="rId16" imgW="2933640" imgH="825480" progId="Equation.DSMT4">
                  <p:embed/>
                </p:oleObj>
              </mc:Choice>
              <mc:Fallback>
                <p:oleObj name="Equation" r:id="rId16" imgW="2933640" imgH="8254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64100" y="24923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latin typeface="Symbol" pitchFamily="98" charset="2"/>
              </a:rPr>
              <a:t>-</a:t>
            </a:r>
            <a:r>
              <a:rPr lang="en-US" dirty="0">
                <a:solidFill>
                  <a:srgbClr val="0000FF"/>
                </a:solidFill>
              </a:rPr>
              <a:t>4.35(</a:t>
            </a:r>
            <a:r>
              <a:rPr lang="en-US" dirty="0">
                <a:solidFill>
                  <a:srgbClr val="0000FF"/>
                </a:solidFill>
                <a:latin typeface="Symbol" pitchFamily="98" charset="2"/>
              </a:rPr>
              <a:t>-</a:t>
            </a:r>
            <a:r>
              <a:rPr lang="en-US" dirty="0">
                <a:solidFill>
                  <a:srgbClr val="0000FF"/>
                </a:solidFill>
              </a:rPr>
              <a:t>12.6)</a:t>
            </a:r>
          </a:p>
          <a:p>
            <a:r>
              <a:rPr lang="en-US" b="1" dirty="0"/>
              <a:t>Solution</a:t>
            </a:r>
            <a:endParaRPr lang="en-US" dirty="0"/>
          </a:p>
          <a:p>
            <a:r>
              <a:rPr lang="en-US" dirty="0"/>
              <a:t>Since the signs are alike, the product will be positive.</a:t>
            </a:r>
            <a:endParaRPr lang="en-US" b="1" dirty="0"/>
          </a:p>
          <a:p>
            <a:endParaRPr lang="en-US" dirty="0"/>
          </a:p>
        </p:txBody>
      </p:sp>
      <p:graphicFrame>
        <p:nvGraphicFramePr>
          <p:cNvPr id="1027" name="Object 3"/>
          <p:cNvGraphicFramePr>
            <a:graphicFrameLocks noChangeAspect="1"/>
          </p:cNvGraphicFramePr>
          <p:nvPr/>
        </p:nvGraphicFramePr>
        <p:xfrm>
          <a:off x="2914650" y="300990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30099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543300"/>
          <a:ext cx="2032000" cy="292100"/>
        </p:xfrm>
        <a:graphic>
          <a:graphicData uri="http://schemas.openxmlformats.org/presentationml/2006/ole">
            <mc:AlternateContent xmlns:mc="http://schemas.openxmlformats.org/markup-compatibility/2006">
              <mc:Choice xmlns:v="urn:schemas-microsoft-com:vml" Requires="v">
                <p:oleObj name="Equation" r:id="rId4" imgW="2031840" imgH="291960" progId="Equation.DSMT4">
                  <p:embed/>
                </p:oleObj>
              </mc:Choice>
              <mc:Fallback>
                <p:oleObj name="Equation" r:id="rId4" imgW="203184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5433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54483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4650" y="54483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33450" y="2971800"/>
          <a:ext cx="1498600" cy="977900"/>
        </p:xfrm>
        <a:graphic>
          <a:graphicData uri="http://schemas.openxmlformats.org/presentationml/2006/ole">
            <mc:AlternateContent xmlns:mc="http://schemas.openxmlformats.org/markup-compatibility/2006">
              <mc:Choice xmlns:v="urn:schemas-microsoft-com:vml" Requires="v">
                <p:oleObj name="Equation" r:id="rId8" imgW="1498320" imgH="977760" progId="Equation.DSMT4">
                  <p:embed/>
                </p:oleObj>
              </mc:Choice>
              <mc:Fallback>
                <p:oleObj name="Equation" r:id="rId8" imgW="149832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3450" y="2971800"/>
                        <a:ext cx="1498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4010025"/>
          <a:ext cx="977900" cy="381000"/>
        </p:xfrm>
        <a:graphic>
          <a:graphicData uri="http://schemas.openxmlformats.org/presentationml/2006/ole">
            <mc:AlternateContent xmlns:mc="http://schemas.openxmlformats.org/markup-compatibility/2006">
              <mc:Choice xmlns:v="urn:schemas-microsoft-com:vml" Requires="v">
                <p:oleObj name="Equation" r:id="rId10" imgW="977760" imgH="380880" progId="Equation.DSMT4">
                  <p:embed/>
                </p:oleObj>
              </mc:Choice>
              <mc:Fallback>
                <p:oleObj name="Equation" r:id="rId10" imgW="97776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0500" y="40100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200150" y="4800600"/>
          <a:ext cx="1270000" cy="495300"/>
        </p:xfrm>
        <a:graphic>
          <a:graphicData uri="http://schemas.openxmlformats.org/presentationml/2006/ole">
            <mc:AlternateContent xmlns:mc="http://schemas.openxmlformats.org/markup-compatibility/2006">
              <mc:Choice xmlns:v="urn:schemas-microsoft-com:vml" Requires="v">
                <p:oleObj name="Equation" r:id="rId12" imgW="1269720" imgH="495000" progId="Equation.DSMT4">
                  <p:embed/>
                </p:oleObj>
              </mc:Choice>
              <mc:Fallback>
                <p:oleObj name="Equation" r:id="rId12" imgW="1269720" imgH="495000"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00150" y="4800600"/>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222375" y="5410200"/>
          <a:ext cx="1244600" cy="381000"/>
        </p:xfrm>
        <a:graphic>
          <a:graphicData uri="http://schemas.openxmlformats.org/presentationml/2006/ole">
            <mc:AlternateContent xmlns:mc="http://schemas.openxmlformats.org/markup-compatibility/2006">
              <mc:Choice xmlns:v="urn:schemas-microsoft-com:vml" Requires="v">
                <p:oleObj name="Equation" r:id="rId14" imgW="1244520" imgH="380880" progId="Equation.DSMT4">
                  <p:embed/>
                </p:oleObj>
              </mc:Choice>
              <mc:Fallback>
                <p:oleObj name="Equation" r:id="rId14" imgW="1244520" imgH="380880" progId="Equation.DSMT4">
                  <p:embed/>
                  <p:pic>
                    <p:nvPicPr>
                      <p:cNvPr id="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22375" y="54102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025775"/>
          <a:ext cx="2933700" cy="825500"/>
        </p:xfrm>
        <a:graphic>
          <a:graphicData uri="http://schemas.openxmlformats.org/presentationml/2006/ole">
            <mc:AlternateContent xmlns:mc="http://schemas.openxmlformats.org/markup-compatibility/2006">
              <mc:Choice xmlns:v="urn:schemas-microsoft-com:vml" Requires="v">
                <p:oleObj name="Equation" r:id="rId16" imgW="2933640" imgH="825480" progId="Equation.DSMT4">
                  <p:embed/>
                </p:oleObj>
              </mc:Choice>
              <mc:Fallback>
                <p:oleObj name="Equation" r:id="rId16" imgW="2933640" imgH="825480" progId="Equation.DSMT4">
                  <p:embed/>
                  <p:pic>
                    <p:nvPicPr>
                      <p:cNvPr id="0"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64100" y="30257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7"/>
          <p:cNvGraphicFramePr>
            <a:graphicFrameLocks noChangeAspect="1"/>
          </p:cNvGraphicFramePr>
          <p:nvPr/>
        </p:nvGraphicFramePr>
        <p:xfrm>
          <a:off x="1444625" y="4419600"/>
          <a:ext cx="1003300" cy="381000"/>
        </p:xfrm>
        <a:graphic>
          <a:graphicData uri="http://schemas.openxmlformats.org/presentationml/2006/ole">
            <mc:AlternateContent xmlns:mc="http://schemas.openxmlformats.org/markup-compatibility/2006">
              <mc:Choice xmlns:v="urn:schemas-microsoft-com:vml" Requires="v">
                <p:oleObj name="Equation" r:id="rId18" imgW="1002960" imgH="380880" progId="Equation.DSMT4">
                  <p:embed/>
                </p:oleObj>
              </mc:Choice>
              <mc:Fallback>
                <p:oleObj name="Equation" r:id="rId18" imgW="1002960" imgH="3808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44625" y="4419600"/>
                        <a:ext cx="100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Multiplying Decimal Numbers</a:t>
            </a:r>
          </a:p>
        </p:txBody>
      </p:sp>
      <p:sp>
        <p:nvSpPr>
          <p:cNvPr id="3" name="Content Placeholder 2"/>
          <p:cNvSpPr>
            <a:spLocks noGrp="1"/>
          </p:cNvSpPr>
          <p:nvPr>
            <p:ph idx="1"/>
          </p:nvPr>
        </p:nvSpPr>
        <p:spPr>
          <a:xfrm>
            <a:off x="457200" y="1280160"/>
            <a:ext cx="8229600" cy="4663440"/>
          </a:xfrm>
        </p:spPr>
        <p:txBody>
          <a:bodyPr>
            <a:noAutofit/>
          </a:bodyPr>
          <a:lstStyle/>
          <a:p>
            <a:r>
              <a:rPr lang="en-US" dirty="0"/>
              <a:t>Multiply: </a:t>
            </a:r>
            <a:r>
              <a:rPr lang="en-US" dirty="0">
                <a:solidFill>
                  <a:srgbClr val="0000FF"/>
                </a:solidFill>
              </a:rPr>
              <a:t>(</a:t>
            </a:r>
            <a:r>
              <a:rPr lang="en-US" dirty="0">
                <a:solidFill>
                  <a:srgbClr val="0000FF"/>
                </a:solidFill>
                <a:latin typeface="Symbol" pitchFamily="98" charset="2"/>
              </a:rPr>
              <a:t>-</a:t>
            </a:r>
            <a:r>
              <a:rPr lang="en-US" dirty="0">
                <a:solidFill>
                  <a:srgbClr val="0000FF"/>
                </a:solidFill>
              </a:rPr>
              <a:t>0.046)(0.007)</a:t>
            </a:r>
          </a:p>
          <a:p>
            <a:r>
              <a:rPr lang="en-US" b="1" dirty="0"/>
              <a:t>Solution</a:t>
            </a:r>
            <a:endParaRPr lang="en-US" dirty="0"/>
          </a:p>
          <a:p>
            <a:r>
              <a:rPr lang="en-US" dirty="0"/>
              <a:t>Since the signs are not alike, the product will be negative.</a:t>
            </a:r>
          </a:p>
          <a:p>
            <a:endParaRPr lang="en-US" b="1" dirty="0"/>
          </a:p>
          <a:p>
            <a:endParaRPr lang="en-US" b="1" dirty="0"/>
          </a:p>
          <a:p>
            <a:endParaRPr lang="en-US" sz="2300" b="1" dirty="0"/>
          </a:p>
          <a:p>
            <a:r>
              <a:rPr lang="en-US" dirty="0"/>
              <a:t>Note that three 0s are inserted between the 3 and the decimal point in the product to get a total of 6 decimal places.</a:t>
            </a:r>
            <a:endParaRPr lang="en-US" b="1" dirty="0"/>
          </a:p>
        </p:txBody>
      </p:sp>
      <p:graphicFrame>
        <p:nvGraphicFramePr>
          <p:cNvPr id="1027" name="Object 3"/>
          <p:cNvGraphicFramePr>
            <a:graphicFrameLocks noChangeAspect="1"/>
          </p:cNvGraphicFramePr>
          <p:nvPr/>
        </p:nvGraphicFramePr>
        <p:xfrm>
          <a:off x="2914650" y="3295650"/>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32956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911475" y="3829050"/>
          <a:ext cx="2146300" cy="292100"/>
        </p:xfrm>
        <a:graphic>
          <a:graphicData uri="http://schemas.openxmlformats.org/presentationml/2006/ole">
            <mc:AlternateContent xmlns:mc="http://schemas.openxmlformats.org/markup-compatibility/2006">
              <mc:Choice xmlns:v="urn:schemas-microsoft-com:vml" Requires="v">
                <p:oleObj name="Equation" r:id="rId4" imgW="2145960" imgH="291960" progId="Equation.DSMT4">
                  <p:embed/>
                </p:oleObj>
              </mc:Choice>
              <mc:Fallback>
                <p:oleObj name="Equation" r:id="rId4" imgW="214596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1475" y="38290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4318000"/>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14650" y="43180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622300" y="3257550"/>
          <a:ext cx="2044700" cy="977900"/>
        </p:xfrm>
        <a:graphic>
          <a:graphicData uri="http://schemas.openxmlformats.org/presentationml/2006/ole">
            <mc:AlternateContent xmlns:mc="http://schemas.openxmlformats.org/markup-compatibility/2006">
              <mc:Choice xmlns:v="urn:schemas-microsoft-com:vml" Requires="v">
                <p:oleObj name="Equation" r:id="rId8" imgW="2044440" imgH="977760" progId="Equation.DSMT4">
                  <p:embed/>
                </p:oleObj>
              </mc:Choice>
              <mc:Fallback>
                <p:oleObj name="Equation" r:id="rId8" imgW="204444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2300" y="3257550"/>
                        <a:ext cx="2044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9125" y="4295775"/>
          <a:ext cx="2019300" cy="381000"/>
        </p:xfrm>
        <a:graphic>
          <a:graphicData uri="http://schemas.openxmlformats.org/presentationml/2006/ole">
            <mc:AlternateContent xmlns:mc="http://schemas.openxmlformats.org/markup-compatibility/2006">
              <mc:Choice xmlns:v="urn:schemas-microsoft-com:vml" Requires="v">
                <p:oleObj name="Equation" r:id="rId10" imgW="2019240" imgH="380880" progId="Equation.DSMT4">
                  <p:embed/>
                </p:oleObj>
              </mc:Choice>
              <mc:Fallback>
                <p:oleObj name="Equation" r:id="rId10" imgW="201924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9125" y="4295775"/>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311525"/>
          <a:ext cx="2933700" cy="825500"/>
        </p:xfrm>
        <a:graphic>
          <a:graphicData uri="http://schemas.openxmlformats.org/presentationml/2006/ole">
            <mc:AlternateContent xmlns:mc="http://schemas.openxmlformats.org/markup-compatibility/2006">
              <mc:Choice xmlns:v="urn:schemas-microsoft-com:vml" Requires="v">
                <p:oleObj name="Equation" r:id="rId12" imgW="2933640" imgH="825480" progId="Equation.DSMT4">
                  <p:embed/>
                </p:oleObj>
              </mc:Choice>
              <mc:Fallback>
                <p:oleObj name="Equation" r:id="rId12" imgW="2933640" imgH="825480" progId="Equation.DSMT4">
                  <p:embed/>
                  <p:pic>
                    <p:nvPicPr>
                      <p:cNvPr id="0"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64100" y="331152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3.4 ⋅ 5.8</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673350" y="2463800"/>
          <a:ext cx="2400300" cy="317500"/>
        </p:xfrm>
        <a:graphic>
          <a:graphicData uri="http://schemas.openxmlformats.org/presentationml/2006/ole">
            <mc:AlternateContent xmlns:mc="http://schemas.openxmlformats.org/markup-compatibility/2006">
              <mc:Choice xmlns:v="urn:schemas-microsoft-com:vml" Requires="v">
                <p:oleObj name="Equation" r:id="rId2" imgW="2400120" imgH="317160" progId="Equation.DSMT4">
                  <p:embed/>
                </p:oleObj>
              </mc:Choice>
              <mc:Fallback>
                <p:oleObj name="Equation" r:id="rId2" imgW="2400120" imgH="3171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3350" y="2463800"/>
                        <a:ext cx="240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679700" y="3009900"/>
          <a:ext cx="2425700" cy="292100"/>
        </p:xfrm>
        <a:graphic>
          <a:graphicData uri="http://schemas.openxmlformats.org/presentationml/2006/ole">
            <mc:AlternateContent xmlns:mc="http://schemas.openxmlformats.org/markup-compatibility/2006">
              <mc:Choice xmlns:v="urn:schemas-microsoft-com:vml" Requires="v">
                <p:oleObj name="Equation" r:id="rId4" imgW="2425680" imgH="291960" progId="Equation.DSMT4">
                  <p:embed/>
                </p:oleObj>
              </mc:Choice>
              <mc:Fallback>
                <p:oleObj name="Equation" r:id="rId4" imgW="242568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79700" y="30099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30533067"/>
              </p:ext>
            </p:extLst>
          </p:nvPr>
        </p:nvGraphicFramePr>
        <p:xfrm>
          <a:off x="2771775" y="4540250"/>
          <a:ext cx="3657600" cy="279400"/>
        </p:xfrm>
        <a:graphic>
          <a:graphicData uri="http://schemas.openxmlformats.org/presentationml/2006/ole">
            <mc:AlternateContent xmlns:mc="http://schemas.openxmlformats.org/markup-compatibility/2006">
              <mc:Choice xmlns:v="urn:schemas-microsoft-com:vml" Requires="v">
                <p:oleObj name="Equation" r:id="rId6" imgW="3657600" imgH="279360" progId="Equation.DSMT4">
                  <p:embed/>
                </p:oleObj>
              </mc:Choice>
              <mc:Fallback>
                <p:oleObj name="Equation" r:id="rId6" imgW="3657600" imgH="279360" progId="Equation.DSMT4">
                  <p:embed/>
                  <p:pic>
                    <p:nvPicPr>
                      <p:cNvPr id="0" name="Object 5"/>
                      <p:cNvPicPr>
                        <a:picLocks noChangeAspect="1" noChangeArrowheads="1"/>
                      </p:cNvPicPr>
                      <p:nvPr/>
                    </p:nvPicPr>
                    <p:blipFill>
                      <a:blip r:embed="rId7"/>
                      <a:srcRect/>
                      <a:stretch>
                        <a:fillRect/>
                      </a:stretch>
                    </p:blipFill>
                    <p:spPr bwMode="auto">
                      <a:xfrm>
                        <a:off x="2771775" y="4540250"/>
                        <a:ext cx="365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333500" y="2438400"/>
          <a:ext cx="952500" cy="977900"/>
        </p:xfrm>
        <a:graphic>
          <a:graphicData uri="http://schemas.openxmlformats.org/presentationml/2006/ole">
            <mc:AlternateContent xmlns:mc="http://schemas.openxmlformats.org/markup-compatibility/2006">
              <mc:Choice xmlns:v="urn:schemas-microsoft-com:vml" Requires="v">
                <p:oleObj name="Equation" r:id="rId8" imgW="952200" imgH="977760" progId="Equation.DSMT4">
                  <p:embed/>
                </p:oleObj>
              </mc:Choice>
              <mc:Fallback>
                <p:oleObj name="Equation" r:id="rId8" imgW="95220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3500" y="2438400"/>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593850" y="3476625"/>
          <a:ext cx="711200" cy="381000"/>
        </p:xfrm>
        <a:graphic>
          <a:graphicData uri="http://schemas.openxmlformats.org/presentationml/2006/ole">
            <mc:AlternateContent xmlns:mc="http://schemas.openxmlformats.org/markup-compatibility/2006">
              <mc:Choice xmlns:v="urn:schemas-microsoft-com:vml" Requires="v">
                <p:oleObj name="Equation" r:id="rId10" imgW="711000" imgH="380880" progId="Equation.DSMT4">
                  <p:embed/>
                </p:oleObj>
              </mc:Choice>
              <mc:Fallback>
                <p:oleObj name="Equation" r:id="rId10" imgW="71100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93850" y="347662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8100" y="3886200"/>
          <a:ext cx="977900" cy="495300"/>
        </p:xfrm>
        <a:graphic>
          <a:graphicData uri="http://schemas.openxmlformats.org/presentationml/2006/ole">
            <mc:AlternateContent xmlns:mc="http://schemas.openxmlformats.org/markup-compatibility/2006">
              <mc:Choice xmlns:v="urn:schemas-microsoft-com:vml" Requires="v">
                <p:oleObj name="Equation" r:id="rId12" imgW="977760" imgH="495000" progId="Equation.DSMT4">
                  <p:embed/>
                </p:oleObj>
              </mc:Choice>
              <mc:Fallback>
                <p:oleObj name="Equation" r:id="rId12" imgW="977760" imgH="495000"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8100" y="38862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029200" y="2473325"/>
          <a:ext cx="3200400" cy="825500"/>
        </p:xfrm>
        <a:graphic>
          <a:graphicData uri="http://schemas.openxmlformats.org/presentationml/2006/ole">
            <mc:AlternateContent xmlns:mc="http://schemas.openxmlformats.org/markup-compatibility/2006">
              <mc:Choice xmlns:v="urn:schemas-microsoft-com:vml" Requires="v">
                <p:oleObj name="Equation" r:id="rId14" imgW="3200400" imgH="825480" progId="Equation.DSMT4">
                  <p:embed/>
                </p:oleObj>
              </mc:Choice>
              <mc:Fallback>
                <p:oleObj name="Equation" r:id="rId14" imgW="3200400" imgH="825480"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473325"/>
                        <a:ext cx="3200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8"/>
          <p:cNvGraphicFramePr>
            <a:graphicFrameLocks noChangeAspect="1"/>
          </p:cNvGraphicFramePr>
          <p:nvPr/>
        </p:nvGraphicFramePr>
        <p:xfrm>
          <a:off x="1339850" y="4457700"/>
          <a:ext cx="965200" cy="495300"/>
        </p:xfrm>
        <a:graphic>
          <a:graphicData uri="http://schemas.openxmlformats.org/presentationml/2006/ole">
            <mc:AlternateContent xmlns:mc="http://schemas.openxmlformats.org/markup-compatibility/2006">
              <mc:Choice xmlns:v="urn:schemas-microsoft-com:vml" Requires="v">
                <p:oleObj name="Equation" r:id="rId16" imgW="965160" imgH="495000" progId="Equation.DSMT4">
                  <p:embed/>
                </p:oleObj>
              </mc:Choice>
              <mc:Fallback>
                <p:oleObj name="Equation" r:id="rId16" imgW="965160" imgH="49500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39850" y="44577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6286500" y="2781300"/>
          <a:ext cx="152400" cy="215900"/>
        </p:xfrm>
        <a:graphic>
          <a:graphicData uri="http://schemas.openxmlformats.org/presentationml/2006/ole">
            <mc:AlternateContent xmlns:mc="http://schemas.openxmlformats.org/markup-compatibility/2006">
              <mc:Choice xmlns:v="urn:schemas-microsoft-com:vml" Requires="v">
                <p:oleObj name="Equation" r:id="rId18" imgW="152280" imgH="215640" progId="Equation.DSMT4">
                  <p:embed/>
                </p:oleObj>
              </mc:Choice>
              <mc:Fallback>
                <p:oleObj name="Equation" r:id="rId18" imgW="152280" imgH="21564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86500" y="27813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3152775" y="2451100"/>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52775" y="24511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5" name="Object 13"/>
          <p:cNvGraphicFramePr>
            <a:graphicFrameLocks noChangeAspect="1"/>
          </p:cNvGraphicFramePr>
          <p:nvPr>
            <p:extLst>
              <p:ext uri="{D42A27DB-BD31-4B8C-83A1-F6EECF244321}">
                <p14:modId xmlns:p14="http://schemas.microsoft.com/office/powerpoint/2010/main" val="2956259477"/>
              </p:ext>
            </p:extLst>
          </p:nvPr>
        </p:nvGraphicFramePr>
        <p:xfrm>
          <a:off x="2819400" y="453390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819400" y="45339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3152775" y="3032125"/>
          <a:ext cx="152400" cy="215900"/>
        </p:xfrm>
        <a:graphic>
          <a:graphicData uri="http://schemas.openxmlformats.org/presentationml/2006/ole">
            <mc:AlternateContent xmlns:mc="http://schemas.openxmlformats.org/markup-compatibility/2006">
              <mc:Choice xmlns:v="urn:schemas-microsoft-com:vml" Requires="v">
                <p:oleObj name="Equation" r:id="rId23" imgW="152280" imgH="215640" progId="Equation.DSMT4">
                  <p:embed/>
                </p:oleObj>
              </mc:Choice>
              <mc:Fallback>
                <p:oleObj name="Equation" r:id="rId23" imgW="152280" imgH="21564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152775" y="3032125"/>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1320800" y="4489450"/>
          <a:ext cx="965200" cy="381000"/>
        </p:xfrm>
        <a:graphic>
          <a:graphicData uri="http://schemas.openxmlformats.org/presentationml/2006/ole">
            <mc:AlternateContent xmlns:mc="http://schemas.openxmlformats.org/markup-compatibility/2006">
              <mc:Choice xmlns:v="urn:schemas-microsoft-com:vml" Requires="v">
                <p:oleObj name="Equation" r:id="rId25" imgW="965160" imgH="380880" progId="Equation.DSMT4">
                  <p:embed/>
                </p:oleObj>
              </mc:Choice>
              <mc:Fallback>
                <p:oleObj name="Equation" r:id="rId25" imgW="965160" imgH="38088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320800" y="4489450"/>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Multiplying Decimal Numbers</a:t>
            </a:r>
          </a:p>
        </p:txBody>
      </p:sp>
      <p:sp>
        <p:nvSpPr>
          <p:cNvPr id="3" name="Content Placeholder 2"/>
          <p:cNvSpPr>
            <a:spLocks noGrp="1"/>
          </p:cNvSpPr>
          <p:nvPr>
            <p:ph idx="1"/>
          </p:nvPr>
        </p:nvSpPr>
        <p:spPr/>
        <p:txBody>
          <a:bodyPr>
            <a:noAutofit/>
          </a:bodyPr>
          <a:lstStyle/>
          <a:p>
            <a:pPr>
              <a:spcBef>
                <a:spcPts val="0"/>
              </a:spcBef>
            </a:pPr>
            <a:r>
              <a:rPr lang="en-US" dirty="0"/>
              <a:t>You are going to paint an accent wall in your living room. The wall measures </a:t>
            </a:r>
            <a:r>
              <a:rPr lang="en-US" dirty="0">
                <a:solidFill>
                  <a:srgbClr val="0000FF"/>
                </a:solidFill>
              </a:rPr>
              <a:t>9</a:t>
            </a:r>
            <a:r>
              <a:rPr lang="en-US" dirty="0"/>
              <a:t> feet high by </a:t>
            </a:r>
            <a:r>
              <a:rPr lang="en-US" dirty="0">
                <a:solidFill>
                  <a:srgbClr val="0000FF"/>
                </a:solidFill>
              </a:rPr>
              <a:t>12.25</a:t>
            </a:r>
            <a:r>
              <a:rPr lang="en-US" dirty="0"/>
              <a:t> feet long. What is the area you are going to paint?</a:t>
            </a:r>
          </a:p>
          <a:p>
            <a:pPr>
              <a:spcBef>
                <a:spcPts val="0"/>
              </a:spcBef>
            </a:pPr>
            <a:r>
              <a:rPr lang="en-US" b="1" dirty="0"/>
              <a:t>Solution</a:t>
            </a:r>
          </a:p>
          <a:p>
            <a:pPr>
              <a:spcBef>
                <a:spcPts val="0"/>
              </a:spcBef>
            </a:pPr>
            <a:r>
              <a:rPr lang="en-US" dirty="0"/>
              <a:t>Find the area of the wall by multiplying the length by the width.</a:t>
            </a:r>
          </a:p>
          <a:p>
            <a:pPr>
              <a:spcBef>
                <a:spcPts val="0"/>
              </a:spcBef>
            </a:pPr>
            <a:endParaRPr lang="en-US" dirty="0"/>
          </a:p>
          <a:p>
            <a:pPr>
              <a:spcBef>
                <a:spcPts val="0"/>
              </a:spcBef>
            </a:pPr>
            <a:endParaRPr lang="en-US" dirty="0"/>
          </a:p>
          <a:p>
            <a:pPr>
              <a:spcBef>
                <a:spcPts val="0"/>
              </a:spcBef>
            </a:pPr>
            <a:endParaRPr lang="en-US" sz="4000" dirty="0"/>
          </a:p>
          <a:p>
            <a:pPr>
              <a:spcBef>
                <a:spcPts val="0"/>
              </a:spcBef>
            </a:pPr>
            <a:r>
              <a:rPr lang="en-US" dirty="0"/>
              <a:t>The area of the accent wall is </a:t>
            </a:r>
            <a:r>
              <a:rPr lang="en-US" dirty="0">
                <a:solidFill>
                  <a:srgbClr val="FF0000"/>
                </a:solidFill>
              </a:rPr>
              <a:t>110.25 square feet</a:t>
            </a:r>
            <a:r>
              <a:rPr lang="en-US" dirty="0"/>
              <a:t>.</a:t>
            </a:r>
            <a:endParaRPr lang="en-US" b="1" dirty="0"/>
          </a:p>
        </p:txBody>
      </p:sp>
      <p:graphicFrame>
        <p:nvGraphicFramePr>
          <p:cNvPr id="1027" name="Object 3"/>
          <p:cNvGraphicFramePr>
            <a:graphicFrameLocks noChangeAspect="1"/>
          </p:cNvGraphicFramePr>
          <p:nvPr/>
        </p:nvGraphicFramePr>
        <p:xfrm>
          <a:off x="2743200" y="3952875"/>
          <a:ext cx="2146300" cy="292100"/>
        </p:xfrm>
        <a:graphic>
          <a:graphicData uri="http://schemas.openxmlformats.org/presentationml/2006/ole">
            <mc:AlternateContent xmlns:mc="http://schemas.openxmlformats.org/markup-compatibility/2006">
              <mc:Choice xmlns:v="urn:schemas-microsoft-com:vml" Requires="v">
                <p:oleObj name="Equation" r:id="rId2" imgW="2145960" imgH="291960" progId="Equation.DSMT4">
                  <p:embed/>
                </p:oleObj>
              </mc:Choice>
              <mc:Fallback>
                <p:oleObj name="Equation" r:id="rId2" imgW="2145960" imgH="29196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952875"/>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752725" y="4486275"/>
          <a:ext cx="2044700" cy="292100"/>
        </p:xfrm>
        <a:graphic>
          <a:graphicData uri="http://schemas.openxmlformats.org/presentationml/2006/ole">
            <mc:AlternateContent xmlns:mc="http://schemas.openxmlformats.org/markup-compatibility/2006">
              <mc:Choice xmlns:v="urn:schemas-microsoft-com:vml" Requires="v">
                <p:oleObj name="Equation" r:id="rId4" imgW="2044440" imgH="291960" progId="Equation.DSMT4">
                  <p:embed/>
                </p:oleObj>
              </mc:Choice>
              <mc:Fallback>
                <p:oleObj name="Equation" r:id="rId4" imgW="204444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2725" y="4486275"/>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743200" y="4975225"/>
          <a:ext cx="3670300" cy="292100"/>
        </p:xfrm>
        <a:graphic>
          <a:graphicData uri="http://schemas.openxmlformats.org/presentationml/2006/ole">
            <mc:AlternateContent xmlns:mc="http://schemas.openxmlformats.org/markup-compatibility/2006">
              <mc:Choice xmlns:v="urn:schemas-microsoft-com:vml" Requires="v">
                <p:oleObj name="Equation" r:id="rId6" imgW="3670200" imgH="291960" progId="Equation.DSMT4">
                  <p:embed/>
                </p:oleObj>
              </mc:Choice>
              <mc:Fallback>
                <p:oleObj name="Equation" r:id="rId6" imgW="3670200" imgH="29196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4975225"/>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022350" y="3914775"/>
          <a:ext cx="1244600" cy="977900"/>
        </p:xfrm>
        <a:graphic>
          <a:graphicData uri="http://schemas.openxmlformats.org/presentationml/2006/ole">
            <mc:AlternateContent xmlns:mc="http://schemas.openxmlformats.org/markup-compatibility/2006">
              <mc:Choice xmlns:v="urn:schemas-microsoft-com:vml" Requires="v">
                <p:oleObj name="Equation" r:id="rId8" imgW="1244520" imgH="977760" progId="Equation.DSMT4">
                  <p:embed/>
                </p:oleObj>
              </mc:Choice>
              <mc:Fallback>
                <p:oleObj name="Equation" r:id="rId8" imgW="1244520" imgH="97776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350" y="3914775"/>
                        <a:ext cx="1244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028700" y="4953000"/>
          <a:ext cx="1219200" cy="381000"/>
        </p:xfrm>
        <a:graphic>
          <a:graphicData uri="http://schemas.openxmlformats.org/presentationml/2006/ole">
            <mc:AlternateContent xmlns:mc="http://schemas.openxmlformats.org/markup-compatibility/2006">
              <mc:Choice xmlns:v="urn:schemas-microsoft-com:vml" Requires="v">
                <p:oleObj name="Equation" r:id="rId10" imgW="1218960" imgH="380880" progId="Equation.DSMT4">
                  <p:embed/>
                </p:oleObj>
              </mc:Choice>
              <mc:Fallback>
                <p:oleObj name="Equation" r:id="rId10" imgW="1218960" imgH="3808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8700" y="4953000"/>
                        <a:ext cx="1219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692650" y="3968750"/>
          <a:ext cx="2933700" cy="825500"/>
        </p:xfrm>
        <a:graphic>
          <a:graphicData uri="http://schemas.openxmlformats.org/presentationml/2006/ole">
            <mc:AlternateContent xmlns:mc="http://schemas.openxmlformats.org/markup-compatibility/2006">
              <mc:Choice xmlns:v="urn:schemas-microsoft-com:vml" Requires="v">
                <p:oleObj name="Equation" r:id="rId12" imgW="2933640" imgH="825480" progId="Equation.DSMT4">
                  <p:embed/>
                </p:oleObj>
              </mc:Choice>
              <mc:Fallback>
                <p:oleObj name="Equation" r:id="rId12" imgW="2933640" imgH="825480" progId="Equation.DSMT4">
                  <p:embed/>
                  <p:pic>
                    <p:nvPicPr>
                      <p:cNvPr id="0"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2650" y="3968750"/>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right the same number of places as the number of 0s found in   Step 1.</a:t>
            </a:r>
          </a:p>
        </p:txBody>
      </p:sp>
      <p:sp>
        <p:nvSpPr>
          <p:cNvPr id="6" name="Title 5"/>
          <p:cNvSpPr>
            <a:spLocks noGrp="1"/>
          </p:cNvSpPr>
          <p:nvPr>
            <p:ph type="title"/>
          </p:nvPr>
        </p:nvSpPr>
        <p:spPr/>
        <p:txBody>
          <a:bodyPr>
            <a:normAutofit/>
          </a:bodyPr>
          <a:lstStyle/>
          <a:p>
            <a:r>
              <a:rPr lang="en-US" dirty="0"/>
              <a:t>Procedure: Multiplying by Powers of 10 </a:t>
            </a:r>
            <a:br>
              <a:rPr lang="en-US" dirty="0"/>
            </a:br>
            <a:r>
              <a:rPr lang="en-US" dirty="0"/>
              <a:t>(10, 100, 1000, and so 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Multiplication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b="1" dirty="0">
                <a:solidFill>
                  <a:srgbClr val="000000"/>
                </a:solidFill>
              </a:rPr>
              <a:t> </a:t>
            </a:r>
            <a:r>
              <a:rPr lang="en-US" dirty="0">
                <a:solidFill>
                  <a:srgbClr val="000000"/>
                </a:solidFill>
              </a:rPr>
              <a:t>places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b="1" dirty="0">
                <a:solidFill>
                  <a:srgbClr val="000000"/>
                </a:solidFill>
              </a:rPr>
              <a:t> </a:t>
            </a:r>
            <a:r>
              <a:rPr lang="en-US" dirty="0">
                <a:solidFill>
                  <a:srgbClr val="000000"/>
                </a:solidFill>
              </a:rPr>
              <a:t>places</a:t>
            </a:r>
            <a:r>
              <a:rPr lang="en-US" b="1" dirty="0">
                <a:solidFill>
                  <a:srgbClr val="000000"/>
                </a:solidFill>
              </a:rPr>
              <a:t> </a:t>
            </a:r>
            <a:r>
              <a:rPr lang="en-US" b="1" dirty="0">
                <a:solidFill>
                  <a:srgbClr val="C00000"/>
                </a:solidFill>
              </a:rPr>
              <a:t>to the right</a:t>
            </a:r>
            <a:r>
              <a:rPr lang="en-US" dirty="0">
                <a:solidFill>
                  <a:srgbClr val="000000"/>
                </a:solidFill>
              </a:rPr>
              <a:t>.</a:t>
            </a:r>
          </a:p>
          <a:p>
            <a:r>
              <a:rPr lang="en-US" dirty="0">
                <a:solidFill>
                  <a:srgbClr val="000000"/>
                </a:solidFill>
              </a:rPr>
              <a:t>And so on.</a:t>
            </a:r>
          </a:p>
        </p:txBody>
      </p:sp>
      <p:sp>
        <p:nvSpPr>
          <p:cNvPr id="6" name="Title 5"/>
          <p:cNvSpPr>
            <a:spLocks noGrp="1"/>
          </p:cNvSpPr>
          <p:nvPr>
            <p:ph type="title"/>
          </p:nvPr>
        </p:nvSpPr>
        <p:spPr/>
        <p:txBody>
          <a:bodyPr>
            <a:normAutofit/>
          </a:bodyPr>
          <a:lstStyle/>
          <a:p>
            <a:r>
              <a:rPr lang="en-US" dirty="0"/>
              <a:t>Procedure: Multiplying by Powers of 10 </a:t>
            </a:r>
            <a:br>
              <a:rPr lang="en-US" dirty="0"/>
            </a:br>
            <a:r>
              <a:rPr lang="en-US" dirty="0"/>
              <a:t>(10, 100, 1000, and so on) (cont.)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2456</TotalTime>
  <Words>1305</Words>
  <Application>Microsoft Office PowerPoint</Application>
  <PresentationFormat>On-screen Show (4:3)</PresentationFormat>
  <Paragraphs>130</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4" baseType="lpstr">
      <vt:lpstr>Arial</vt:lpstr>
      <vt:lpstr>Calibri</vt:lpstr>
      <vt:lpstr>Symbol</vt:lpstr>
      <vt:lpstr>Office Theme</vt:lpstr>
      <vt:lpstr>Equation</vt:lpstr>
      <vt:lpstr>MathType 6.0 Equation</vt:lpstr>
      <vt:lpstr>Section 4.3</vt:lpstr>
      <vt:lpstr>Procedure: Multiplying Decimal Numbers</vt:lpstr>
      <vt:lpstr>Example 1: Multiplying Decimal Numbers</vt:lpstr>
      <vt:lpstr>Example 2: Multiplying Decimal Numbers</vt:lpstr>
      <vt:lpstr>Example 3: Multiplying Decimal Numbers</vt:lpstr>
      <vt:lpstr>Completion Example 4: Multiplying Decimal Numbers</vt:lpstr>
      <vt:lpstr>Example 5: Application: Multiplying Decimal Numbers</vt:lpstr>
      <vt:lpstr>Procedure: Multiplying by Powers of 10  (10, 100, 1000, and so on)</vt:lpstr>
      <vt:lpstr>Procedure: Multiplying by Powers of 10  (10, 100, 1000, and so on) (cont.)</vt:lpstr>
      <vt:lpstr>Example 6: Multiplying by Powers of 10</vt:lpstr>
      <vt:lpstr>Procedure: Dividing Decimal Numbers</vt:lpstr>
      <vt:lpstr>Note</vt:lpstr>
      <vt:lpstr>Example 7: Dividing Decimal Numbers</vt:lpstr>
      <vt:lpstr>Example 7: Dividing Decimal Numbers (cont.)</vt:lpstr>
      <vt:lpstr>Example 7: Dividing Decimal Numbers (cont.)</vt:lpstr>
      <vt:lpstr>Example 8: Dividing Positive and Negative Decimal Numbers</vt:lpstr>
      <vt:lpstr>Example 8: Dividing Positive and Negative Decimal Numbers (cont.)</vt:lpstr>
      <vt:lpstr>Procedure: Dividing When the Remainder is   Not 0</vt:lpstr>
      <vt:lpstr>Definition: Terminating and Nonterminating Decimal Numbers</vt:lpstr>
      <vt:lpstr>Example 9: Dividing Decimal Numbers</vt:lpstr>
      <vt:lpstr>Example 9: Dividing Decimal Numbers (cont.)</vt:lpstr>
      <vt:lpstr>Example 10: Dividing Decimal Numbers</vt:lpstr>
      <vt:lpstr>Example 10: Dividing Decimal Numbers (cont.)</vt:lpstr>
      <vt:lpstr>Example 11 Application: Calculating Average Amount per Unit</vt:lpstr>
      <vt:lpstr>Example 12 Application: Calculating Total Distance Traveled</vt:lpstr>
      <vt:lpstr>Procedure: Dividing a Decimal Number by a Power of 10 (10, 100, 1000, and so on)</vt:lpstr>
      <vt:lpstr>Procedure: Dividing a Decimal Number by a Power of 10 (10, 100, 1000, and so on) (cont.)</vt:lpstr>
      <vt:lpstr>Example 13: Dividing by Powers of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369</cp:revision>
  <dcterms:created xsi:type="dcterms:W3CDTF">2013-04-26T14:43:13Z</dcterms:created>
  <dcterms:modified xsi:type="dcterms:W3CDTF">2023-07-03T18:06:56Z</dcterms:modified>
</cp:coreProperties>
</file>