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325" r:id="rId3"/>
    <p:sldId id="260" r:id="rId4"/>
    <p:sldId id="326" r:id="rId5"/>
    <p:sldId id="304" r:id="rId6"/>
    <p:sldId id="305" r:id="rId7"/>
    <p:sldId id="306" r:id="rId8"/>
    <p:sldId id="307" r:id="rId9"/>
    <p:sldId id="308" r:id="rId10"/>
    <p:sldId id="309" r:id="rId11"/>
    <p:sldId id="310" r:id="rId12"/>
    <p:sldId id="311" r:id="rId13"/>
    <p:sldId id="312" r:id="rId14"/>
    <p:sldId id="313" r:id="rId15"/>
    <p:sldId id="322" r:id="rId16"/>
    <p:sldId id="323" r:id="rId17"/>
    <p:sldId id="324" r:id="rId18"/>
    <p:sldId id="316" r:id="rId19"/>
    <p:sldId id="317" r:id="rId20"/>
    <p:sldId id="319" r:id="rId21"/>
    <p:sldId id="320" r:id="rId22"/>
    <p:sldId id="32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6]" lastIdx="1" clrIdx="6"/>
  <p:cmAuthor id="1" name="kamesh" initials="k" lastIdx="0" clrIdx="0"/>
  <p:cmAuthor id="8" name="Nicholas Belloit" initials="NB [7]" lastIdx="1" clrIdx="7"/>
  <p:cmAuthor id="2" name="Nicholas Belloit" initials="NB" lastIdx="1" clrIdx="1"/>
  <p:cmAuthor id="9" name="Nicholas Belloit" initials="NB [8]" lastIdx="1" clrIdx="8"/>
  <p:cmAuthor id="3" name="Nicholas Belloit" initials="NB [2]" lastIdx="1" clrIdx="2"/>
  <p:cmAuthor id="4" name="Nicholas Belloit" initials="NB [3]" lastIdx="1" clrIdx="3"/>
  <p:cmAuthor id="5" name="Nicholas Belloit" initials="NB [4]" lastIdx="1" clrIdx="4"/>
  <p:cmAuthor id="6" name="Nicholas Belloit" initials="NB [5]"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007E7E"/>
    <a:srgbClr val="00007E"/>
    <a:srgbClr val="33CC33"/>
    <a:srgbClr val="07FF3F"/>
    <a:srgbClr val="0000FF"/>
    <a:srgbClr val="1F497D"/>
    <a:srgbClr val="C00000"/>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7" autoAdjust="0"/>
    <p:restoredTop sz="94660"/>
  </p:normalViewPr>
  <p:slideViewPr>
    <p:cSldViewPr>
      <p:cViewPr varScale="1">
        <p:scale>
          <a:sx n="111" d="100"/>
          <a:sy n="111" d="100"/>
        </p:scale>
        <p:origin x="14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7/3/2023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2.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9.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1.wmf"/><Relationship Id="rId5" Type="http://schemas.openxmlformats.org/officeDocument/2006/relationships/image" Target="../media/image9.wmf"/><Relationship Id="rId15" Type="http://schemas.openxmlformats.org/officeDocument/2006/relationships/image" Target="../media/image13.wmf"/><Relationship Id="rId10" Type="http://schemas.openxmlformats.org/officeDocument/2006/relationships/oleObject" Target="../embeddings/oleObject8.bin"/><Relationship Id="rId4" Type="http://schemas.openxmlformats.org/officeDocument/2006/relationships/oleObject" Target="../embeddings/oleObject4.bin"/><Relationship Id="rId9" Type="http://schemas.openxmlformats.org/officeDocument/2006/relationships/oleObject" Target="../embeddings/oleObject7.bin"/><Relationship Id="rId14"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Comparing Two Positive Decimal Numbers</a:t>
            </a:r>
          </a:p>
        </p:txBody>
      </p:sp>
      <p:sp>
        <p:nvSpPr>
          <p:cNvPr id="4" name="Content Placeholder 8"/>
          <p:cNvSpPr>
            <a:spLocks noGrp="1"/>
          </p:cNvSpPr>
          <p:nvPr>
            <p:ph idx="1"/>
          </p:nvPr>
        </p:nvSpPr>
        <p:spPr>
          <a:xfrm>
            <a:off x="451022" y="1295400"/>
            <a:ext cx="8077200" cy="24384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Positive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33CC33"/>
                </a:solidFill>
              </a:rPr>
              <a:t>6</a:t>
            </a:r>
          </a:p>
          <a:p>
            <a:r>
              <a:rPr lang="en-US" dirty="0"/>
              <a:t>                                                        </a:t>
            </a:r>
            <a:endParaRPr lang="en-US" dirty="0">
              <a:solidFill>
                <a:srgbClr val="C00000"/>
              </a:solidFill>
            </a:endParaRPr>
          </a:p>
          <a:p>
            <a:r>
              <a:rPr lang="en-US" dirty="0">
                <a:solidFill>
                  <a:srgbClr val="C00000"/>
                </a:solidFill>
              </a:rPr>
              <a:t>                                        </a:t>
            </a:r>
            <a:r>
              <a:rPr lang="en-US" dirty="0"/>
              <a:t>3. 1 </a:t>
            </a:r>
            <a:r>
              <a:rPr lang="en-US" dirty="0">
                <a:solidFill>
                  <a:srgbClr val="C00000"/>
                </a:solidFill>
              </a:rPr>
              <a:t>4 </a:t>
            </a:r>
            <a:r>
              <a:rPr lang="en-US" dirty="0">
                <a:solidFill>
                  <a:srgbClr val="33CC33"/>
                </a:solidFill>
              </a:rPr>
              <a:t>0</a:t>
            </a:r>
            <a:r>
              <a:rPr lang="en-US" dirty="0">
                <a:solidFill>
                  <a:srgbClr val="000000"/>
                </a:solidFill>
              </a:rPr>
              <a:t> </a:t>
            </a:r>
          </a:p>
          <a:p>
            <a:r>
              <a:rPr lang="en-US" dirty="0"/>
              <a:t>Because 4 &gt; 2, the number </a:t>
            </a:r>
            <a:r>
              <a:rPr lang="en-US" dirty="0">
                <a:solidFill>
                  <a:srgbClr val="FF0000"/>
                </a:solidFill>
              </a:rPr>
              <a:t>3.14 is greater than 3.126</a:t>
            </a:r>
            <a:r>
              <a:rPr lang="en-US" dirty="0"/>
              <a:t>. That is, </a:t>
            </a:r>
            <a:r>
              <a:rPr lang="en-US" dirty="0">
                <a:solidFill>
                  <a:srgbClr val="0000FF"/>
                </a:solidFill>
              </a:rPr>
              <a:t>3.14</a:t>
            </a:r>
            <a:r>
              <a:rPr lang="en-US" dirty="0"/>
              <a:t> &gt; </a:t>
            </a:r>
            <a:r>
              <a:rPr lang="en-US" dirty="0">
                <a:solidFill>
                  <a:srgbClr val="0000FF"/>
                </a:solidFill>
              </a:rPr>
              <a:t>3.126</a:t>
            </a:r>
            <a:r>
              <a:rPr lang="en-US" dirty="0"/>
              <a:t>.</a:t>
            </a:r>
            <a:endParaRPr lang="en-US" dirty="0">
              <a:solidFill>
                <a:srgbClr val="000000"/>
              </a:solidFill>
            </a:endParaRP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030502" y="3810000"/>
            <a:ext cx="1217898" cy="400110"/>
          </a:xfrm>
          <a:prstGeom prst="rect">
            <a:avLst/>
          </a:prstGeom>
        </p:spPr>
        <p:txBody>
          <a:bodyPr wrap="none">
            <a:spAutoFit/>
          </a:bodyPr>
          <a:lstStyle/>
          <a:p>
            <a:r>
              <a:rPr lang="en-US" sz="2000" dirty="0">
                <a:solidFill>
                  <a:srgbClr val="007E7E"/>
                </a:solidFill>
              </a:rPr>
              <a:t>Mismatch</a:t>
            </a:r>
          </a:p>
        </p:txBody>
      </p: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Positive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8" name="Picture 7">
            <a:extLst>
              <a:ext uri="{FF2B5EF4-FFF2-40B4-BE49-F238E27FC236}">
                <a16:creationId xmlns:a16="http://schemas.microsoft.com/office/drawing/2014/main" id="{C777ED21-021C-9F6A-41B6-E2785F0CA58A}"/>
              </a:ext>
            </a:extLst>
          </p:cNvPr>
          <p:cNvPicPr>
            <a:picLocks noChangeAspect="1"/>
          </p:cNvPicPr>
          <p:nvPr/>
        </p:nvPicPr>
        <p:blipFill>
          <a:blip r:embed="rId2"/>
          <a:stretch>
            <a:fillRect/>
          </a:stretch>
        </p:blipFill>
        <p:spPr>
          <a:xfrm>
            <a:off x="466152" y="2800262"/>
            <a:ext cx="8211696" cy="125747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Positive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Positive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6" name="Picture 5">
            <a:extLst>
              <a:ext uri="{FF2B5EF4-FFF2-40B4-BE49-F238E27FC236}">
                <a16:creationId xmlns:a16="http://schemas.microsoft.com/office/drawing/2014/main" id="{099FEB0B-A0D9-F88E-05E3-5EB1F8014D0A}"/>
              </a:ext>
            </a:extLst>
          </p:cNvPr>
          <p:cNvPicPr>
            <a:picLocks noChangeAspect="1"/>
          </p:cNvPicPr>
          <p:nvPr/>
        </p:nvPicPr>
        <p:blipFill>
          <a:blip r:embed="rId2"/>
          <a:stretch>
            <a:fillRect/>
          </a:stretch>
        </p:blipFill>
        <p:spPr>
          <a:xfrm>
            <a:off x="1066800" y="2819400"/>
            <a:ext cx="6849431" cy="1028844"/>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Comparing Two Negative Decimal Numbers</a:t>
            </a:r>
          </a:p>
        </p:txBody>
      </p:sp>
      <p:sp>
        <p:nvSpPr>
          <p:cNvPr id="4" name="Content Placeholder 8"/>
          <p:cNvSpPr>
            <a:spLocks noGrp="1"/>
          </p:cNvSpPr>
          <p:nvPr>
            <p:ph idx="1"/>
          </p:nvPr>
        </p:nvSpPr>
        <p:spPr>
          <a:xfrm>
            <a:off x="457200" y="1295400"/>
            <a:ext cx="8229600" cy="24384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smaller, then the corresponding number is larger.</a:t>
            </a:r>
            <a:endParaRPr lang="en-US" dirty="0">
              <a:solidFill>
                <a:srgbClr val="000000"/>
              </a:solidFill>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−4.7 </a:t>
            </a:r>
            <a:r>
              <a:rPr lang="en-US" dirty="0"/>
              <a:t>or </a:t>
            </a:r>
            <a:r>
              <a:rPr lang="en-US" dirty="0">
                <a:solidFill>
                  <a:srgbClr val="0000FF"/>
                </a:solidFill>
              </a:rPr>
              <a:t>−4.78</a:t>
            </a:r>
            <a:r>
              <a:rPr lang="en-US" dirty="0"/>
              <a:t>? </a:t>
            </a:r>
          </a:p>
          <a:p>
            <a:r>
              <a:rPr lang="en-US" b="1" dirty="0"/>
              <a:t>Solution </a:t>
            </a:r>
          </a:p>
          <a:p>
            <a:r>
              <a:rPr lang="en-US" dirty="0"/>
              <a:t>Comparing digits in </a:t>
            </a:r>
            <a:r>
              <a:rPr lang="en-US" dirty="0">
                <a:solidFill>
                  <a:srgbClr val="0000FF"/>
                </a:solidFill>
              </a:rPr>
              <a:t>−4.7 </a:t>
            </a:r>
            <a:r>
              <a:rPr lang="en-US" dirty="0"/>
              <a:t>and </a:t>
            </a:r>
            <a:r>
              <a:rPr lang="en-US" dirty="0">
                <a:solidFill>
                  <a:srgbClr val="0000FF"/>
                </a:solidFill>
              </a:rPr>
              <a:t>−4.78 </a:t>
            </a:r>
            <a:r>
              <a:rPr lang="en-US" dirty="0"/>
              <a:t>from left to right (until we find a mismatch) gives the following. </a:t>
            </a:r>
          </a:p>
          <a:p>
            <a:r>
              <a:rPr lang="en-US" dirty="0"/>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8</a:t>
            </a:r>
          </a:p>
          <a:p>
            <a:r>
              <a:rPr lang="en-US" dirty="0"/>
              <a:t>Because 0 &lt; 8, the number </a:t>
            </a:r>
            <a:r>
              <a:rPr lang="en-US" dirty="0">
                <a:solidFill>
                  <a:srgbClr val="0000FF"/>
                </a:solidFill>
              </a:rPr>
              <a:t>−4.7 </a:t>
            </a:r>
            <a:r>
              <a:rPr lang="en-US" dirty="0"/>
              <a:t>is greater than </a:t>
            </a:r>
            <a:r>
              <a:rPr lang="en-US" dirty="0">
                <a:solidFill>
                  <a:srgbClr val="0000FF"/>
                </a:solidFill>
              </a:rPr>
              <a:t>−4.78</a:t>
            </a:r>
            <a:r>
              <a:rPr lang="en-US" dirty="0"/>
              <a:t>. That is, </a:t>
            </a:r>
            <a:r>
              <a:rPr lang="en-US" dirty="0">
                <a:solidFill>
                  <a:srgbClr val="FF0000"/>
                </a:solidFill>
              </a:rPr>
              <a:t>−4.7 &gt; −4.78</a:t>
            </a:r>
            <a:r>
              <a:rPr lang="en-US" dirty="0"/>
              <a:t>.</a:t>
            </a:r>
            <a:endParaRPr lang="en-US" dirty="0">
              <a:solidFill>
                <a:srgbClr val="C00000"/>
              </a:solidFill>
            </a:endParaRPr>
          </a:p>
          <a:p>
            <a:endParaRPr lang="en-US" dirty="0"/>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(cont.)</a:t>
            </a:r>
          </a:p>
        </p:txBody>
      </p:sp>
      <p:sp>
        <p:nvSpPr>
          <p:cNvPr id="3" name="Content Placeholder 2"/>
          <p:cNvSpPr>
            <a:spLocks noGrp="1"/>
          </p:cNvSpPr>
          <p:nvPr>
            <p:ph idx="1"/>
          </p:nvPr>
        </p:nvSpPr>
        <p:spPr/>
        <p:txBody>
          <a:bodyPr/>
          <a:lstStyle/>
          <a:p>
            <a:r>
              <a:rPr lang="en-US" dirty="0"/>
              <a:t>Graphing these values on a number line, we have </a:t>
            </a:r>
            <a:br>
              <a:rPr lang="en-US" dirty="0"/>
            </a:br>
            <a:r>
              <a:rPr lang="en-US" dirty="0">
                <a:solidFill>
                  <a:srgbClr val="002060"/>
                </a:solidFill>
              </a:rPr>
              <a:t>−4.7 &gt; −4.78</a:t>
            </a:r>
            <a:r>
              <a:rPr lang="en-US" dirty="0"/>
              <a:t> and </a:t>
            </a:r>
            <a:r>
              <a:rPr lang="en-US" dirty="0">
                <a:solidFill>
                  <a:srgbClr val="FF0000"/>
                </a:solidFill>
              </a:rPr>
              <a:t>−4.7 </a:t>
            </a:r>
            <a:r>
              <a:rPr lang="en-US" dirty="0"/>
              <a:t>lies to the right of </a:t>
            </a:r>
            <a:r>
              <a:rPr lang="en-US" dirty="0">
                <a:solidFill>
                  <a:srgbClr val="FF0000"/>
                </a:solidFill>
              </a:rPr>
              <a:t>−4.78</a:t>
            </a:r>
            <a:r>
              <a:rPr lang="en-US" dirty="0"/>
              <a:t>. (Remember, on a number line larger numbers are always on the right.)</a:t>
            </a:r>
          </a:p>
        </p:txBody>
      </p:sp>
      <p:pic>
        <p:nvPicPr>
          <p:cNvPr id="99330" name="Picture 2"/>
          <p:cNvPicPr>
            <a:picLocks noChangeAspect="1" noChangeArrowheads="1"/>
          </p:cNvPicPr>
          <p:nvPr/>
        </p:nvPicPr>
        <p:blipFill>
          <a:blip r:embed="rId2" cstate="print"/>
          <a:srcRect/>
          <a:stretch>
            <a:fillRect/>
          </a:stretch>
        </p:blipFill>
        <p:spPr bwMode="auto">
          <a:xfrm>
            <a:off x="457200" y="3600450"/>
            <a:ext cx="8229600" cy="5905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Procedure: Rounding Rule for Decimal Numbers</a:t>
            </a:r>
          </a:p>
        </p:txBody>
      </p:sp>
      <p:sp>
        <p:nvSpPr>
          <p:cNvPr id="4" name="Content Placeholder 8"/>
          <p:cNvSpPr>
            <a:spLocks noGrp="1"/>
          </p:cNvSpPr>
          <p:nvPr>
            <p:ph idx="1"/>
          </p:nvPr>
        </p:nvSpPr>
        <p:spPr>
          <a:xfrm>
            <a:off x="457200" y="1093573"/>
            <a:ext cx="8153400" cy="4850027"/>
          </a:xfrm>
          <a:solidFill>
            <a:srgbClr val="FFFFCC"/>
          </a:solidFill>
          <a:ln w="28575">
            <a:solidFill>
              <a:srgbClr val="000000"/>
            </a:solidFill>
          </a:ln>
        </p:spPr>
        <p:txBody>
          <a:bodyPr anchor="ctr">
            <a:noAutofit/>
          </a:bodyPr>
          <a:lstStyle/>
          <a:p>
            <a:pPr marL="457200" indent="-457200">
              <a:buFont typeface="+mj-lt"/>
              <a:buAutoNum type="arabicPeriod"/>
            </a:pPr>
            <a:r>
              <a:rPr lang="en-US" sz="2600" dirty="0">
                <a:solidFill>
                  <a:srgbClr val="000000"/>
                </a:solidFill>
              </a:rPr>
              <a:t>Look at the single digit one place value to the right of the digit in the place of desired accuracy.</a:t>
            </a:r>
          </a:p>
          <a:p>
            <a:pPr marL="914400" indent="-457200">
              <a:buFont typeface="+mj-lt"/>
              <a:buAutoNum type="alphaLcPeriod"/>
            </a:pPr>
            <a:r>
              <a:rPr lang="en-US" sz="2600" b="1" dirty="0">
                <a:solidFill>
                  <a:srgbClr val="000000"/>
                </a:solidFill>
                <a:latin typeface="Calibri" panose="020F0502020204030204" pitchFamily="34" charset="0"/>
                <a:cs typeface="Calibri" panose="020F0502020204030204" pitchFamily="34" charset="0"/>
              </a:rPr>
              <a:t>͏</a:t>
            </a:r>
            <a:r>
              <a:rPr lang="en-US" sz="2600" b="1" dirty="0">
                <a:solidFill>
                  <a:srgbClr val="C00000"/>
                </a:solidFill>
              </a:rPr>
              <a:t>If this digit is less than 5</a:t>
            </a:r>
            <a:r>
              <a:rPr lang="en-US" sz="2600" dirty="0">
                <a:solidFill>
                  <a:srgbClr val="000000"/>
                </a:solidFill>
              </a:rPr>
              <a:t>,</a:t>
            </a:r>
            <a:r>
              <a:rPr lang="en-US" sz="2600" b="1" dirty="0">
                <a:solidFill>
                  <a:srgbClr val="000000"/>
                </a:solidFill>
              </a:rPr>
              <a:t> </a:t>
            </a:r>
            <a:r>
              <a:rPr lang="en-US" sz="2600" dirty="0">
                <a:solidFill>
                  <a:srgbClr val="000000"/>
                </a:solidFill>
              </a:rPr>
              <a:t>leave the digit in the desired place of accuracy as it is and replace all digits to the right with zeros. All digits to the left remain unchanged.</a:t>
            </a:r>
          </a:p>
          <a:p>
            <a:pPr marL="914400" indent="-457200">
              <a:buFont typeface="+mj-lt"/>
              <a:buAutoNum type="alphaLcPeriod"/>
            </a:pPr>
            <a:r>
              <a:rPr lang="en-US" sz="2600" b="1" dirty="0">
                <a:solidFill>
                  <a:srgbClr val="000000"/>
                </a:solidFill>
                <a:latin typeface="Calibri" panose="020F0502020204030204" pitchFamily="34" charset="0"/>
                <a:cs typeface="Calibri" panose="020F0502020204030204" pitchFamily="34" charset="0"/>
              </a:rPr>
              <a:t>͏</a:t>
            </a:r>
            <a:r>
              <a:rPr lang="en-US" sz="2600" b="1" dirty="0">
                <a:solidFill>
                  <a:srgbClr val="C00000"/>
                </a:solidFill>
              </a:rPr>
              <a:t>If this digit is 5 or greater</a:t>
            </a:r>
            <a:r>
              <a:rPr lang="en-US" sz="2600" dirty="0">
                <a:solidFill>
                  <a:srgbClr val="000000"/>
                </a:solidFill>
              </a:rPr>
              <a:t>,</a:t>
            </a:r>
            <a:r>
              <a:rPr lang="en-US" sz="2600" b="1" dirty="0">
                <a:solidFill>
                  <a:srgbClr val="000000"/>
                </a:solidFill>
              </a:rPr>
              <a:t> </a:t>
            </a:r>
            <a:r>
              <a:rPr lang="en-US" sz="26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26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Procedure: Rounding Rule for Decimal Numbers (cont.)</a:t>
            </a:r>
          </a:p>
        </p:txBody>
      </p:sp>
      <p:sp>
        <p:nvSpPr>
          <p:cNvPr id="4" name="Content Placeholder 8"/>
          <p:cNvSpPr>
            <a:spLocks noGrp="1"/>
          </p:cNvSpPr>
          <p:nvPr>
            <p:ph idx="1"/>
          </p:nvPr>
        </p:nvSpPr>
        <p:spPr>
          <a:xfrm>
            <a:off x="457200" y="1295400"/>
            <a:ext cx="8229600" cy="2246769"/>
          </a:xfrm>
          <a:solidFill>
            <a:srgbClr val="FFFFCC"/>
          </a:solidFill>
          <a:ln w="28575">
            <a:solidFill>
              <a:srgbClr val="000000"/>
            </a:solidFill>
          </a:ln>
        </p:spPr>
        <p:txBody>
          <a:bodyPr>
            <a:spAutoFit/>
          </a:bodyPr>
          <a:lstStyle/>
          <a:p>
            <a:pPr marL="514350" indent="-514350">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3" name="TextBox 2">
            <a:extLst>
              <a:ext uri="{FF2B5EF4-FFF2-40B4-BE49-F238E27FC236}">
                <a16:creationId xmlns:a16="http://schemas.microsoft.com/office/drawing/2014/main" id="{39FB4BF8-D643-80E6-5CF0-19B02130D717}"/>
              </a:ext>
            </a:extLst>
          </p:cNvPr>
          <p:cNvSpPr txBox="1"/>
          <p:nvPr/>
        </p:nvSpPr>
        <p:spPr>
          <a:xfrm>
            <a:off x="4038600" y="5300990"/>
            <a:ext cx="1371600" cy="523220"/>
          </a:xfrm>
          <a:prstGeom prst="rect">
            <a:avLst/>
          </a:prstGeom>
          <a:noFill/>
        </p:spPr>
        <p:txBody>
          <a:bodyPr wrap="square" rtlCol="0">
            <a:spAutoFit/>
          </a:bodyPr>
          <a:lstStyle/>
          <a:p>
            <a:r>
              <a:rPr lang="en-US" sz="2800" dirty="0">
                <a:solidFill>
                  <a:srgbClr val="000000"/>
                </a:solidFill>
              </a:rPr>
              <a:t>Figure 1</a:t>
            </a:r>
            <a:endParaRPr lang="en-IN" sz="2800" dirty="0">
              <a:solidFill>
                <a:srgbClr val="000000"/>
              </a:solidFill>
            </a:endParaRPr>
          </a:p>
        </p:txBody>
      </p:sp>
      <p:pic>
        <p:nvPicPr>
          <p:cNvPr id="5" name="Picture 4">
            <a:extLst>
              <a:ext uri="{FF2B5EF4-FFF2-40B4-BE49-F238E27FC236}">
                <a16:creationId xmlns:a16="http://schemas.microsoft.com/office/drawing/2014/main" id="{4DBAA82B-C619-D94A-B6C2-E3FA8A0F5A04}"/>
              </a:ext>
            </a:extLst>
          </p:cNvPr>
          <p:cNvPicPr>
            <a:picLocks noChangeAspect="1"/>
          </p:cNvPicPr>
          <p:nvPr/>
        </p:nvPicPr>
        <p:blipFill>
          <a:blip r:embed="rId2"/>
          <a:stretch>
            <a:fillRect/>
          </a:stretch>
        </p:blipFill>
        <p:spPr>
          <a:xfrm>
            <a:off x="637084" y="1329393"/>
            <a:ext cx="7821116" cy="379147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09728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61741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498469"/>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21730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01752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a:xfrm>
            <a:off x="457200" y="1076661"/>
            <a:ext cx="8229600" cy="4905487"/>
          </a:xfrm>
        </p:spPr>
        <p:txBody>
          <a:bodyPr>
            <a:noAutofit/>
          </a:bodyPr>
          <a:lstStyle/>
          <a:p>
            <a:r>
              <a:rPr lang="en-US" sz="2600" dirty="0"/>
              <a:t>Round </a:t>
            </a:r>
            <a:r>
              <a:rPr lang="en-US" sz="2600" dirty="0">
                <a:solidFill>
                  <a:srgbClr val="0000FF"/>
                </a:solidFill>
              </a:rPr>
              <a:t>5.83971</a:t>
            </a:r>
            <a:r>
              <a:rPr lang="en-US" sz="2600" dirty="0"/>
              <a:t> to the nearest thousandth.</a:t>
            </a:r>
          </a:p>
          <a:p>
            <a:r>
              <a:rPr lang="en-US" sz="2600" b="1" dirty="0"/>
              <a:t>Solution</a:t>
            </a:r>
            <a:endParaRPr lang="en-US" sz="2600" dirty="0"/>
          </a:p>
          <a:p>
            <a:pPr algn="just"/>
            <a:r>
              <a:rPr lang="en-US" sz="2600" dirty="0"/>
              <a:t>				 </a:t>
            </a:r>
          </a:p>
          <a:p>
            <a:pPr algn="just"/>
            <a:endParaRPr lang="en-US" sz="2600" dirty="0"/>
          </a:p>
          <a:p>
            <a:pPr algn="just"/>
            <a:endParaRPr lang="en-US" sz="2600" dirty="0"/>
          </a:p>
          <a:p>
            <a:pPr algn="just"/>
            <a:endParaRPr lang="en-US" sz="2600" dirty="0"/>
          </a:p>
          <a:p>
            <a:r>
              <a:rPr lang="en-US" sz="2600" dirty="0"/>
              <a:t>Thus, </a:t>
            </a:r>
            <a:r>
              <a:rPr lang="en-US" sz="2600" dirty="0">
                <a:solidFill>
                  <a:srgbClr val="0000FF"/>
                </a:solidFill>
              </a:rPr>
              <a:t>5.83971</a:t>
            </a:r>
            <a:r>
              <a:rPr lang="en-US" sz="2600" dirty="0"/>
              <a:t> rounds to </a:t>
            </a:r>
            <a:r>
              <a:rPr lang="en-US" sz="2600" dirty="0">
                <a:solidFill>
                  <a:srgbClr val="C00000"/>
                </a:solidFill>
              </a:rPr>
              <a:t>5.840</a:t>
            </a:r>
            <a:r>
              <a:rPr lang="en-US" sz="2600" dirty="0"/>
              <a:t> to the nearest thousandth, and only two 0s are dropped.</a:t>
            </a:r>
          </a:p>
          <a:p>
            <a:r>
              <a:rPr lang="en-US" sz="2600" dirty="0"/>
              <a:t>Notice that the digit 3 changed to a 4 since the 9 was made one larger during rounding.</a:t>
            </a:r>
          </a:p>
        </p:txBody>
      </p:sp>
      <p:sp>
        <p:nvSpPr>
          <p:cNvPr id="4" name="TextBox 3"/>
          <p:cNvSpPr txBox="1"/>
          <p:nvPr/>
        </p:nvSpPr>
        <p:spPr>
          <a:xfrm>
            <a:off x="467061" y="2002599"/>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88543" y="3607399"/>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96213" y="236614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79144" y="3207273"/>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90253" y="2764392"/>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
        <p:nvSpPr>
          <p:cNvPr id="11" name="TextBox 10">
            <a:extLst>
              <a:ext uri="{FF2B5EF4-FFF2-40B4-BE49-F238E27FC236}">
                <a16:creationId xmlns:a16="http://schemas.microsoft.com/office/drawing/2014/main" id="{8134E3E3-8D9F-12E6-ED42-32B7F1646FAD}"/>
              </a:ext>
            </a:extLst>
          </p:cNvPr>
          <p:cNvSpPr txBox="1"/>
          <p:nvPr/>
        </p:nvSpPr>
        <p:spPr>
          <a:xfrm>
            <a:off x="4572000" y="1512726"/>
            <a:ext cx="3886199" cy="2492990"/>
          </a:xfrm>
          <a:prstGeom prst="rect">
            <a:avLst/>
          </a:prstGeom>
          <a:noFill/>
        </p:spPr>
        <p:txBody>
          <a:bodyPr wrap="square" rtlCol="0">
            <a:spAutoFit/>
          </a:bodyPr>
          <a:lstStyle/>
          <a:p>
            <a:r>
              <a:rPr lang="en-US" sz="2600" dirty="0"/>
              <a:t>Since 7 is greater than 5, increase 9 by one and replace 7 and 1 with 0s. (Increasing 9 by one gives 10, which affects the digit 3 as well.)</a:t>
            </a:r>
            <a:endParaRPr lang="en-IN" sz="2600" dirty="0"/>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equal to 5, change the ____ to ____ and replace ____ and ____ with 0s.</a:t>
            </a:r>
          </a:p>
          <a:p>
            <a:pPr>
              <a:spcBef>
                <a:spcPts val="1800"/>
              </a:spcBef>
            </a:pPr>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name="Equation" r:id="rId2" imgW="203112" imgH="279279" progId="Equation.DSMT4">
                  <p:embed/>
                </p:oleObj>
              </mc:Choice>
              <mc:Fallback>
                <p:oleObj name="Equation" r:id="rId2" imgW="203112" imgH="279279" progId="Equation.DSMT4">
                  <p:embed/>
                  <p:pic>
                    <p:nvPicPr>
                      <p:cNvPr id="0" name="Picture 1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92312988"/>
              </p:ext>
            </p:extLst>
          </p:nvPr>
        </p:nvGraphicFramePr>
        <p:xfrm>
          <a:off x="6019800" y="3442335"/>
          <a:ext cx="203200" cy="28829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442335"/>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1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50165005"/>
              </p:ext>
            </p:extLst>
          </p:nvPr>
        </p:nvGraphicFramePr>
        <p:xfrm>
          <a:off x="1600200" y="346138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1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04633611"/>
              </p:ext>
            </p:extLst>
          </p:nvPr>
        </p:nvGraphicFramePr>
        <p:xfrm>
          <a:off x="1962150" y="3886200"/>
          <a:ext cx="203200" cy="292100"/>
        </p:xfrm>
        <a:graphic>
          <a:graphicData uri="http://schemas.openxmlformats.org/presentationml/2006/ole">
            <mc:AlternateContent xmlns:mc="http://schemas.openxmlformats.org/markup-compatibility/2006">
              <mc:Choice xmlns:v="urn:schemas-microsoft-com:vml" Requires="v">
                <p:oleObj name="Equation" r:id="rId9" imgW="203112" imgH="291973" progId="Equation.DSMT4">
                  <p:embed/>
                </p:oleObj>
              </mc:Choice>
              <mc:Fallback>
                <p:oleObj name="Equation" r:id="rId9" imgW="203112" imgH="291973" progId="Equation.DSMT4">
                  <p:embed/>
                  <p:pic>
                    <p:nvPicPr>
                      <p:cNvPr id="0" name="Picture 15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2150" y="3886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704680048"/>
              </p:ext>
            </p:extLst>
          </p:nvPr>
        </p:nvGraphicFramePr>
        <p:xfrm>
          <a:off x="7181850" y="3461385"/>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1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8185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11459696"/>
              </p:ext>
            </p:extLst>
          </p:nvPr>
        </p:nvGraphicFramePr>
        <p:xfrm>
          <a:off x="3352800" y="3886200"/>
          <a:ext cx="190500" cy="292100"/>
        </p:xfrm>
        <a:graphic>
          <a:graphicData uri="http://schemas.openxmlformats.org/presentationml/2006/ole">
            <mc:AlternateContent xmlns:mc="http://schemas.openxmlformats.org/markup-compatibility/2006">
              <mc:Choice xmlns:v="urn:schemas-microsoft-com:vml" Requires="v">
                <p:oleObj name="Equation" r:id="rId12" imgW="190417" imgH="291973" progId="Equation.DSMT4">
                  <p:embed/>
                </p:oleObj>
              </mc:Choice>
              <mc:Fallback>
                <p:oleObj name="Equation" r:id="rId12" imgW="190417" imgH="291973" progId="Equation.DSMT4">
                  <p:embed/>
                  <p:pic>
                    <p:nvPicPr>
                      <p:cNvPr id="0" name="Picture 1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52800" y="388620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514850"/>
          <a:ext cx="660400" cy="292100"/>
        </p:xfrm>
        <a:graphic>
          <a:graphicData uri="http://schemas.openxmlformats.org/presentationml/2006/ole">
            <mc:AlternateContent xmlns:mc="http://schemas.openxmlformats.org/markup-compatibility/2006">
              <mc:Choice xmlns:v="urn:schemas-microsoft-com:vml" Requires="v">
                <p:oleObj name="Equation" r:id="rId14" imgW="660113" imgH="291973" progId="Equation.DSMT4">
                  <p:embed/>
                </p:oleObj>
              </mc:Choice>
              <mc:Fallback>
                <p:oleObj name="Equation" r:id="rId14" imgW="660113" imgH="291973" progId="Equation.DSMT4">
                  <p:embed/>
                  <p:pic>
                    <p:nvPicPr>
                      <p:cNvPr id="0" name="Picture 1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514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Procedure: Reading or Writing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2971800"/>
          </a:xfrm>
          <a:solidFill>
            <a:srgbClr val="FFFFCC"/>
          </a:solidFill>
          <a:ln w="28575">
            <a:solidFill>
              <a:srgbClr val="000000"/>
            </a:solidFill>
          </a:ln>
        </p:spPr>
        <p:txBody>
          <a:bodyPr>
            <a:normAutofit/>
          </a:bodyPr>
          <a:lstStyle/>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value of the last digit on the right.</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Note</a:t>
            </a:r>
            <a:endParaRPr lang="en-US" dirty="0">
              <a:solidFill>
                <a:srgbClr val="366092"/>
              </a:solidFill>
            </a:endParaRPr>
          </a:p>
        </p:txBody>
      </p:sp>
      <p:sp>
        <p:nvSpPr>
          <p:cNvPr id="8" name="Content Placeholder 8"/>
          <p:cNvSpPr>
            <a:spLocks noGrp="1"/>
          </p:cNvSpPr>
          <p:nvPr>
            <p:ph idx="1"/>
          </p:nvPr>
        </p:nvSpPr>
        <p:spPr>
          <a:xfrm>
            <a:off x="457200" y="1295400"/>
            <a:ext cx="8229600" cy="2133600"/>
          </a:xfrm>
          <a:solidFill>
            <a:srgbClr val="FFFFCC"/>
          </a:solidFill>
          <a:ln w="28575">
            <a:solidFill>
              <a:srgbClr val="000000"/>
            </a:solidFill>
          </a:ln>
        </p:spPr>
        <p:txBody>
          <a:bodyPr>
            <a:normAutofit/>
          </a:bodyPr>
          <a:lstStyle/>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505028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40200" y="1143000"/>
          <a:ext cx="787400" cy="838200"/>
        </p:xfrm>
        <a:graphic>
          <a:graphicData uri="http://schemas.openxmlformats.org/presentationml/2006/ole">
            <mc:AlternateContent xmlns:mc="http://schemas.openxmlformats.org/markup-compatibility/2006">
              <mc:Choice xmlns:v="urn:schemas-microsoft-com:vml" Requires="v">
                <p:oleObj name="Equation" r:id="rId2" imgW="787400" imgH="838200" progId="Equation.DSMT4">
                  <p:embed/>
                </p:oleObj>
              </mc:Choice>
              <mc:Fallback>
                <p:oleObj name="Equation" r:id="rId2" imgW="787400" imgH="838200"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611226" y="2680475"/>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19575" y="1085850"/>
          <a:ext cx="1409700" cy="876300"/>
        </p:xfrm>
        <a:graphic>
          <a:graphicData uri="http://schemas.openxmlformats.org/presentationml/2006/ole">
            <mc:AlternateContent xmlns:mc="http://schemas.openxmlformats.org/markup-compatibility/2006">
              <mc:Choice xmlns:v="urn:schemas-microsoft-com:vml" Requires="v">
                <p:oleObj name="Equation" r:id="rId2" imgW="1409700" imgH="876300" progId="Equation.DSMT4">
                  <p:embed/>
                </p:oleObj>
              </mc:Choice>
              <mc:Fallback>
                <p:oleObj name="Equation" r:id="rId2" imgW="1409700" imgH="876300" progId="Equation.DSMT4">
                  <p:embed/>
                  <p:pic>
                    <p:nvPicPr>
                      <p:cNvPr id="0"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9575"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28544"/>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a:tabLst>
                <a:tab pos="3200400" algn="l"/>
              </a:tabLst>
            </a:pPr>
            <a:endParaRPr lang="en-US" sz="2500" dirty="0">
              <a:solidFill>
                <a:srgbClr val="000000"/>
              </a:solidFill>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5720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212732" y="5066372"/>
            <a:ext cx="692942" cy="421485"/>
            <a:chOff x="4488659" y="4991097"/>
            <a:chExt cx="609600" cy="421485"/>
          </a:xfrm>
          <a:effectLst/>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30139" y="4562664"/>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038600"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257800"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257800" y="5181600"/>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2156</TotalTime>
  <Words>1345</Words>
  <Application>Microsoft Office PowerPoint</Application>
  <PresentationFormat>On-screen Show (4:3)</PresentationFormat>
  <Paragraphs>144</Paragraphs>
  <Slides>22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7" baseType="lpstr">
      <vt:lpstr>Arial</vt:lpstr>
      <vt:lpstr>Calibri</vt:lpstr>
      <vt:lpstr>Symbol</vt:lpstr>
      <vt:lpstr>Office Theme</vt:lpstr>
      <vt:lpstr>Equation</vt:lpstr>
      <vt:lpstr>Section 4.1</vt:lpstr>
      <vt:lpstr>Reading and Writing Decimal Numbers</vt:lpstr>
      <vt:lpstr>Procedure: Reading or Writing a Decimal Number</vt:lpstr>
      <vt:lpstr>Note</vt:lpstr>
      <vt:lpstr>Example 1: Reading and Writing Decimal Numbers</vt:lpstr>
      <vt:lpstr>Example 2: Reading and Writing Decimal Numbers</vt:lpstr>
      <vt:lpstr>Attention!</vt:lpstr>
      <vt:lpstr>Example 3: Reading and Writing Decimal Numbers</vt:lpstr>
      <vt:lpstr>Example 3: Reading and Writing Decimal Numbers (cont.)</vt:lpstr>
      <vt:lpstr>Procedure: Comparing Two Positive Decimal Numbers</vt:lpstr>
      <vt:lpstr>Example 4: Comparing Positive Decimal Numbers</vt:lpstr>
      <vt:lpstr>Example 4: Comparing Positive Decimal Numbers (cont.)</vt:lpstr>
      <vt:lpstr>Example 5: Comparing Positive Decimal Numbers</vt:lpstr>
      <vt:lpstr>Example 5: Comparing Positive Decimal Numbers (cont.)</vt:lpstr>
      <vt:lpstr>Procedure: Comparing Two Negative Decimal Numbers</vt:lpstr>
      <vt:lpstr>Example 6: Comparing Negative Decimal Numbers </vt:lpstr>
      <vt:lpstr>Example 6: Comparing Negative Decimal Numbers (cont.)</vt:lpstr>
      <vt:lpstr>Procedure: Rounding Rule for Decimal Numbers</vt:lpstr>
      <vt:lpstr>Procedure: Rounding Rule for Decimal Numbers (cont.)</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278</cp:revision>
  <dcterms:created xsi:type="dcterms:W3CDTF">2013-04-26T14:43:13Z</dcterms:created>
  <dcterms:modified xsi:type="dcterms:W3CDTF">2023-07-03T15:46:17Z</dcterms:modified>
</cp:coreProperties>
</file>