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89" r:id="rId12"/>
    <p:sldId id="269" r:id="rId13"/>
    <p:sldId id="286" r:id="rId14"/>
    <p:sldId id="270" r:id="rId15"/>
    <p:sldId id="272" r:id="rId16"/>
    <p:sldId id="273" r:id="rId17"/>
    <p:sldId id="275" r:id="rId18"/>
    <p:sldId id="276" r:id="rId19"/>
    <p:sldId id="287" r:id="rId20"/>
    <p:sldId id="28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Nicholas Belloit" initials="NB [7]" lastIdx="1" clrIdx="6"/>
  <p:cmAuthor id="1" name="Nicholas Belloit" initials="NB" lastIdx="1" clrIdx="0"/>
  <p:cmAuthor id="8" name="Nicholas Belloit" initials="NB [8]" lastIdx="1" clrIdx="7"/>
  <p:cmAuthor id="2" name="Nicholas Belloit" initials="NB [2]" lastIdx="1" clrIdx="1"/>
  <p:cmAuthor id="9" name="Nicholas Belloit" initials="NB [9]" lastIdx="1" clrIdx="8"/>
  <p:cmAuthor id="3" name="Nicholas Belloit" initials="NB [3]" lastIdx="1" clrIdx="2"/>
  <p:cmAuthor id="10" name="Nicholas Belloit" initials="NB [10]" lastIdx="1" clrIdx="9"/>
  <p:cmAuthor id="4" name="Nicholas Belloit" initials="NB [4]" lastIdx="1" clrIdx="3"/>
  <p:cmAuthor id="11" name="Nicholas Belloit" initials="NB [11]" lastIdx="1" clrIdx="10"/>
  <p:cmAuthor id="5" name="Nicholas Belloit" initials="NB [5]" lastIdx="1" clrIdx="4"/>
  <p:cmAuthor id="6" name="Nicholas Belloit" initials="NB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7E7E"/>
    <a:srgbClr val="000000"/>
    <a:srgbClr val="1F497C"/>
    <a:srgbClr val="3C86A6"/>
    <a:srgbClr val="FF0000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39" autoAdjust="0"/>
    <p:restoredTop sz="94721" autoAdjust="0"/>
  </p:normalViewPr>
  <p:slideViewPr>
    <p:cSldViewPr>
      <p:cViewPr varScale="1">
        <p:scale>
          <a:sx n="108" d="100"/>
          <a:sy n="108" d="100"/>
        </p:scale>
        <p:origin x="1848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75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9494E8-8D25-FD4D-9132-D8C4F0F1169A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F18CF-1B66-E840-BE35-B32648E9F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117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F18CF-1B66-E840-BE35-B32648E9FA2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2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oleObject" Target="../embeddings/oleObject7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9.wmf"/><Relationship Id="rId4" Type="http://schemas.openxmlformats.org/officeDocument/2006/relationships/oleObject" Target="../embeddings/oleObject7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5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oleObject" Target="../embeddings/oleObject7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80.bin"/><Relationship Id="rId4" Type="http://schemas.openxmlformats.org/officeDocument/2006/relationships/image" Target="../media/image5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86.bin"/><Relationship Id="rId2" Type="http://schemas.openxmlformats.org/officeDocument/2006/relationships/oleObject" Target="../embeddings/oleObject81.bin"/><Relationship Id="rId16" Type="http://schemas.openxmlformats.org/officeDocument/2006/relationships/oleObject" Target="../embeddings/oleObject8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85.bin"/><Relationship Id="rId4" Type="http://schemas.openxmlformats.org/officeDocument/2006/relationships/oleObject" Target="../embeddings/oleObject82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87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13" Type="http://schemas.openxmlformats.org/officeDocument/2006/relationships/image" Target="../media/image69.wmf"/><Relationship Id="rId18" Type="http://schemas.openxmlformats.org/officeDocument/2006/relationships/oleObject" Target="../embeddings/oleObject97.bin"/><Relationship Id="rId3" Type="http://schemas.openxmlformats.org/officeDocument/2006/relationships/image" Target="../media/image64.w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94.bin"/><Relationship Id="rId17" Type="http://schemas.openxmlformats.org/officeDocument/2006/relationships/image" Target="../media/image71.wmf"/><Relationship Id="rId2" Type="http://schemas.openxmlformats.org/officeDocument/2006/relationships/oleObject" Target="../embeddings/oleObject89.bin"/><Relationship Id="rId16" Type="http://schemas.openxmlformats.org/officeDocument/2006/relationships/oleObject" Target="../embeddings/oleObject96.bin"/><Relationship Id="rId20" Type="http://schemas.openxmlformats.org/officeDocument/2006/relationships/oleObject" Target="../embeddings/oleObject9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1.bin"/><Relationship Id="rId11" Type="http://schemas.openxmlformats.org/officeDocument/2006/relationships/image" Target="../media/image68.wmf"/><Relationship Id="rId5" Type="http://schemas.openxmlformats.org/officeDocument/2006/relationships/image" Target="../media/image65.wmf"/><Relationship Id="rId15" Type="http://schemas.openxmlformats.org/officeDocument/2006/relationships/image" Target="../media/image70.wmf"/><Relationship Id="rId10" Type="http://schemas.openxmlformats.org/officeDocument/2006/relationships/oleObject" Target="../embeddings/oleObject93.bin"/><Relationship Id="rId19" Type="http://schemas.openxmlformats.org/officeDocument/2006/relationships/image" Target="../media/image20.wmf"/><Relationship Id="rId4" Type="http://schemas.openxmlformats.org/officeDocument/2006/relationships/oleObject" Target="../embeddings/oleObject90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95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77.wmf"/><Relationship Id="rId18" Type="http://schemas.openxmlformats.org/officeDocument/2006/relationships/oleObject" Target="../embeddings/oleObject107.bin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104.bin"/><Relationship Id="rId17" Type="http://schemas.openxmlformats.org/officeDocument/2006/relationships/image" Target="../media/image79.wmf"/><Relationship Id="rId2" Type="http://schemas.openxmlformats.org/officeDocument/2006/relationships/oleObject" Target="../embeddings/oleObject99.bin"/><Relationship Id="rId16" Type="http://schemas.openxmlformats.org/officeDocument/2006/relationships/oleObject" Target="../embeddings/oleObject106.bin"/><Relationship Id="rId20" Type="http://schemas.openxmlformats.org/officeDocument/2006/relationships/oleObject" Target="../embeddings/oleObject10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103.bin"/><Relationship Id="rId19" Type="http://schemas.openxmlformats.org/officeDocument/2006/relationships/image" Target="../media/image20.wmf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10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13" Type="http://schemas.openxmlformats.org/officeDocument/2006/relationships/image" Target="../media/image85.wmf"/><Relationship Id="rId18" Type="http://schemas.openxmlformats.org/officeDocument/2006/relationships/oleObject" Target="../embeddings/oleObject117.bin"/><Relationship Id="rId26" Type="http://schemas.openxmlformats.org/officeDocument/2006/relationships/oleObject" Target="../embeddings/oleObject121.bin"/><Relationship Id="rId3" Type="http://schemas.openxmlformats.org/officeDocument/2006/relationships/image" Target="../media/image80.wmf"/><Relationship Id="rId21" Type="http://schemas.openxmlformats.org/officeDocument/2006/relationships/image" Target="../media/image89.wmf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114.bin"/><Relationship Id="rId17" Type="http://schemas.openxmlformats.org/officeDocument/2006/relationships/image" Target="../media/image87.wmf"/><Relationship Id="rId25" Type="http://schemas.openxmlformats.org/officeDocument/2006/relationships/image" Target="../media/image91.wmf"/><Relationship Id="rId2" Type="http://schemas.openxmlformats.org/officeDocument/2006/relationships/oleObject" Target="../embeddings/oleObject109.bin"/><Relationship Id="rId16" Type="http://schemas.openxmlformats.org/officeDocument/2006/relationships/oleObject" Target="../embeddings/oleObject116.bin"/><Relationship Id="rId20" Type="http://schemas.openxmlformats.org/officeDocument/2006/relationships/oleObject" Target="../embeddings/oleObject118.bin"/><Relationship Id="rId29" Type="http://schemas.openxmlformats.org/officeDocument/2006/relationships/image" Target="../media/image9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1.bin"/><Relationship Id="rId11" Type="http://schemas.openxmlformats.org/officeDocument/2006/relationships/image" Target="../media/image84.wmf"/><Relationship Id="rId24" Type="http://schemas.openxmlformats.org/officeDocument/2006/relationships/oleObject" Target="../embeddings/oleObject120.bin"/><Relationship Id="rId5" Type="http://schemas.openxmlformats.org/officeDocument/2006/relationships/image" Target="../media/image81.wmf"/><Relationship Id="rId15" Type="http://schemas.openxmlformats.org/officeDocument/2006/relationships/image" Target="../media/image86.wmf"/><Relationship Id="rId23" Type="http://schemas.openxmlformats.org/officeDocument/2006/relationships/image" Target="../media/image90.wmf"/><Relationship Id="rId28" Type="http://schemas.openxmlformats.org/officeDocument/2006/relationships/oleObject" Target="../embeddings/oleObject122.bin"/><Relationship Id="rId10" Type="http://schemas.openxmlformats.org/officeDocument/2006/relationships/oleObject" Target="../embeddings/oleObject113.bin"/><Relationship Id="rId19" Type="http://schemas.openxmlformats.org/officeDocument/2006/relationships/image" Target="../media/image88.wmf"/><Relationship Id="rId31" Type="http://schemas.openxmlformats.org/officeDocument/2006/relationships/image" Target="../media/image94.wmf"/><Relationship Id="rId4" Type="http://schemas.openxmlformats.org/officeDocument/2006/relationships/oleObject" Target="../embeddings/oleObject110.bin"/><Relationship Id="rId9" Type="http://schemas.openxmlformats.org/officeDocument/2006/relationships/image" Target="../media/image83.wmf"/><Relationship Id="rId14" Type="http://schemas.openxmlformats.org/officeDocument/2006/relationships/oleObject" Target="../embeddings/oleObject115.bin"/><Relationship Id="rId22" Type="http://schemas.openxmlformats.org/officeDocument/2006/relationships/oleObject" Target="../embeddings/oleObject119.bin"/><Relationship Id="rId27" Type="http://schemas.openxmlformats.org/officeDocument/2006/relationships/image" Target="../media/image92.wmf"/><Relationship Id="rId30" Type="http://schemas.openxmlformats.org/officeDocument/2006/relationships/oleObject" Target="../embeddings/oleObject12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.wmf"/><Relationship Id="rId2" Type="http://schemas.openxmlformats.org/officeDocument/2006/relationships/oleObject" Target="../embeddings/oleObject12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6.wmf"/><Relationship Id="rId4" Type="http://schemas.openxmlformats.org/officeDocument/2006/relationships/oleObject" Target="../embeddings/oleObject125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13" Type="http://schemas.openxmlformats.org/officeDocument/2006/relationships/oleObject" Target="../embeddings/oleObject131.bin"/><Relationship Id="rId18" Type="http://schemas.openxmlformats.org/officeDocument/2006/relationships/oleObject" Target="../embeddings/oleObject135.bin"/><Relationship Id="rId3" Type="http://schemas.openxmlformats.org/officeDocument/2006/relationships/oleObject" Target="../embeddings/oleObject126.bin"/><Relationship Id="rId7" Type="http://schemas.openxmlformats.org/officeDocument/2006/relationships/oleObject" Target="../embeddings/oleObject128.bin"/><Relationship Id="rId12" Type="http://schemas.openxmlformats.org/officeDocument/2006/relationships/image" Target="../media/image101.wmf"/><Relationship Id="rId17" Type="http://schemas.openxmlformats.org/officeDocument/2006/relationships/oleObject" Target="../embeddings/oleObject134.bin"/><Relationship Id="rId2" Type="http://schemas.openxmlformats.org/officeDocument/2006/relationships/notesSlide" Target="../notesSlides/notesSlide1.xml"/><Relationship Id="rId16" Type="http://schemas.openxmlformats.org/officeDocument/2006/relationships/oleObject" Target="../embeddings/oleObject13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.wmf"/><Relationship Id="rId11" Type="http://schemas.openxmlformats.org/officeDocument/2006/relationships/oleObject" Target="../embeddings/oleObject130.bin"/><Relationship Id="rId5" Type="http://schemas.openxmlformats.org/officeDocument/2006/relationships/oleObject" Target="../embeddings/oleObject127.bin"/><Relationship Id="rId15" Type="http://schemas.openxmlformats.org/officeDocument/2006/relationships/oleObject" Target="../embeddings/oleObject132.bin"/><Relationship Id="rId10" Type="http://schemas.openxmlformats.org/officeDocument/2006/relationships/image" Target="../media/image100.wmf"/><Relationship Id="rId4" Type="http://schemas.openxmlformats.org/officeDocument/2006/relationships/image" Target="../media/image97.wmf"/><Relationship Id="rId9" Type="http://schemas.openxmlformats.org/officeDocument/2006/relationships/oleObject" Target="../embeddings/oleObject129.bin"/><Relationship Id="rId14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oleObject" Target="../embeddings/oleObject15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8.bin"/><Relationship Id="rId16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oleObject" Target="../embeddings/oleObject13.bin"/><Relationship Id="rId5" Type="http://schemas.openxmlformats.org/officeDocument/2006/relationships/image" Target="../media/image9.wmf"/><Relationship Id="rId15" Type="http://schemas.openxmlformats.org/officeDocument/2006/relationships/oleObject" Target="../embeddings/oleObject16.bin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1.wmf"/><Relationship Id="rId1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23.bin"/><Relationship Id="rId18" Type="http://schemas.openxmlformats.org/officeDocument/2006/relationships/oleObject" Target="../embeddings/oleObject27.bin"/><Relationship Id="rId3" Type="http://schemas.openxmlformats.org/officeDocument/2006/relationships/image" Target="../media/image10.wmf"/><Relationship Id="rId21" Type="http://schemas.openxmlformats.org/officeDocument/2006/relationships/oleObject" Target="../embeddings/oleObject30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26.bin"/><Relationship Id="rId2" Type="http://schemas.openxmlformats.org/officeDocument/2006/relationships/oleObject" Target="../embeddings/oleObject17.bin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2.bin"/><Relationship Id="rId5" Type="http://schemas.openxmlformats.org/officeDocument/2006/relationships/image" Target="../media/image14.wmf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8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36.bin"/><Relationship Id="rId17" Type="http://schemas.openxmlformats.org/officeDocument/2006/relationships/oleObject" Target="../embeddings/oleObject41.bin"/><Relationship Id="rId2" Type="http://schemas.openxmlformats.org/officeDocument/2006/relationships/oleObject" Target="../embeddings/oleObject31.bin"/><Relationship Id="rId16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5" Type="http://schemas.openxmlformats.org/officeDocument/2006/relationships/oleObject" Target="../embeddings/oleObject39.bin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3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30.wmf"/><Relationship Id="rId18" Type="http://schemas.openxmlformats.org/officeDocument/2006/relationships/oleObject" Target="../embeddings/oleObject50.bin"/><Relationship Id="rId26" Type="http://schemas.openxmlformats.org/officeDocument/2006/relationships/image" Target="../media/image36.wmf"/><Relationship Id="rId3" Type="http://schemas.openxmlformats.org/officeDocument/2006/relationships/image" Target="../media/image25.wmf"/><Relationship Id="rId21" Type="http://schemas.openxmlformats.org/officeDocument/2006/relationships/oleObject" Target="../embeddings/oleObject52.bin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47.bin"/><Relationship Id="rId17" Type="http://schemas.openxmlformats.org/officeDocument/2006/relationships/image" Target="../media/image32.wmf"/><Relationship Id="rId25" Type="http://schemas.openxmlformats.org/officeDocument/2006/relationships/oleObject" Target="../embeddings/oleObject54.bin"/><Relationship Id="rId2" Type="http://schemas.openxmlformats.org/officeDocument/2006/relationships/oleObject" Target="../embeddings/oleObject42.bin"/><Relationship Id="rId16" Type="http://schemas.openxmlformats.org/officeDocument/2006/relationships/oleObject" Target="../embeddings/oleObject49.bin"/><Relationship Id="rId20" Type="http://schemas.openxmlformats.org/officeDocument/2006/relationships/image" Target="../media/image3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29.wmf"/><Relationship Id="rId24" Type="http://schemas.openxmlformats.org/officeDocument/2006/relationships/image" Target="../media/image35.wmf"/><Relationship Id="rId5" Type="http://schemas.openxmlformats.org/officeDocument/2006/relationships/image" Target="../media/image26.wmf"/><Relationship Id="rId15" Type="http://schemas.openxmlformats.org/officeDocument/2006/relationships/image" Target="../media/image31.wmf"/><Relationship Id="rId23" Type="http://schemas.openxmlformats.org/officeDocument/2006/relationships/oleObject" Target="../embeddings/oleObject53.bin"/><Relationship Id="rId10" Type="http://schemas.openxmlformats.org/officeDocument/2006/relationships/oleObject" Target="../embeddings/oleObject46.bin"/><Relationship Id="rId19" Type="http://schemas.openxmlformats.org/officeDocument/2006/relationships/oleObject" Target="../embeddings/oleObject51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48.bin"/><Relationship Id="rId22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60.bin"/><Relationship Id="rId2" Type="http://schemas.openxmlformats.org/officeDocument/2006/relationships/oleObject" Target="../embeddings/oleObject55.bin"/><Relationship Id="rId16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6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20.wmf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68.bin"/><Relationship Id="rId2" Type="http://schemas.openxmlformats.org/officeDocument/2006/relationships/oleObject" Target="../embeddings/oleObject63.bin"/><Relationship Id="rId16" Type="http://schemas.openxmlformats.org/officeDocument/2006/relationships/oleObject" Target="../embeddings/oleObject7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oleObject" Target="../embeddings/oleObject70.bin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6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 with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0292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Linda is framing a rectangular poster that measures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/>
              <a:t>inches long by        inches wide. What is the area of the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/>
              <a:t>glass needed to cover the poster?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/>
              <a:t>Solution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Find the area of the rectangle by using the formula </a:t>
            </a:r>
            <a:br>
              <a:rPr lang="en-US" sz="2800" dirty="0"/>
            </a:br>
            <a:r>
              <a:rPr lang="en-US" sz="2800" i="1" dirty="0"/>
              <a:t>A </a:t>
            </a:r>
            <a:r>
              <a:rPr lang="en-US" sz="2800" dirty="0"/>
              <a:t>= </a:t>
            </a:r>
            <a:r>
              <a:rPr lang="en-US" sz="2800" i="1" dirty="0" err="1"/>
              <a:t>lw</a:t>
            </a:r>
            <a:r>
              <a:rPr lang="en-US" sz="28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Finding the Area of a Rectangle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253" name="Object 37"/>
          <p:cNvGraphicFramePr>
            <a:graphicFrameLocks noChangeAspect="1"/>
          </p:cNvGraphicFramePr>
          <p:nvPr/>
        </p:nvGraphicFramePr>
        <p:xfrm>
          <a:off x="7993476" y="1155700"/>
          <a:ext cx="46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800" imgH="825480" progId="Equation.DSMT4">
                  <p:embed/>
                </p:oleObj>
              </mc:Choice>
              <mc:Fallback>
                <p:oleObj name="Equation" r:id="rId2" imgW="469800" imgH="8254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3476" y="1155700"/>
                        <a:ext cx="469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4" name="Object 38"/>
          <p:cNvGraphicFramePr>
            <a:graphicFrameLocks noChangeAspect="1"/>
          </p:cNvGraphicFramePr>
          <p:nvPr/>
        </p:nvGraphicFramePr>
        <p:xfrm>
          <a:off x="2667000" y="1752600"/>
          <a:ext cx="469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825480" progId="Equation.DSMT4">
                  <p:embed/>
                </p:oleObj>
              </mc:Choice>
              <mc:Fallback>
                <p:oleObj name="Equation" r:id="rId4" imgW="469800" imgH="8254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752600"/>
                        <a:ext cx="469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Thus, the area of the glass is                (read “square inches”).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Finding the Area of a Rectangle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255" name="Object 39"/>
          <p:cNvGraphicFramePr>
            <a:graphicFrameLocks noChangeAspect="1"/>
          </p:cNvGraphicFramePr>
          <p:nvPr/>
        </p:nvGraphicFramePr>
        <p:xfrm>
          <a:off x="1930400" y="1245834"/>
          <a:ext cx="210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08160" imgH="825480" progId="Equation.DSMT4">
                  <p:embed/>
                </p:oleObj>
              </mc:Choice>
              <mc:Fallback>
                <p:oleObj name="Equation" r:id="rId2" imgW="2108160" imgH="82548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245834"/>
                        <a:ext cx="2108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6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742458"/>
              </p:ext>
            </p:extLst>
          </p:nvPr>
        </p:nvGraphicFramePr>
        <p:xfrm>
          <a:off x="2057400" y="2209800"/>
          <a:ext cx="1612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825480" progId="Equation.DSMT4">
                  <p:embed/>
                </p:oleObj>
              </mc:Choice>
              <mc:Fallback>
                <p:oleObj name="Equation" r:id="rId4" imgW="1612800" imgH="8254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209800"/>
                        <a:ext cx="1612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7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915165"/>
              </p:ext>
            </p:extLst>
          </p:nvPr>
        </p:nvGraphicFramePr>
        <p:xfrm>
          <a:off x="3844278" y="2222500"/>
          <a:ext cx="2006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06280" imgH="825480" progId="Equation.DSMT4">
                  <p:embed/>
                </p:oleObj>
              </mc:Choice>
              <mc:Fallback>
                <p:oleObj name="Equation" r:id="rId6" imgW="2006280" imgH="82548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78" y="2222500"/>
                        <a:ext cx="2006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8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877899"/>
              </p:ext>
            </p:extLst>
          </p:nvPr>
        </p:nvGraphicFramePr>
        <p:xfrm>
          <a:off x="3890022" y="3276600"/>
          <a:ext cx="295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58840" imgH="838080" progId="Equation.DSMT4">
                  <p:embed/>
                </p:oleObj>
              </mc:Choice>
              <mc:Fallback>
                <p:oleObj name="Equation" r:id="rId8" imgW="2958840" imgH="83808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0022" y="3276600"/>
                        <a:ext cx="295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9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335916"/>
              </p:ext>
            </p:extLst>
          </p:nvPr>
        </p:nvGraphicFramePr>
        <p:xfrm>
          <a:off x="4699000" y="422281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68200" imgH="838080" progId="Equation.DSMT4">
                  <p:embed/>
                </p:oleObj>
              </mc:Choice>
              <mc:Fallback>
                <p:oleObj name="Equation" r:id="rId10" imgW="1168200" imgH="83808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4222810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829322" y="1376009"/>
            <a:ext cx="10743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/>
              <a:t>A </a:t>
            </a:r>
            <a:r>
              <a:rPr lang="en-US" sz="2800" dirty="0"/>
              <a:t>= </a:t>
            </a:r>
            <a:r>
              <a:rPr lang="en-US" sz="2800" i="1" dirty="0" err="1"/>
              <a:t>lw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Finding the Area of a Triangle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066800"/>
            <a:ext cx="8229600" cy="435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dirty="0"/>
              <a:t>Find the area of the triangle with base </a:t>
            </a:r>
            <a:r>
              <a:rPr lang="en-US" sz="2800" dirty="0">
                <a:solidFill>
                  <a:srgbClr val="0000FF"/>
                </a:solidFill>
              </a:rPr>
              <a:t>6 cm </a:t>
            </a:r>
            <a:r>
              <a:rPr lang="en-US" sz="2800" dirty="0"/>
              <a:t>and height</a:t>
            </a:r>
          </a:p>
          <a:p>
            <a:pPr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14350" y="1689100"/>
          <a:ext cx="1003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825480" progId="Equation.DSMT4">
                  <p:embed/>
                </p:oleObj>
              </mc:Choice>
              <mc:Fallback>
                <p:oleObj name="Equation" r:id="rId2" imgW="100296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1689100"/>
                        <a:ext cx="1003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26280" y="1905000"/>
            <a:ext cx="3931920" cy="2056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/>
          </p:cNvSpPr>
          <p:nvPr/>
        </p:nvSpPr>
        <p:spPr>
          <a:xfrm>
            <a:off x="457200" y="3786628"/>
            <a:ext cx="8229600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area can be found using the formula</a:t>
            </a:r>
          </a:p>
        </p:txBody>
      </p:sp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6451600" y="4137319"/>
          <a:ext cx="1320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20480" imgH="825480" progId="Equation.DSMT4">
                  <p:embed/>
                </p:oleObj>
              </mc:Choice>
              <mc:Fallback>
                <p:oleObj name="Equation" r:id="rId5" imgW="132048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1600" y="4137319"/>
                        <a:ext cx="1320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Finding the Area of a Triangle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673100" y="1308100"/>
          <a:ext cx="2832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31760" imgH="825480" progId="Equation.DSMT4">
                  <p:embed/>
                </p:oleObj>
              </mc:Choice>
              <mc:Fallback>
                <p:oleObj name="Equation" r:id="rId2" imgW="283176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1308100"/>
                        <a:ext cx="2832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3634668" y="1330912"/>
          <a:ext cx="2146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45960" imgH="825480" progId="Equation.DSMT4">
                  <p:embed/>
                </p:oleObj>
              </mc:Choice>
              <mc:Fallback>
                <p:oleObj name="Equation" r:id="rId4" imgW="214596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4668" y="1330912"/>
                        <a:ext cx="2146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3634668" y="2374900"/>
          <a:ext cx="2336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36760" imgH="825480" progId="Equation.DSMT4">
                  <p:embed/>
                </p:oleObj>
              </mc:Choice>
              <mc:Fallback>
                <p:oleObj name="Equation" r:id="rId6" imgW="233676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4668" y="2374900"/>
                        <a:ext cx="2336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918842"/>
              </p:ext>
            </p:extLst>
          </p:nvPr>
        </p:nvGraphicFramePr>
        <p:xfrm>
          <a:off x="3590925" y="3294063"/>
          <a:ext cx="2882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82880" imgH="825480" progId="Equation.DSMT4">
                  <p:embed/>
                </p:oleObj>
              </mc:Choice>
              <mc:Fallback>
                <p:oleObj name="Equation" r:id="rId8" imgW="288288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0925" y="3294063"/>
                        <a:ext cx="2882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 txBox="1">
            <a:spLocks/>
          </p:cNvSpPr>
          <p:nvPr/>
        </p:nvSpPr>
        <p:spPr>
          <a:xfrm>
            <a:off x="457200" y="4227493"/>
            <a:ext cx="8458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area of the triangle is        </a:t>
            </a:r>
            <a:r>
              <a:rPr lang="en-US" sz="2800" dirty="0">
                <a:solidFill>
                  <a:srgbClr val="FF0000"/>
                </a:solidFill>
              </a:rPr>
              <a:t>cm   </a:t>
            </a:r>
            <a:r>
              <a:rPr lang="en-US" sz="2800" dirty="0"/>
              <a:t>(read “square centimeters”).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5346700" y="42291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" imgH="190440" progId="Equation.DSMT4">
                  <p:embed/>
                </p:oleObj>
              </mc:Choice>
              <mc:Fallback>
                <p:oleObj name="Equation" r:id="rId10" imgW="13968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42291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/>
        </p:nvGraphicFramePr>
        <p:xfrm>
          <a:off x="4318000" y="4114800"/>
          <a:ext cx="482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82400" imgH="825480" progId="Equation.DSMT4">
                  <p:embed/>
                </p:oleObj>
              </mc:Choice>
              <mc:Fallback>
                <p:oleObj name="Equation" r:id="rId12" imgW="48240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4114800"/>
                        <a:ext cx="482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/>
          <p:cNvGraphicFramePr>
            <a:graphicFrameLocks noChangeAspect="1"/>
          </p:cNvGraphicFramePr>
          <p:nvPr/>
        </p:nvGraphicFramePr>
        <p:xfrm>
          <a:off x="4259556" y="2371078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890" imgH="368140" progId="Equation.DSMT4">
                  <p:embed/>
                </p:oleObj>
              </mc:Choice>
              <mc:Fallback>
                <p:oleObj name="Equation" r:id="rId14" imgW="253890" imgH="3681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9556" y="2371078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9"/>
          <p:cNvGraphicFramePr>
            <a:graphicFrameLocks noChangeAspect="1"/>
          </p:cNvGraphicFramePr>
          <p:nvPr/>
        </p:nvGraphicFramePr>
        <p:xfrm>
          <a:off x="4182122" y="2881546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3890" imgH="368140" progId="Equation.DSMT4">
                  <p:embed/>
                </p:oleObj>
              </mc:Choice>
              <mc:Fallback>
                <p:oleObj name="Equation" r:id="rId16" imgW="253890" imgH="3681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2122" y="2881546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Dividing with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" name="Rectangle 19"/>
          <p:cNvSpPr>
            <a:spLocks noGrp="1"/>
          </p:cNvSpPr>
          <p:nvPr/>
        </p:nvSpPr>
        <p:spPr>
          <a:xfrm>
            <a:off x="457200" y="1280160"/>
            <a:ext cx="8229600" cy="198823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Change each mixed number to an improper fraction.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Multiply by the reciprocal of the divisor.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Reduce, if possible.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10: </a:t>
            </a:r>
            <a:r>
              <a:rPr lang="en-US" dirty="0"/>
              <a:t>Dividing and Reducing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457200" y="128016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Divide and reduce to lowest terms: </a:t>
            </a:r>
            <a:r>
              <a:rPr lang="en-US" sz="2800" i="1" dirty="0">
                <a:latin typeface="Calibri" pitchFamily="34" charset="0"/>
              </a:rPr>
              <a:t> </a:t>
            </a:r>
          </a:p>
        </p:txBody>
      </p:sp>
      <p:graphicFrame>
        <p:nvGraphicFramePr>
          <p:cNvPr id="13340" name="Object 28"/>
          <p:cNvGraphicFramePr>
            <a:graphicFrameLocks noChangeAspect="1"/>
          </p:cNvGraphicFramePr>
          <p:nvPr/>
        </p:nvGraphicFramePr>
        <p:xfrm>
          <a:off x="5664200" y="11430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838080" progId="Equation.DSMT4">
                  <p:embed/>
                </p:oleObj>
              </mc:Choice>
              <mc:Fallback>
                <p:oleObj name="Equation" r:id="rId2" imgW="126972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1143000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4"/>
          <p:cNvSpPr>
            <a:spLocks/>
          </p:cNvSpPr>
          <p:nvPr/>
        </p:nvSpPr>
        <p:spPr bwMode="auto">
          <a:xfrm>
            <a:off x="457200" y="1991380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/>
              <a:t>Solution</a:t>
            </a:r>
            <a:endParaRPr lang="en-US" sz="2800" b="1" i="1" dirty="0">
              <a:latin typeface="Calibri" pitchFamily="34" charset="0"/>
            </a:endParaRPr>
          </a:p>
        </p:txBody>
      </p:sp>
      <p:graphicFrame>
        <p:nvGraphicFramePr>
          <p:cNvPr id="13341" name="Object 29"/>
          <p:cNvGraphicFramePr>
            <a:graphicFrameLocks noChangeAspect="1"/>
          </p:cNvGraphicFramePr>
          <p:nvPr/>
        </p:nvGraphicFramePr>
        <p:xfrm>
          <a:off x="609600" y="2590800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9720" imgH="838080" progId="Equation.DSMT4">
                  <p:embed/>
                </p:oleObj>
              </mc:Choice>
              <mc:Fallback>
                <p:oleObj name="Equation" r:id="rId4" imgW="126972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90800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2" name="Object 30"/>
          <p:cNvGraphicFramePr>
            <a:graphicFrameLocks noChangeAspect="1"/>
          </p:cNvGraphicFramePr>
          <p:nvPr/>
        </p:nvGraphicFramePr>
        <p:xfrm>
          <a:off x="2120900" y="2590800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11280" imgH="838080" progId="Equation.DSMT4">
                  <p:embed/>
                </p:oleObj>
              </mc:Choice>
              <mc:Fallback>
                <p:oleObj name="Equation" r:id="rId6" imgW="151128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2590800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3" name="Object 31"/>
          <p:cNvGraphicFramePr>
            <a:graphicFrameLocks noChangeAspect="1"/>
          </p:cNvGraphicFramePr>
          <p:nvPr/>
        </p:nvGraphicFramePr>
        <p:xfrm>
          <a:off x="2108200" y="35052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880" imgH="838080" progId="Equation.DSMT4">
                  <p:embed/>
                </p:oleObj>
              </mc:Choice>
              <mc:Fallback>
                <p:oleObj name="Equation" r:id="rId8" imgW="130788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5052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4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285935"/>
              </p:ext>
            </p:extLst>
          </p:nvPr>
        </p:nvGraphicFramePr>
        <p:xfrm>
          <a:off x="2108200" y="449580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0" imgH="838080" progId="Equation.DSMT4">
                  <p:embed/>
                </p:oleObj>
              </mc:Choice>
              <mc:Fallback>
                <p:oleObj name="Equation" r:id="rId10" imgW="139680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495800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9763813"/>
              </p:ext>
            </p:extLst>
          </p:nvPr>
        </p:nvGraphicFramePr>
        <p:xfrm>
          <a:off x="3632200" y="4495800"/>
          <a:ext cx="749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49160" imgH="825480" progId="Equation.DSMT4">
                  <p:embed/>
                </p:oleObj>
              </mc:Choice>
              <mc:Fallback>
                <p:oleObj name="Equation" r:id="rId12" imgW="749160" imgH="825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4495800"/>
                        <a:ext cx="749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4038600" y="3378200"/>
            <a:ext cx="4648200" cy="1270000"/>
            <a:chOff x="4038600" y="3175000"/>
            <a:chExt cx="4648200" cy="1270000"/>
          </a:xfrm>
        </p:grpSpPr>
        <p:sp>
          <p:nvSpPr>
            <p:cNvPr id="22" name="Rectangle 21"/>
            <p:cNvSpPr/>
            <p:nvPr/>
          </p:nvSpPr>
          <p:spPr>
            <a:xfrm>
              <a:off x="4038600" y="3276600"/>
              <a:ext cx="4648200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007E7E"/>
                  </a:solidFill>
                </a:rPr>
                <a:t>Note that the divisor is         and we </a:t>
              </a:r>
            </a:p>
            <a:p>
              <a:endParaRPr lang="en-US" sz="2000" dirty="0">
                <a:solidFill>
                  <a:srgbClr val="007E7E"/>
                </a:solidFill>
              </a:endParaRPr>
            </a:p>
            <a:p>
              <a:r>
                <a:rPr lang="en-US" sz="2000" dirty="0">
                  <a:solidFill>
                    <a:srgbClr val="007E7E"/>
                  </a:solidFill>
                </a:rPr>
                <a:t>multiply by its reciprocal,</a:t>
              </a:r>
              <a:r>
                <a:rPr lang="en-US" dirty="0">
                  <a:solidFill>
                    <a:srgbClr val="007E7E"/>
                  </a:solidFill>
                </a:rPr>
                <a:t> 	</a:t>
              </a:r>
            </a:p>
          </p:txBody>
        </p:sp>
        <p:graphicFrame>
          <p:nvGraphicFramePr>
            <p:cNvPr id="13346" name="Object 34"/>
            <p:cNvGraphicFramePr>
              <a:graphicFrameLocks noChangeAspect="1"/>
            </p:cNvGraphicFramePr>
            <p:nvPr/>
          </p:nvGraphicFramePr>
          <p:xfrm>
            <a:off x="6553200" y="3175000"/>
            <a:ext cx="3302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330120" imgH="634680" progId="Equation.DSMT4">
                    <p:embed/>
                  </p:oleObj>
                </mc:Choice>
                <mc:Fallback>
                  <p:oleObj name="Equation" r:id="rId14" imgW="330120" imgH="634680" progId="Equation.DSMT4">
                    <p:embed/>
                    <p:pic>
                      <p:nvPicPr>
                        <p:cNvPr id="0" name="Picture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53200" y="3175000"/>
                          <a:ext cx="330200" cy="635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47" name="Object 35"/>
            <p:cNvGraphicFramePr>
              <a:graphicFrameLocks noChangeAspect="1"/>
            </p:cNvGraphicFramePr>
            <p:nvPr/>
          </p:nvGraphicFramePr>
          <p:xfrm>
            <a:off x="6781800" y="3810000"/>
            <a:ext cx="3937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393480" imgH="634680" progId="Equation.DSMT4">
                    <p:embed/>
                  </p:oleObj>
                </mc:Choice>
                <mc:Fallback>
                  <p:oleObj name="Equation" r:id="rId16" imgW="393480" imgH="634680" progId="Equation.DSMT4">
                    <p:embed/>
                    <p:pic>
                      <p:nvPicPr>
                        <p:cNvPr id="0" name="Picture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81800" y="3810000"/>
                          <a:ext cx="393700" cy="635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348" name="Object 36"/>
          <p:cNvGraphicFramePr>
            <a:graphicFrameLocks noChangeAspect="1"/>
          </p:cNvGraphicFramePr>
          <p:nvPr/>
        </p:nvGraphicFramePr>
        <p:xfrm>
          <a:off x="2667000" y="44958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3890" imgH="368140" progId="Equation.DSMT4">
                  <p:embed/>
                </p:oleObj>
              </mc:Choice>
              <mc:Fallback>
                <p:oleObj name="Equation" r:id="rId18" imgW="253890" imgH="3681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4958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9" name="Object 37"/>
          <p:cNvGraphicFramePr>
            <a:graphicFrameLocks noChangeAspect="1"/>
          </p:cNvGraphicFramePr>
          <p:nvPr/>
        </p:nvGraphicFramePr>
        <p:xfrm>
          <a:off x="2846034" y="5002566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53890" imgH="368140" progId="Equation.DSMT4">
                  <p:embed/>
                </p:oleObj>
              </mc:Choice>
              <mc:Fallback>
                <p:oleObj name="Equation" r:id="rId20" imgW="253890" imgH="36814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034" y="5002566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11: </a:t>
            </a:r>
            <a:r>
              <a:rPr lang="en-US" dirty="0"/>
              <a:t>Dividing and Reducing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Divide and reduce to lowest terms:</a:t>
            </a:r>
            <a:r>
              <a:rPr lang="en-US" sz="2800" i="0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14362" name="Object 26"/>
          <p:cNvGraphicFramePr>
            <a:graphicFrameLocks noChangeAspect="1"/>
          </p:cNvGraphicFramePr>
          <p:nvPr/>
        </p:nvGraphicFramePr>
        <p:xfrm>
          <a:off x="5662966" y="1160463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838080" progId="Equation.DSMT4">
                  <p:embed/>
                </p:oleObj>
              </mc:Choice>
              <mc:Fallback>
                <p:oleObj name="Equation" r:id="rId2" imgW="124452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966" y="1160463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3"/>
          <p:cNvSpPr txBox="1">
            <a:spLocks/>
          </p:cNvSpPr>
          <p:nvPr/>
        </p:nvSpPr>
        <p:spPr>
          <a:xfrm>
            <a:off x="457200" y="1771233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  <a:endParaRPr lang="en-US" sz="2800" dirty="0"/>
          </a:p>
          <a:p>
            <a:pPr>
              <a:lnSpc>
                <a:spcPct val="150000"/>
              </a:lnSpc>
            </a:pPr>
            <a:r>
              <a:rPr lang="en-US" sz="2800" dirty="0"/>
              <a:t>First, change the mixed number        to the improper fraction       and then multiply by its reciprocal.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14363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781995"/>
              </p:ext>
            </p:extLst>
          </p:nvPr>
        </p:nvGraphicFramePr>
        <p:xfrm>
          <a:off x="5177778" y="2241610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838080" progId="Equation.DSMT4">
                  <p:embed/>
                </p:oleObj>
              </mc:Choice>
              <mc:Fallback>
                <p:oleObj name="Equation" r:id="rId4" imgW="46980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7778" y="2241610"/>
                        <a:ext cx="46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4" name="Object 28"/>
          <p:cNvGraphicFramePr>
            <a:graphicFrameLocks noChangeAspect="1"/>
          </p:cNvGraphicFramePr>
          <p:nvPr/>
        </p:nvGraphicFramePr>
        <p:xfrm>
          <a:off x="1743722" y="2877844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838080" progId="Equation.DSMT4">
                  <p:embed/>
                </p:oleObj>
              </mc:Choice>
              <mc:Fallback>
                <p:oleObj name="Equation" r:id="rId6" imgW="43164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722" y="2877844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35018"/>
              </p:ext>
            </p:extLst>
          </p:nvPr>
        </p:nvGraphicFramePr>
        <p:xfrm>
          <a:off x="1219200" y="3774488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44520" imgH="838080" progId="Equation.DSMT4">
                  <p:embed/>
                </p:oleObj>
              </mc:Choice>
              <mc:Fallback>
                <p:oleObj name="Equation" r:id="rId8" imgW="124452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774488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6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582149"/>
              </p:ext>
            </p:extLst>
          </p:nvPr>
        </p:nvGraphicFramePr>
        <p:xfrm>
          <a:off x="2590800" y="3774488"/>
          <a:ext cx="160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00200" imgH="838080" progId="Equation.DSMT4">
                  <p:embed/>
                </p:oleObj>
              </mc:Choice>
              <mc:Fallback>
                <p:oleObj name="Equation" r:id="rId10" imgW="160020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774488"/>
                        <a:ext cx="160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562112"/>
              </p:ext>
            </p:extLst>
          </p:nvPr>
        </p:nvGraphicFramePr>
        <p:xfrm>
          <a:off x="2590800" y="464820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0" imgH="838080" progId="Equation.DSMT4">
                  <p:embed/>
                </p:oleObj>
              </mc:Choice>
              <mc:Fallback>
                <p:oleObj name="Equation" r:id="rId12" imgW="139680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648200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8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582971"/>
              </p:ext>
            </p:extLst>
          </p:nvPr>
        </p:nvGraphicFramePr>
        <p:xfrm>
          <a:off x="4191000" y="4648200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90640" imgH="838080" progId="Equation.DSMT4">
                  <p:embed/>
                </p:oleObj>
              </mc:Choice>
              <mc:Fallback>
                <p:oleObj name="Equation" r:id="rId14" imgW="179064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648200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69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476889"/>
              </p:ext>
            </p:extLst>
          </p:nvPr>
        </p:nvGraphicFramePr>
        <p:xfrm>
          <a:off x="6096000" y="4660900"/>
          <a:ext cx="1016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15920" imgH="825480" progId="Equation.DSMT4">
                  <p:embed/>
                </p:oleObj>
              </mc:Choice>
              <mc:Fallback>
                <p:oleObj name="Equation" r:id="rId16" imgW="1015920" imgH="825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660900"/>
                        <a:ext cx="1016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70" name="Object 34"/>
          <p:cNvGraphicFramePr>
            <a:graphicFrameLocks noChangeAspect="1"/>
          </p:cNvGraphicFramePr>
          <p:nvPr/>
        </p:nvGraphicFramePr>
        <p:xfrm>
          <a:off x="5181600" y="51181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3890" imgH="368140" progId="Equation.DSMT4">
                  <p:embed/>
                </p:oleObj>
              </mc:Choice>
              <mc:Fallback>
                <p:oleObj name="Equation" r:id="rId18" imgW="253890" imgH="36814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1181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7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758246"/>
              </p:ext>
            </p:extLst>
          </p:nvPr>
        </p:nvGraphicFramePr>
        <p:xfrm>
          <a:off x="5334000" y="46482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53890" imgH="368140" progId="Equation.DSMT4">
                  <p:embed/>
                </p:oleObj>
              </mc:Choice>
              <mc:Fallback>
                <p:oleObj name="Equation" r:id="rId20" imgW="253890" imgH="3681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6482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12: Dividing and Reducing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dirty="0"/>
              <a:t>Divide and reduce to lowest terms: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5689600" y="11430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838080" progId="Equation.DSMT4">
                  <p:embed/>
                </p:oleObj>
              </mc:Choice>
              <mc:Fallback>
                <p:oleObj name="Equation" r:id="rId2" imgW="13204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1143000"/>
                        <a:ext cx="132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57200" y="2057400"/>
            <a:ext cx="15071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00"/>
              </a:spcBef>
              <a:spcAft>
                <a:spcPts val="1000"/>
              </a:spcAft>
            </a:pPr>
            <a:r>
              <a:rPr lang="en-US" sz="2800" b="1" dirty="0"/>
              <a:t>Solution </a:t>
            </a:r>
          </a:p>
        </p:txBody>
      </p:sp>
      <p:graphicFrame>
        <p:nvGraphicFramePr>
          <p:cNvPr id="16403" name="Object 19"/>
          <p:cNvGraphicFramePr>
            <a:graphicFrameLocks noChangeAspect="1"/>
          </p:cNvGraphicFramePr>
          <p:nvPr/>
        </p:nvGraphicFramePr>
        <p:xfrm>
          <a:off x="660400" y="27432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480" imgH="838080" progId="Equation.DSMT4">
                  <p:embed/>
                </p:oleObj>
              </mc:Choice>
              <mc:Fallback>
                <p:oleObj name="Equation" r:id="rId4" imgW="132048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2743200"/>
                        <a:ext cx="132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4" name="Object 20"/>
          <p:cNvGraphicFramePr>
            <a:graphicFrameLocks noChangeAspect="1"/>
          </p:cNvGraphicFramePr>
          <p:nvPr/>
        </p:nvGraphicFramePr>
        <p:xfrm>
          <a:off x="2095500" y="27432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200" imgH="838080" progId="Equation.DSMT4">
                  <p:embed/>
                </p:oleObj>
              </mc:Choice>
              <mc:Fallback>
                <p:oleObj name="Equation" r:id="rId6" imgW="95220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7432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5" name="Object 21"/>
          <p:cNvGraphicFramePr>
            <a:graphicFrameLocks noChangeAspect="1"/>
          </p:cNvGraphicFramePr>
          <p:nvPr/>
        </p:nvGraphicFramePr>
        <p:xfrm>
          <a:off x="3086100" y="2736850"/>
          <a:ext cx="635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901440" progId="Equation.DSMT4">
                  <p:embed/>
                </p:oleObj>
              </mc:Choice>
              <mc:Fallback>
                <p:oleObj name="Equation" r:id="rId8" imgW="634680" imgH="9014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2736850"/>
                        <a:ext cx="635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8" name="Object 24"/>
          <p:cNvGraphicFramePr>
            <a:graphicFrameLocks noChangeAspect="1"/>
          </p:cNvGraphicFramePr>
          <p:nvPr/>
        </p:nvGraphicFramePr>
        <p:xfrm>
          <a:off x="2146300" y="3810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838080" progId="Equation.DSMT4">
                  <p:embed/>
                </p:oleObj>
              </mc:Choice>
              <mc:Fallback>
                <p:oleObj name="Equation" r:id="rId10" imgW="82548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3810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9" name="Object 25"/>
          <p:cNvGraphicFramePr>
            <a:graphicFrameLocks noChangeAspect="1"/>
          </p:cNvGraphicFramePr>
          <p:nvPr/>
        </p:nvGraphicFramePr>
        <p:xfrm>
          <a:off x="4298950" y="4876800"/>
          <a:ext cx="2171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71520" imgH="901440" progId="Equation.DSMT4">
                  <p:embed/>
                </p:oleObj>
              </mc:Choice>
              <mc:Fallback>
                <p:oleObj name="Equation" r:id="rId12" imgW="2171520" imgH="90144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4876800"/>
                        <a:ext cx="2171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1" name="Object 27"/>
          <p:cNvGraphicFramePr>
            <a:graphicFrameLocks noChangeAspect="1"/>
          </p:cNvGraphicFramePr>
          <p:nvPr/>
        </p:nvGraphicFramePr>
        <p:xfrm>
          <a:off x="2311400" y="4800600"/>
          <a:ext cx="1676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76160" imgH="1054080" progId="Equation.DSMT4">
                  <p:embed/>
                </p:oleObj>
              </mc:Choice>
              <mc:Fallback>
                <p:oleObj name="Equation" r:id="rId14" imgW="1676160" imgH="1054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4800600"/>
                        <a:ext cx="1676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2" name="Object 28"/>
          <p:cNvGraphicFramePr>
            <a:graphicFrameLocks noChangeAspect="1"/>
          </p:cNvGraphicFramePr>
          <p:nvPr/>
        </p:nvGraphicFramePr>
        <p:xfrm>
          <a:off x="2984500" y="3810000"/>
          <a:ext cx="635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34680" imgH="901440" progId="Equation.DSMT4">
                  <p:embed/>
                </p:oleObj>
              </mc:Choice>
              <mc:Fallback>
                <p:oleObj name="Equation" r:id="rId16" imgW="634680" imgH="90144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3810000"/>
                        <a:ext cx="635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3" name="Object 29"/>
          <p:cNvGraphicFramePr>
            <a:graphicFrameLocks noChangeAspect="1"/>
          </p:cNvGraphicFramePr>
          <p:nvPr/>
        </p:nvGraphicFramePr>
        <p:xfrm>
          <a:off x="3294356" y="27432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66400" imgH="838080" progId="Equation.DSMT4">
                  <p:embed/>
                </p:oleObj>
              </mc:Choice>
              <mc:Fallback>
                <p:oleObj name="Equation" r:id="rId18" imgW="26640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4356" y="27432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4" name="Object 30"/>
          <p:cNvGraphicFramePr>
            <a:graphicFrameLocks noChangeAspect="1"/>
          </p:cNvGraphicFramePr>
          <p:nvPr/>
        </p:nvGraphicFramePr>
        <p:xfrm>
          <a:off x="3200400" y="3795946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66400" imgH="838080" progId="Equation.DSMT4">
                  <p:embed/>
                </p:oleObj>
              </mc:Choice>
              <mc:Fallback>
                <p:oleObj name="Equation" r:id="rId20" imgW="26640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795946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5" name="Object 31"/>
          <p:cNvGraphicFramePr>
            <a:graphicFrameLocks noChangeAspect="1"/>
          </p:cNvGraphicFramePr>
          <p:nvPr/>
        </p:nvGraphicFramePr>
        <p:xfrm>
          <a:off x="3597922" y="488567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040" imgH="291960" progId="Equation.DSMT4">
                  <p:embed/>
                </p:oleObj>
              </mc:Choice>
              <mc:Fallback>
                <p:oleObj name="Equation" r:id="rId22" imgW="203040" imgH="2919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922" y="488567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6" name="Object 32"/>
          <p:cNvGraphicFramePr>
            <a:graphicFrameLocks noChangeAspect="1"/>
          </p:cNvGraphicFramePr>
          <p:nvPr/>
        </p:nvGraphicFramePr>
        <p:xfrm>
          <a:off x="3328754" y="541907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90440" imgH="279360" progId="Equation.DSMT4">
                  <p:embed/>
                </p:oleObj>
              </mc:Choice>
              <mc:Fallback>
                <p:oleObj name="Equation" r:id="rId24" imgW="190440" imgH="27936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754" y="5419078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7" name="Object 33"/>
          <p:cNvGraphicFramePr>
            <a:graphicFrameLocks noChangeAspect="1"/>
          </p:cNvGraphicFramePr>
          <p:nvPr/>
        </p:nvGraphicFramePr>
        <p:xfrm>
          <a:off x="3716044" y="5419078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90440" imgH="291960" progId="Equation.DSMT4">
                  <p:embed/>
                </p:oleObj>
              </mc:Choice>
              <mc:Fallback>
                <p:oleObj name="Equation" r:id="rId26" imgW="190440" imgH="2919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044" y="5419078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8" name="Object 34"/>
          <p:cNvGraphicFramePr>
            <a:graphicFrameLocks noChangeAspect="1"/>
          </p:cNvGraphicFramePr>
          <p:nvPr/>
        </p:nvGraphicFramePr>
        <p:xfrm>
          <a:off x="4765088" y="48768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19040" imgH="838080" progId="Equation.DSMT4">
                  <p:embed/>
                </p:oleObj>
              </mc:Choice>
              <mc:Fallback>
                <p:oleObj name="Equation" r:id="rId28" imgW="41904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5088" y="48768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9" name="Object 35"/>
          <p:cNvGraphicFramePr>
            <a:graphicFrameLocks noChangeAspect="1"/>
          </p:cNvGraphicFramePr>
          <p:nvPr/>
        </p:nvGraphicFramePr>
        <p:xfrm>
          <a:off x="5867400" y="48768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57200" imgH="838080" progId="Equation.DSMT4">
                  <p:embed/>
                </p:oleObj>
              </mc:Choice>
              <mc:Fallback>
                <p:oleObj name="Equation" r:id="rId30" imgW="457200" imgH="838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876800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 Dividing Mixed Numbers</a:t>
            </a:r>
            <a:r>
              <a:rPr lang="en-US" b="1" dirty="0"/>
              <a:t>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378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/>
              <a:t>A landscaper has          pounds of fertilizer available to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/>
              <a:t>use for fertilizing trees. If he plans to use      pounds of fertilizer on one tree, how many trees can he fertilize? </a:t>
            </a:r>
          </a:p>
          <a:p>
            <a:pPr algn="just" eaLnBrk="0" hangingPunct="0">
              <a:buNone/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  <a:buNone/>
            </a:pPr>
            <a:r>
              <a:rPr lang="en-US" sz="2800" b="1" dirty="0"/>
              <a:t>Step 1</a:t>
            </a:r>
            <a:r>
              <a:rPr lang="en-US" sz="2800" dirty="0"/>
              <a:t>: READ: Read the problem carefully. We know the 	 total amount of fertilizer he has and how much 	 he plans to use on one tree.  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17458" name="Object 50"/>
          <p:cNvGraphicFramePr>
            <a:graphicFrameLocks noChangeAspect="1"/>
          </p:cNvGraphicFramePr>
          <p:nvPr/>
        </p:nvGraphicFramePr>
        <p:xfrm>
          <a:off x="3062054" y="1155700"/>
          <a:ext cx="660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240" imgH="825480" progId="Equation.DSMT4">
                  <p:embed/>
                </p:oleObj>
              </mc:Choice>
              <mc:Fallback>
                <p:oleObj name="Equation" r:id="rId2" imgW="660240" imgH="82548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054" y="1155700"/>
                        <a:ext cx="660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59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679779"/>
              </p:ext>
            </p:extLst>
          </p:nvPr>
        </p:nvGraphicFramePr>
        <p:xfrm>
          <a:off x="6477000" y="1828800"/>
          <a:ext cx="27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60" imgH="825480" progId="Equation.DSMT4">
                  <p:embed/>
                </p:oleObj>
              </mc:Choice>
              <mc:Fallback>
                <p:oleObj name="Equation" r:id="rId4" imgW="279360" imgH="82548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828800"/>
                        <a:ext cx="279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 Dividing Mixed Numbers</a:t>
            </a:r>
            <a:r>
              <a:rPr lang="en-US" b="1" dirty="0"/>
              <a:t> </a:t>
            </a:r>
            <a:r>
              <a:rPr lang="en-US" dirty="0"/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" name="Rectangle 4"/>
          <p:cNvSpPr>
            <a:spLocks/>
          </p:cNvSpPr>
          <p:nvPr/>
        </p:nvSpPr>
        <p:spPr bwMode="auto">
          <a:xfrm>
            <a:off x="457200" y="1280160"/>
            <a:ext cx="8229600" cy="503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082675" indent="-1082675"/>
            <a:r>
              <a:rPr lang="en-US" sz="2800" b="1" dirty="0"/>
              <a:t>Step 2</a:t>
            </a:r>
            <a:r>
              <a:rPr lang="en-US" sz="2800" dirty="0"/>
              <a:t>: SET UP: To find the number of trees he can fertilize, divide the total amount of fertilizer by the amount to be used on one tree. </a:t>
            </a:r>
          </a:p>
          <a:p>
            <a:pPr>
              <a:spcBef>
                <a:spcPts val="1800"/>
              </a:spcBef>
            </a:pPr>
            <a:endParaRPr lang="en-US" sz="2800" b="1" dirty="0"/>
          </a:p>
          <a:p>
            <a:pPr>
              <a:spcBef>
                <a:spcPts val="1800"/>
              </a:spcBef>
            </a:pPr>
            <a:r>
              <a:rPr lang="en-US" sz="2800" b="1" dirty="0"/>
              <a:t>Step 3</a:t>
            </a:r>
            <a:r>
              <a:rPr lang="en-US" sz="2800" dirty="0"/>
              <a:t>: SOLVE: </a:t>
            </a:r>
          </a:p>
          <a:p>
            <a:endParaRPr lang="en-US" sz="2800" dirty="0"/>
          </a:p>
          <a:p>
            <a:endParaRPr lang="en-US" sz="2800" b="1" dirty="0"/>
          </a:p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endParaRPr lang="en-US" sz="2800" dirty="0"/>
          </a:p>
          <a:p>
            <a:pPr algn="just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dirty="0"/>
              <a:t>	 He can fertilize </a:t>
            </a:r>
            <a:r>
              <a:rPr lang="en-US" sz="2800" dirty="0">
                <a:solidFill>
                  <a:srgbClr val="FF0000"/>
                </a:solidFill>
              </a:rPr>
              <a:t>41 trees</a:t>
            </a:r>
            <a:r>
              <a:rPr lang="en-US" sz="2800" dirty="0"/>
              <a:t>.</a:t>
            </a:r>
          </a:p>
          <a:p>
            <a:r>
              <a:rPr lang="en-US" sz="2800" dirty="0"/>
              <a:t> </a:t>
            </a:r>
            <a:endParaRPr lang="en-US" sz="2800" b="1" i="1" dirty="0">
              <a:latin typeface="Calibri" pitchFamily="34" charset="0"/>
            </a:endParaRP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2825750" y="3338866"/>
          <a:ext cx="1244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44520" imgH="825480" progId="Equation.DSMT4">
                  <p:embed/>
                </p:oleObj>
              </mc:Choice>
              <mc:Fallback>
                <p:oleObj name="Equation" r:id="rId3" imgW="12445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750" y="3338866"/>
                        <a:ext cx="1244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4159250" y="3326166"/>
          <a:ext cx="151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11280" imgH="825480" progId="Equation.DSMT4">
                  <p:embed/>
                </p:oleObj>
              </mc:Choice>
              <mc:Fallback>
                <p:oleObj name="Equation" r:id="rId5" imgW="151128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3326166"/>
                        <a:ext cx="1511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5670550" y="3326166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20480" imgH="838080" progId="Equation.DSMT4">
                  <p:embed/>
                </p:oleObj>
              </mc:Choice>
              <mc:Fallback>
                <p:oleObj name="Equation" r:id="rId7" imgW="1320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0550" y="3326166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4260850" y="4316766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22360" imgH="838080" progId="Equation.DSMT4">
                  <p:embed/>
                </p:oleObj>
              </mc:Choice>
              <mc:Fallback>
                <p:oleObj name="Equation" r:id="rId9" imgW="1422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0850" y="4316766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5689600" y="4570472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98400" imgH="279360" progId="Equation.DSMT4">
                  <p:embed/>
                </p:oleObj>
              </mc:Choice>
              <mc:Fallback>
                <p:oleObj name="Equation" r:id="rId11" imgW="6984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4570472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2" name="Object 10"/>
          <p:cNvGraphicFramePr>
            <a:graphicFrameLocks noChangeAspect="1"/>
          </p:cNvGraphicFramePr>
          <p:nvPr/>
        </p:nvGraphicFramePr>
        <p:xfrm>
          <a:off x="4876800" y="4786372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53890" imgH="368140" progId="Equation.DSMT4">
                  <p:embed/>
                </p:oleObj>
              </mc:Choice>
              <mc:Fallback>
                <p:oleObj name="Equation" r:id="rId13" imgW="253890" imgH="3681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786372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5410200" y="4316472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890" imgH="368140" progId="Equation.DSMT4">
                  <p:embed/>
                </p:oleObj>
              </mc:Choice>
              <mc:Fallback>
                <p:oleObj name="Equation" r:id="rId15" imgW="253890" imgH="3681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316472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5173956" y="4800306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3890" imgH="368140" progId="Equation.DSMT4">
                  <p:embed/>
                </p:oleObj>
              </mc:Choice>
              <mc:Fallback>
                <p:oleObj name="Equation" r:id="rId16" imgW="253890" imgH="3681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956" y="4800306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/>
        </p:nvGraphicFramePr>
        <p:xfrm>
          <a:off x="4572000" y="4316472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3890" imgH="368140" progId="Equation.DSMT4">
                  <p:embed/>
                </p:oleObj>
              </mc:Choice>
              <mc:Fallback>
                <p:oleObj name="Equation" r:id="rId17" imgW="253890" imgH="3681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316472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/>
        </p:nvGraphicFramePr>
        <p:xfrm>
          <a:off x="1905000" y="2590800"/>
          <a:ext cx="1244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44520" imgH="825480" progId="Equation.DSMT4">
                  <p:embed/>
                </p:oleObj>
              </mc:Choice>
              <mc:Fallback>
                <p:oleObj name="Equation" r:id="rId18" imgW="1244520" imgH="825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90800"/>
                        <a:ext cx="1244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200400" y="2743200"/>
            <a:ext cx="297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= number of trees.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Multiplying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Rectangle 3"/>
          <p:cNvSpPr txBox="1">
            <a:spLocks/>
          </p:cNvSpPr>
          <p:nvPr/>
        </p:nvSpPr>
        <p:spPr>
          <a:xfrm>
            <a:off x="457200" y="1289712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87375" indent="-533400">
              <a:buFont typeface="+mj-lt"/>
              <a:buAutoNum type="arabicPeriod"/>
              <a:tabLst>
                <a:tab pos="9144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Change each mixed number to an improper fraction.</a:t>
            </a:r>
          </a:p>
          <a:p>
            <a:pPr marL="587375" indent="-533400">
              <a:buFont typeface="+mj-lt"/>
              <a:buAutoNum type="arabicPeriod"/>
              <a:tabLst>
                <a:tab pos="9144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Factor the numerator and denominator of each fraction, and then reduce and multiply.</a:t>
            </a:r>
          </a:p>
          <a:p>
            <a:pPr marL="587375" indent="-533400">
              <a:buFont typeface="+mj-lt"/>
              <a:buAutoNum type="arabicPeriod"/>
              <a:tabLst>
                <a:tab pos="9144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Change the answer to a mixed number or leave it in fraction form. (The choice sometimes depends on what use is to be made of the answer.)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 Dividing Mixed Numbers</a:t>
            </a:r>
            <a:r>
              <a:rPr lang="en-US" b="1" dirty="0"/>
              <a:t> </a:t>
            </a:r>
            <a:r>
              <a:rPr lang="en-US" dirty="0"/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" name="Rectangle 4"/>
          <p:cNvSpPr>
            <a:spLocks/>
          </p:cNvSpPr>
          <p:nvPr/>
        </p:nvSpPr>
        <p:spPr bwMode="auto">
          <a:xfrm>
            <a:off x="533400" y="1219200"/>
            <a:ext cx="8229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082675" indent="-1082675"/>
            <a:r>
              <a:rPr lang="en-US" sz="2800" b="1" dirty="0"/>
              <a:t>Step 4</a:t>
            </a:r>
            <a:r>
              <a:rPr lang="en-US" sz="2800" dirty="0"/>
              <a:t>: CHECK: The landscaper is using less than 1 pound of fertilizer for each tree, which means he can fertilize more than 30 trees. So, </a:t>
            </a:r>
            <a:r>
              <a:rPr lang="en-US" sz="2800" dirty="0">
                <a:solidFill>
                  <a:srgbClr val="FF0000"/>
                </a:solidFill>
              </a:rPr>
              <a:t>41</a:t>
            </a:r>
            <a:r>
              <a:rPr lang="en-US" sz="2800" dirty="0"/>
              <a:t> is a reasonable answer. </a:t>
            </a:r>
            <a:endParaRPr lang="en-US" sz="2800" b="1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Multiply: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1336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393950" y="4019550"/>
          <a:ext cx="1676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927000" progId="Equation.DSMT4">
                  <p:embed/>
                </p:oleObj>
              </mc:Choice>
              <mc:Fallback>
                <p:oleObj name="Equation" r:id="rId2" imgW="1676160" imgH="927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4019550"/>
                        <a:ext cx="1676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07013" y="40386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838080" progId="Equation.DSMT4">
                  <p:embed/>
                </p:oleObj>
              </mc:Choice>
              <mc:Fallback>
                <p:oleObj name="Equation" r:id="rId4" imgW="69840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7013" y="40386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6063060" y="433705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51" imgH="241195" progId="Equation.DSMT4">
                  <p:embed/>
                </p:oleObj>
              </mc:Choice>
              <mc:Fallback>
                <p:oleObj name="Equation" r:id="rId6" imgW="342751" imgH="241195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060" y="433705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464300" y="40386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22080" imgH="838080" progId="Equation.DSMT4">
                  <p:embed/>
                </p:oleObj>
              </mc:Choice>
              <mc:Fallback>
                <p:oleObj name="Equation" r:id="rId8" imgW="62208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40386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2743200"/>
            <a:ext cx="781630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Change each mixed number to an improper fraction,</a:t>
            </a:r>
          </a:p>
          <a:p>
            <a:pPr>
              <a:buFont typeface="Courier New" pitchFamily="49" charset="0"/>
              <a:buNone/>
            </a:pPr>
            <a:r>
              <a:rPr lang="en-US" sz="2800" dirty="0"/>
              <a:t>then multiply the fractions.</a:t>
            </a:r>
          </a:p>
        </p:txBody>
      </p:sp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4127500" y="40386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838080" progId="Equation.DSMT4">
                  <p:embed/>
                </p:oleObj>
              </mc:Choice>
              <mc:Fallback>
                <p:oleObj name="Equation" r:id="rId10" imgW="100296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40386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/>
        </p:nvGraphicFramePr>
        <p:xfrm>
          <a:off x="1882068" y="1143000"/>
          <a:ext cx="1600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00200" imgH="927000" progId="Equation.DSMT4">
                  <p:embed/>
                </p:oleObj>
              </mc:Choice>
              <mc:Fallback>
                <p:oleObj name="Equation" r:id="rId12" imgW="1600200" imgH="9270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2068" y="1143000"/>
                        <a:ext cx="1600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/>
        </p:nvGraphicFramePr>
        <p:xfrm>
          <a:off x="762000" y="3980156"/>
          <a:ext cx="1600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00200" imgH="927000" progId="Equation.DSMT4">
                  <p:embed/>
                </p:oleObj>
              </mc:Choice>
              <mc:Fallback>
                <p:oleObj name="Equation" r:id="rId14" imgW="1600200" imgH="927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80156"/>
                        <a:ext cx="1600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and Reducing Mixed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and reduce to lowest terms: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093893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Solution</a:t>
            </a:r>
            <a:r>
              <a:rPr lang="en-US" sz="2800" dirty="0"/>
              <a:t> </a:t>
            </a:r>
          </a:p>
        </p:txBody>
      </p:sp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1917700" y="289560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838080" progId="Equation.DSMT4">
                  <p:embed/>
                </p:oleObj>
              </mc:Choice>
              <mc:Fallback>
                <p:oleObj name="Equation" r:id="rId2" imgW="113004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289560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7" name="Object 35"/>
          <p:cNvGraphicFramePr>
            <a:graphicFrameLocks noChangeAspect="1"/>
          </p:cNvGraphicFramePr>
          <p:nvPr/>
        </p:nvGraphicFramePr>
        <p:xfrm>
          <a:off x="3111500" y="289560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36480" imgH="838080" progId="Equation.DSMT4">
                  <p:embed/>
                </p:oleObj>
              </mc:Choice>
              <mc:Fallback>
                <p:oleObj name="Equation" r:id="rId4" imgW="1536480" imgH="838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89560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8" name="Object 36"/>
          <p:cNvGraphicFramePr>
            <a:graphicFrameLocks noChangeAspect="1"/>
          </p:cNvGraphicFramePr>
          <p:nvPr/>
        </p:nvGraphicFramePr>
        <p:xfrm>
          <a:off x="3492500" y="2819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362" imgH="457002" progId="Equation.DSMT4">
                  <p:embed/>
                </p:oleObj>
              </mc:Choice>
              <mc:Fallback>
                <p:oleObj name="Equation" r:id="rId6" imgW="317362" imgH="457002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819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9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862575"/>
              </p:ext>
            </p:extLst>
          </p:nvPr>
        </p:nvGraphicFramePr>
        <p:xfrm>
          <a:off x="4686300" y="2895600"/>
          <a:ext cx="166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560" imgH="825480" progId="Equation.DSMT4">
                  <p:embed/>
                </p:oleObj>
              </mc:Choice>
              <mc:Fallback>
                <p:oleObj name="Equation" r:id="rId8" imgW="1663560" imgH="8254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895600"/>
                        <a:ext cx="166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0" name="Object 38"/>
          <p:cNvGraphicFramePr>
            <a:graphicFrameLocks noChangeAspect="1"/>
          </p:cNvGraphicFramePr>
          <p:nvPr/>
        </p:nvGraphicFramePr>
        <p:xfrm>
          <a:off x="3797300" y="2819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7362" imgH="457002" progId="Equation.DSMT4">
                  <p:embed/>
                </p:oleObj>
              </mc:Choice>
              <mc:Fallback>
                <p:oleObj name="Equation" r:id="rId10" imgW="317362" imgH="457002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2819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1" name="Object 39"/>
          <p:cNvGraphicFramePr>
            <a:graphicFrameLocks noChangeAspect="1"/>
          </p:cNvGraphicFramePr>
          <p:nvPr/>
        </p:nvGraphicFramePr>
        <p:xfrm>
          <a:off x="3721100" y="3352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7362" imgH="457002" progId="Equation.DSMT4">
                  <p:embed/>
                </p:oleObj>
              </mc:Choice>
              <mc:Fallback>
                <p:oleObj name="Equation" r:id="rId11" imgW="317362" imgH="457002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352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2" name="Object 40"/>
          <p:cNvGraphicFramePr>
            <a:graphicFrameLocks noChangeAspect="1"/>
          </p:cNvGraphicFramePr>
          <p:nvPr/>
        </p:nvGraphicFramePr>
        <p:xfrm>
          <a:off x="4330700" y="3352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7362" imgH="457002" progId="Equation.DSMT4">
                  <p:embed/>
                </p:oleObj>
              </mc:Choice>
              <mc:Fallback>
                <p:oleObj name="Equation" r:id="rId12" imgW="317362" imgH="457002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3352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3" name="Object 41"/>
          <p:cNvGraphicFramePr>
            <a:graphicFrameLocks noChangeAspect="1"/>
          </p:cNvGraphicFramePr>
          <p:nvPr/>
        </p:nvGraphicFramePr>
        <p:xfrm>
          <a:off x="838200" y="28956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28520" imgH="838080" progId="Equation.DSMT4">
                  <p:embed/>
                </p:oleObj>
              </mc:Choice>
              <mc:Fallback>
                <p:oleObj name="Equation" r:id="rId13" imgW="1028520" imgH="838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8956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14" name="Object 42"/>
          <p:cNvGraphicFramePr>
            <a:graphicFrameLocks noChangeAspect="1"/>
          </p:cNvGraphicFramePr>
          <p:nvPr/>
        </p:nvGraphicFramePr>
        <p:xfrm>
          <a:off x="6019800" y="11430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28520" imgH="838080" progId="Equation.DSMT4">
                  <p:embed/>
                </p:oleObj>
              </mc:Choice>
              <mc:Fallback>
                <p:oleObj name="Equation" r:id="rId15" imgW="1028520" imgH="838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1430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and Reducing Mixed Numbers 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and reduce to lowest terms: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9812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2500"/>
              </a:spcBef>
            </a:pPr>
            <a:r>
              <a:rPr lang="en-US" sz="2800" b="1" dirty="0"/>
              <a:t>Solution </a:t>
            </a:r>
          </a:p>
        </p:txBody>
      </p:sp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985734" y="3810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362" imgH="457002" progId="Equation.DSMT4">
                  <p:embed/>
                </p:oleObj>
              </mc:Choice>
              <mc:Fallback>
                <p:oleObj name="Equation" r:id="rId2" imgW="317362" imgH="457002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5734" y="3810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1" name="Object 55"/>
          <p:cNvGraphicFramePr>
            <a:graphicFrameLocks noChangeAspect="1"/>
          </p:cNvGraphicFramePr>
          <p:nvPr/>
        </p:nvGraphicFramePr>
        <p:xfrm>
          <a:off x="838200" y="2707688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03240" imgH="838080" progId="Equation.DSMT4">
                  <p:embed/>
                </p:oleObj>
              </mc:Choice>
              <mc:Fallback>
                <p:oleObj name="Equation" r:id="rId4" imgW="1803240" imgH="83808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07688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2" name="Object 56"/>
          <p:cNvGraphicFramePr>
            <a:graphicFrameLocks noChangeAspect="1"/>
          </p:cNvGraphicFramePr>
          <p:nvPr/>
        </p:nvGraphicFramePr>
        <p:xfrm>
          <a:off x="5969000" y="1178512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03240" imgH="838080" progId="Equation.DSMT4">
                  <p:embed/>
                </p:oleObj>
              </mc:Choice>
              <mc:Fallback>
                <p:oleObj name="Equation" r:id="rId6" imgW="1803240" imgH="83808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1178512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3" name="Object 57"/>
          <p:cNvGraphicFramePr>
            <a:graphicFrameLocks noChangeAspect="1"/>
          </p:cNvGraphicFramePr>
          <p:nvPr/>
        </p:nvGraphicFramePr>
        <p:xfrm>
          <a:off x="2667000" y="2707688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63560" imgH="838080" progId="Equation.DSMT4">
                  <p:embed/>
                </p:oleObj>
              </mc:Choice>
              <mc:Fallback>
                <p:oleObj name="Equation" r:id="rId7" imgW="1663560" imgH="83808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707688"/>
                        <a:ext cx="166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4" name="Object 58"/>
          <p:cNvGraphicFramePr>
            <a:graphicFrameLocks noChangeAspect="1"/>
          </p:cNvGraphicFramePr>
          <p:nvPr/>
        </p:nvGraphicFramePr>
        <p:xfrm>
          <a:off x="2719034" y="3886200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1840" imgH="838080" progId="Equation.DSMT4">
                  <p:embed/>
                </p:oleObj>
              </mc:Choice>
              <mc:Fallback>
                <p:oleObj name="Equation" r:id="rId9" imgW="2031840" imgH="838080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9034" y="3886200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5" name="Object 59"/>
          <p:cNvGraphicFramePr>
            <a:graphicFrameLocks noChangeAspect="1"/>
          </p:cNvGraphicFramePr>
          <p:nvPr/>
        </p:nvGraphicFramePr>
        <p:xfrm>
          <a:off x="4827234" y="3898900"/>
          <a:ext cx="736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36560" imgH="825480" progId="Equation.DSMT4">
                  <p:embed/>
                </p:oleObj>
              </mc:Choice>
              <mc:Fallback>
                <p:oleObj name="Equation" r:id="rId11" imgW="736560" imgH="82548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7234" y="3898900"/>
                        <a:ext cx="736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6" name="Object 60"/>
          <p:cNvGraphicFramePr>
            <a:graphicFrameLocks noChangeAspect="1"/>
          </p:cNvGraphicFramePr>
          <p:nvPr/>
        </p:nvGraphicFramePr>
        <p:xfrm>
          <a:off x="5665434" y="414020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85800" imgH="279360" progId="Equation.DSMT4">
                  <p:embed/>
                </p:oleObj>
              </mc:Choice>
              <mc:Fallback>
                <p:oleObj name="Equation" r:id="rId13" imgW="685800" imgH="279360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5434" y="414020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7" name="Object 61"/>
          <p:cNvGraphicFramePr>
            <a:graphicFrameLocks noChangeAspect="1"/>
          </p:cNvGraphicFramePr>
          <p:nvPr/>
        </p:nvGraphicFramePr>
        <p:xfrm>
          <a:off x="3303234" y="3810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234" y="3810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8" name="Object 62"/>
          <p:cNvGraphicFramePr>
            <a:graphicFrameLocks noChangeAspect="1"/>
          </p:cNvGraphicFramePr>
          <p:nvPr/>
        </p:nvGraphicFramePr>
        <p:xfrm>
          <a:off x="3684234" y="3810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17362" imgH="457002" progId="Equation.DSMT4">
                  <p:embed/>
                </p:oleObj>
              </mc:Choice>
              <mc:Fallback>
                <p:oleObj name="Equation" r:id="rId16" imgW="317362" imgH="457002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234" y="3810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59" name="Object 63"/>
          <p:cNvGraphicFramePr>
            <a:graphicFrameLocks noChangeAspect="1"/>
          </p:cNvGraphicFramePr>
          <p:nvPr/>
        </p:nvGraphicFramePr>
        <p:xfrm>
          <a:off x="3989034" y="38100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17362" imgH="457002" progId="Equation.DSMT4">
                  <p:embed/>
                </p:oleObj>
              </mc:Choice>
              <mc:Fallback>
                <p:oleObj name="Equation" r:id="rId17" imgW="317362" imgH="457002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034" y="38100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0" name="Object 64"/>
          <p:cNvGraphicFramePr>
            <a:graphicFrameLocks noChangeAspect="1"/>
          </p:cNvGraphicFramePr>
          <p:nvPr/>
        </p:nvGraphicFramePr>
        <p:xfrm>
          <a:off x="3900134" y="4343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17362" imgH="457002" progId="Equation.DSMT4">
                  <p:embed/>
                </p:oleObj>
              </mc:Choice>
              <mc:Fallback>
                <p:oleObj name="Equation" r:id="rId18" imgW="317362" imgH="457002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134" y="4343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1" name="Object 65"/>
          <p:cNvGraphicFramePr>
            <a:graphicFrameLocks noChangeAspect="1"/>
          </p:cNvGraphicFramePr>
          <p:nvPr/>
        </p:nvGraphicFramePr>
        <p:xfrm>
          <a:off x="3249846" y="4325644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17362" imgH="457002" progId="Equation.DSMT4">
                  <p:embed/>
                </p:oleObj>
              </mc:Choice>
              <mc:Fallback>
                <p:oleObj name="Equation" r:id="rId19" imgW="317362" imgH="457002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846" y="4325644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2" name="Object 66"/>
          <p:cNvGraphicFramePr>
            <a:graphicFrameLocks noChangeAspect="1"/>
          </p:cNvGraphicFramePr>
          <p:nvPr/>
        </p:nvGraphicFramePr>
        <p:xfrm>
          <a:off x="4217634" y="4343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17362" imgH="457002" progId="Equation.DSMT4">
                  <p:embed/>
                </p:oleObj>
              </mc:Choice>
              <mc:Fallback>
                <p:oleObj name="Equation" r:id="rId20" imgW="317362" imgH="457002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634" y="4343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63" name="Object 67"/>
          <p:cNvGraphicFramePr>
            <a:graphicFrameLocks noChangeAspect="1"/>
          </p:cNvGraphicFramePr>
          <p:nvPr/>
        </p:nvGraphicFramePr>
        <p:xfrm>
          <a:off x="3531834" y="43434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17362" imgH="457002" progId="Equation.DSMT4">
                  <p:embed/>
                </p:oleObj>
              </mc:Choice>
              <mc:Fallback>
                <p:oleObj name="Equation" r:id="rId21" imgW="317362" imgH="457002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834" y="43434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85" name="Object 65"/>
          <p:cNvGraphicFramePr>
            <a:graphicFrameLocks noChangeAspect="1"/>
          </p:cNvGraphicFramePr>
          <p:nvPr/>
        </p:nvGraphicFramePr>
        <p:xfrm>
          <a:off x="2574925" y="4159250"/>
          <a:ext cx="231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200" imgH="838080" progId="Equation.DSMT4">
                  <p:embed/>
                </p:oleObj>
              </mc:Choice>
              <mc:Fallback>
                <p:oleObj name="Equation" r:id="rId2" imgW="2311200" imgH="83808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925" y="4159250"/>
                        <a:ext cx="231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Multiplying and Reducing </a:t>
            </a:r>
            <a:r>
              <a:rPr lang="en-US" dirty="0"/>
              <a:t>Mixed Numbers</a:t>
            </a:r>
            <a:r>
              <a:rPr lang="en-US" b="1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02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407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and reduce to lowest terms: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2133600"/>
            <a:ext cx="15071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 </a:t>
            </a:r>
            <a:endParaRPr lang="en-US" sz="2800" dirty="0"/>
          </a:p>
        </p:txBody>
      </p:sp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3482268" y="415919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890" imgH="368140" progId="Equation.DSMT4">
                  <p:embed/>
                </p:oleObj>
              </mc:Choice>
              <mc:Fallback>
                <p:oleObj name="Equation" r:id="rId4" imgW="253890" imgH="36814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2268" y="415919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1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9713792"/>
              </p:ext>
            </p:extLst>
          </p:nvPr>
        </p:nvGraphicFramePr>
        <p:xfrm>
          <a:off x="5900738" y="1270000"/>
          <a:ext cx="2616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16120" imgH="939600" progId="Equation.DSMT4">
                  <p:embed/>
                </p:oleObj>
              </mc:Choice>
              <mc:Fallback>
                <p:oleObj name="Equation" r:id="rId6" imgW="2616120" imgH="93960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0738" y="1270000"/>
                        <a:ext cx="2616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3" name="Object 63"/>
          <p:cNvGraphicFramePr>
            <a:graphicFrameLocks noChangeAspect="1"/>
          </p:cNvGraphicFramePr>
          <p:nvPr/>
        </p:nvGraphicFramePr>
        <p:xfrm>
          <a:off x="584200" y="2832100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4000" imgH="838080" progId="Equation.DSMT4">
                  <p:embed/>
                </p:oleObj>
              </mc:Choice>
              <mc:Fallback>
                <p:oleObj name="Equation" r:id="rId8" imgW="1854000" imgH="83808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2832100"/>
                        <a:ext cx="185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4" name="Object 64"/>
          <p:cNvGraphicFramePr>
            <a:graphicFrameLocks noChangeAspect="1"/>
          </p:cNvGraphicFramePr>
          <p:nvPr/>
        </p:nvGraphicFramePr>
        <p:xfrm>
          <a:off x="2574925" y="2832100"/>
          <a:ext cx="213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33360" imgH="838080" progId="Equation.DSMT4">
                  <p:embed/>
                </p:oleObj>
              </mc:Choice>
              <mc:Fallback>
                <p:oleObj name="Equation" r:id="rId10" imgW="2133360" imgH="83808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925" y="2832100"/>
                        <a:ext cx="213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6" name="Object 66"/>
          <p:cNvGraphicFramePr>
            <a:graphicFrameLocks noChangeAspect="1"/>
          </p:cNvGraphicFramePr>
          <p:nvPr/>
        </p:nvGraphicFramePr>
        <p:xfrm>
          <a:off x="4286190" y="4131202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890" imgH="368140" progId="Equation.DSMT4">
                  <p:embed/>
                </p:oleObj>
              </mc:Choice>
              <mc:Fallback>
                <p:oleObj name="Equation" r:id="rId12" imgW="253890" imgH="36814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190" y="4131202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7" name="Object 67"/>
          <p:cNvGraphicFramePr>
            <a:graphicFrameLocks noChangeAspect="1"/>
          </p:cNvGraphicFramePr>
          <p:nvPr/>
        </p:nvGraphicFramePr>
        <p:xfrm>
          <a:off x="3891136" y="417189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53890" imgH="368140" progId="Equation.DSMT4">
                  <p:embed/>
                </p:oleObj>
              </mc:Choice>
              <mc:Fallback>
                <p:oleObj name="Equation" r:id="rId13" imgW="253890" imgH="36814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1136" y="417189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8" name="Object 68"/>
          <p:cNvGraphicFramePr>
            <a:graphicFrameLocks noChangeAspect="1"/>
          </p:cNvGraphicFramePr>
          <p:nvPr/>
        </p:nvGraphicFramePr>
        <p:xfrm>
          <a:off x="3535536" y="46609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890" imgH="368140" progId="Equation.DSMT4">
                  <p:embed/>
                </p:oleObj>
              </mc:Choice>
              <mc:Fallback>
                <p:oleObj name="Equation" r:id="rId14" imgW="253890" imgH="36814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5536" y="46609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89" name="Object 69"/>
          <p:cNvGraphicFramePr>
            <a:graphicFrameLocks noChangeAspect="1"/>
          </p:cNvGraphicFramePr>
          <p:nvPr/>
        </p:nvGraphicFramePr>
        <p:xfrm>
          <a:off x="3966102" y="462909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890" imgH="368140" progId="Equation.DSMT4">
                  <p:embed/>
                </p:oleObj>
              </mc:Choice>
              <mc:Fallback>
                <p:oleObj name="Equation" r:id="rId15" imgW="253890" imgH="36814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6102" y="462909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90" name="Object 70"/>
          <p:cNvGraphicFramePr>
            <a:graphicFrameLocks noChangeAspect="1"/>
          </p:cNvGraphicFramePr>
          <p:nvPr/>
        </p:nvGraphicFramePr>
        <p:xfrm>
          <a:off x="4270902" y="4657078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3890" imgH="368140" progId="Equation.DSMT4">
                  <p:embed/>
                </p:oleObj>
              </mc:Choice>
              <mc:Fallback>
                <p:oleObj name="Equation" r:id="rId16" imgW="253890" imgH="368140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902" y="4657078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91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448925"/>
              </p:ext>
            </p:extLst>
          </p:nvPr>
        </p:nvGraphicFramePr>
        <p:xfrm>
          <a:off x="4964113" y="4149725"/>
          <a:ext cx="2400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400120" imgH="825480" progId="Equation.DSMT4">
                  <p:embed/>
                </p:oleObj>
              </mc:Choice>
              <mc:Fallback>
                <p:oleObj name="Equation" r:id="rId17" imgW="2400120" imgH="82548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113" y="4149725"/>
                        <a:ext cx="2400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06" name="Object 62"/>
          <p:cNvGraphicFramePr>
            <a:graphicFrameLocks noChangeAspect="1"/>
          </p:cNvGraphicFramePr>
          <p:nvPr/>
        </p:nvGraphicFramePr>
        <p:xfrm>
          <a:off x="2921000" y="3905250"/>
          <a:ext cx="1473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73120" imgH="901440" progId="Equation.DSMT4">
                  <p:embed/>
                </p:oleObj>
              </mc:Choice>
              <mc:Fallback>
                <p:oleObj name="Equation" r:id="rId2" imgW="1473120" imgH="90144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3905250"/>
                        <a:ext cx="1473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/>
              <a:t>Completion Example 5: Multiplying and Reducing </a:t>
            </a:r>
            <a:br>
              <a:rPr lang="en-US" dirty="0"/>
            </a:br>
            <a:r>
              <a:rPr lang="en-US" dirty="0"/>
              <a:t>Mixed Numbers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994400" y="11430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91880" imgH="838080" progId="Equation.DSMT4">
                  <p:embed/>
                </p:oleObj>
              </mc:Choice>
              <mc:Fallback>
                <p:oleObj name="Equation" r:id="rId4" imgW="1091880" imgH="838080" progId="Equation.DSMT4">
                  <p:embed/>
                  <p:pic>
                    <p:nvPicPr>
                      <p:cNvPr id="0" name="Picture 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11430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 and reduce to lowest terms: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9050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6202" name="Object 58"/>
          <p:cNvGraphicFramePr>
            <a:graphicFrameLocks noGrp="1" noChangeAspect="1"/>
          </p:cNvGraphicFramePr>
          <p:nvPr/>
        </p:nvGraphicFramePr>
        <p:xfrm>
          <a:off x="1651000" y="27432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838080" progId="Equation.DSMT4">
                  <p:embed/>
                </p:oleObj>
              </mc:Choice>
              <mc:Fallback>
                <p:oleObj name="Equation" r:id="rId6" imgW="1091880" imgH="838080" progId="Equation.DSMT4">
                  <p:embed/>
                  <p:pic>
                    <p:nvPicPr>
                      <p:cNvPr id="0" name="Picture 5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27432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3" name="Object 59"/>
          <p:cNvGraphicFramePr>
            <a:graphicFrameLocks noChangeAspect="1"/>
          </p:cNvGraphicFramePr>
          <p:nvPr/>
        </p:nvGraphicFramePr>
        <p:xfrm>
          <a:off x="2895600" y="27432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12520" imgH="838080" progId="Equation.DSMT4">
                  <p:embed/>
                </p:oleObj>
              </mc:Choice>
              <mc:Fallback>
                <p:oleObj name="Equation" r:id="rId8" imgW="812520" imgH="838080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4320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7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3325470"/>
              </p:ext>
            </p:extLst>
          </p:nvPr>
        </p:nvGraphicFramePr>
        <p:xfrm>
          <a:off x="4521200" y="3905250"/>
          <a:ext cx="1879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79560" imgH="901440" progId="Equation.DSMT4">
                  <p:embed/>
                </p:oleObj>
              </mc:Choice>
              <mc:Fallback>
                <p:oleObj name="Equation" r:id="rId10" imgW="1879560" imgH="90144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905250"/>
                        <a:ext cx="1879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8" name="Object 64"/>
          <p:cNvGraphicFramePr>
            <a:graphicFrameLocks noChangeAspect="1"/>
          </p:cNvGraphicFramePr>
          <p:nvPr/>
        </p:nvGraphicFramePr>
        <p:xfrm>
          <a:off x="3859566" y="39624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40" imgH="291960" progId="Equation.DSMT4">
                  <p:embed/>
                </p:oleObj>
              </mc:Choice>
              <mc:Fallback>
                <p:oleObj name="Equation" r:id="rId12" imgW="203040" imgH="2919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566" y="39624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09" name="Object 65"/>
          <p:cNvGraphicFramePr>
            <a:graphicFrameLocks noChangeAspect="1"/>
          </p:cNvGraphicFramePr>
          <p:nvPr/>
        </p:nvGraphicFramePr>
        <p:xfrm>
          <a:off x="4159190" y="3953522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279360" progId="Equation.DSMT4">
                  <p:embed/>
                </p:oleObj>
              </mc:Choice>
              <mc:Fallback>
                <p:oleObj name="Equation" r:id="rId14" imgW="203040" imgH="2793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190" y="3953522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0" name="Object 66"/>
          <p:cNvGraphicFramePr>
            <a:graphicFrameLocks noChangeAspect="1"/>
          </p:cNvGraphicFramePr>
          <p:nvPr/>
        </p:nvGraphicFramePr>
        <p:xfrm>
          <a:off x="3689410" y="445141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40" imgH="279360" progId="Equation.DSMT4">
                  <p:embed/>
                </p:oleObj>
              </mc:Choice>
              <mc:Fallback>
                <p:oleObj name="Equation" r:id="rId16" imgW="190440" imgH="2793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410" y="445141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1" name="Object 67"/>
          <p:cNvGraphicFramePr>
            <a:graphicFrameLocks noChangeAspect="1"/>
          </p:cNvGraphicFramePr>
          <p:nvPr/>
        </p:nvGraphicFramePr>
        <p:xfrm>
          <a:off x="4029722" y="4437356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0440" imgH="279360" progId="Equation.DSMT4">
                  <p:embed/>
                </p:oleObj>
              </mc:Choice>
              <mc:Fallback>
                <p:oleObj name="Equation" r:id="rId18" imgW="190440" imgH="27936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722" y="4437356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2" name="Object 68"/>
          <p:cNvGraphicFramePr>
            <a:graphicFrameLocks noChangeAspect="1"/>
          </p:cNvGraphicFramePr>
          <p:nvPr/>
        </p:nvGraphicFramePr>
        <p:xfrm>
          <a:off x="4848812" y="3895078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44240" imgH="838080" progId="Equation.DSMT4">
                  <p:embed/>
                </p:oleObj>
              </mc:Choice>
              <mc:Fallback>
                <p:oleObj name="Equation" r:id="rId19" imgW="444240" imgH="83808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8812" y="3895078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3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818458"/>
              </p:ext>
            </p:extLst>
          </p:nvPr>
        </p:nvGraphicFramePr>
        <p:xfrm>
          <a:off x="5833122" y="393059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34680" imgH="838080" progId="Equation.DSMT4">
                  <p:embed/>
                </p:oleObj>
              </mc:Choice>
              <mc:Fallback>
                <p:oleObj name="Equation" r:id="rId21" imgW="634680" imgH="83808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3122" y="393059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4" name="Object 70"/>
          <p:cNvGraphicFramePr>
            <a:graphicFrameLocks noChangeAspect="1"/>
          </p:cNvGraphicFramePr>
          <p:nvPr/>
        </p:nvGraphicFramePr>
        <p:xfrm>
          <a:off x="3850688" y="27432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31640" imgH="838080" progId="Equation.DSMT4">
                  <p:embed/>
                </p:oleObj>
              </mc:Choice>
              <mc:Fallback>
                <p:oleObj name="Equation" r:id="rId23" imgW="431640" imgH="838080" progId="Equation.DSMT4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0688" y="27432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15" name="Object 71"/>
          <p:cNvGraphicFramePr>
            <a:graphicFrameLocks noChangeAspect="1"/>
          </p:cNvGraphicFramePr>
          <p:nvPr/>
        </p:nvGraphicFramePr>
        <p:xfrm>
          <a:off x="3771900" y="2729266"/>
          <a:ext cx="571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71320" imgH="901440" progId="Equation.DSMT4">
                  <p:embed/>
                </p:oleObj>
              </mc:Choice>
              <mc:Fallback>
                <p:oleObj name="Equation" r:id="rId25" imgW="571320" imgH="90144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2729266"/>
                        <a:ext cx="571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</a:t>
            </a:r>
            <a:r>
              <a:rPr lang="en-US" b="1" dirty="0"/>
              <a:t> </a:t>
            </a:r>
            <a:r>
              <a:rPr lang="en-US" dirty="0"/>
              <a:t>Finding Fractional Parts of Mixed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3058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     of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2120205"/>
            <a:ext cx="8229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Solution </a:t>
            </a:r>
          </a:p>
          <a:p>
            <a:r>
              <a:rPr lang="en-US" sz="2800" dirty="0"/>
              <a:t>Remember, to find a fraction </a:t>
            </a:r>
            <a:r>
              <a:rPr lang="en-US" sz="2800" b="1" dirty="0"/>
              <a:t>of</a:t>
            </a:r>
            <a:r>
              <a:rPr lang="en-US" sz="2800" dirty="0"/>
              <a:t> a number means to </a:t>
            </a:r>
            <a:r>
              <a:rPr lang="en-US" sz="2800" b="1" dirty="0"/>
              <a:t>multiply</a:t>
            </a:r>
            <a:r>
              <a:rPr lang="en-US" sz="2800" dirty="0"/>
              <a:t> the number by the fraction. </a:t>
            </a:r>
          </a:p>
        </p:txBody>
      </p:sp>
      <p:graphicFrame>
        <p:nvGraphicFramePr>
          <p:cNvPr id="7179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295400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00" imgH="838080" progId="Equation.DSMT4">
                  <p:embed/>
                </p:oleObj>
              </mc:Choice>
              <mc:Fallback>
                <p:oleObj name="Equation" r:id="rId2" imgW="253800" imgH="838080" progId="Equation.DSMT4">
                  <p:embed/>
                  <p:pic>
                    <p:nvPicPr>
                      <p:cNvPr id="0" name="Picture 4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0" name="Object 62"/>
          <p:cNvGraphicFramePr>
            <a:graphicFrameLocks noGrp="1" noChangeAspect="1"/>
          </p:cNvGraphicFramePr>
          <p:nvPr/>
        </p:nvGraphicFramePr>
        <p:xfrm>
          <a:off x="2006600" y="141605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291960" progId="Equation.DSMT4">
                  <p:embed/>
                </p:oleObj>
              </mc:Choice>
              <mc:Fallback>
                <p:oleObj name="Equation" r:id="rId4" imgW="469800" imgH="291960" progId="Equation.DSMT4">
                  <p:embed/>
                  <p:pic>
                    <p:nvPicPr>
                      <p:cNvPr id="0" name="Picture 6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41605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1" name="Object 63"/>
          <p:cNvGraphicFramePr>
            <a:graphicFrameLocks noChangeAspect="1"/>
          </p:cNvGraphicFramePr>
          <p:nvPr/>
        </p:nvGraphicFramePr>
        <p:xfrm>
          <a:off x="946150" y="37338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4360" imgH="838080" progId="Equation.DSMT4">
                  <p:embed/>
                </p:oleObj>
              </mc:Choice>
              <mc:Fallback>
                <p:oleObj name="Equation" r:id="rId6" imgW="774360" imgH="83808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37338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2" name="Object 64"/>
          <p:cNvGraphicFramePr>
            <a:graphicFrameLocks noChangeAspect="1"/>
          </p:cNvGraphicFramePr>
          <p:nvPr/>
        </p:nvGraphicFramePr>
        <p:xfrm>
          <a:off x="1860550" y="37338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838080" progId="Equation.DSMT4">
                  <p:embed/>
                </p:oleObj>
              </mc:Choice>
              <mc:Fallback>
                <p:oleObj name="Equation" r:id="rId8" imgW="1143000" imgH="83808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550" y="373380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3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704668"/>
              </p:ext>
            </p:extLst>
          </p:nvPr>
        </p:nvGraphicFramePr>
        <p:xfrm>
          <a:off x="3155950" y="37338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1560" imgH="838080" progId="Equation.DSMT4">
                  <p:embed/>
                </p:oleObj>
              </mc:Choice>
              <mc:Fallback>
                <p:oleObj name="Equation" r:id="rId10" imgW="1231560" imgH="83808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950" y="37338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4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886702"/>
              </p:ext>
            </p:extLst>
          </p:nvPr>
        </p:nvGraphicFramePr>
        <p:xfrm>
          <a:off x="4483100" y="398780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8400" imgH="279360" progId="Equation.DSMT4">
                  <p:embed/>
                </p:oleObj>
              </mc:Choice>
              <mc:Fallback>
                <p:oleObj name="Equation" r:id="rId12" imgW="698400" imgH="2793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398780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5" name="Object 67"/>
          <p:cNvGraphicFramePr>
            <a:graphicFrameLocks noChangeAspect="1"/>
          </p:cNvGraphicFramePr>
          <p:nvPr/>
        </p:nvGraphicFramePr>
        <p:xfrm>
          <a:off x="3816350" y="37465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890" imgH="368140" progId="Equation.DSMT4">
                  <p:embed/>
                </p:oleObj>
              </mc:Choice>
              <mc:Fallback>
                <p:oleObj name="Equation" r:id="rId14" imgW="253890" imgH="36814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37465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6" name="Object 68"/>
          <p:cNvGraphicFramePr>
            <a:graphicFrameLocks noChangeAspect="1"/>
          </p:cNvGraphicFramePr>
          <p:nvPr/>
        </p:nvGraphicFramePr>
        <p:xfrm>
          <a:off x="3655072" y="4226512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3890" imgH="368140" progId="Equation.DSMT4">
                  <p:embed/>
                </p:oleObj>
              </mc:Choice>
              <mc:Fallback>
                <p:oleObj name="Equation" r:id="rId16" imgW="253890" imgH="36814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5072" y="4226512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Finding Fractional Parts of Mixed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143780"/>
            <a:ext cx="15071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r>
              <a:rPr lang="en-US" sz="2800" dirty="0"/>
              <a:t> </a:t>
            </a:r>
          </a:p>
        </p:txBody>
      </p:sp>
      <p:sp>
        <p:nvSpPr>
          <p:cNvPr id="26" name="Rectangle 3"/>
          <p:cNvSpPr txBox="1">
            <a:spLocks/>
          </p:cNvSpPr>
          <p:nvPr/>
        </p:nvSpPr>
        <p:spPr>
          <a:xfrm>
            <a:off x="457200" y="1280160"/>
            <a:ext cx="83058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     of </a:t>
            </a:r>
          </a:p>
        </p:txBody>
      </p:sp>
      <p:graphicFrame>
        <p:nvGraphicFramePr>
          <p:cNvPr id="27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295400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00" imgH="838080" progId="Equation.DSMT4">
                  <p:embed/>
                </p:oleObj>
              </mc:Choice>
              <mc:Fallback>
                <p:oleObj name="Equation" r:id="rId2" imgW="253800" imgH="838080" progId="Equation.DSMT4">
                  <p:embed/>
                  <p:pic>
                    <p:nvPicPr>
                      <p:cNvPr id="0" name="Picture 5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62"/>
          <p:cNvGraphicFramePr>
            <a:graphicFrameLocks noGrp="1" noChangeAspect="1"/>
          </p:cNvGraphicFramePr>
          <p:nvPr/>
        </p:nvGraphicFramePr>
        <p:xfrm>
          <a:off x="2095500" y="1143000"/>
          <a:ext cx="571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1320" imgH="825480" progId="Equation.DSMT4">
                  <p:embed/>
                </p:oleObj>
              </mc:Choice>
              <mc:Fallback>
                <p:oleObj name="Equation" r:id="rId4" imgW="571320" imgH="825480" progId="Equation.DSMT4">
                  <p:embed/>
                  <p:pic>
                    <p:nvPicPr>
                      <p:cNvPr id="0" name="Picture 5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1143000"/>
                        <a:ext cx="571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2" name="Object 60"/>
          <p:cNvGraphicFramePr>
            <a:graphicFrameLocks noChangeAspect="1"/>
          </p:cNvGraphicFramePr>
          <p:nvPr/>
        </p:nvGraphicFramePr>
        <p:xfrm>
          <a:off x="533400" y="30099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50680" imgH="838080" progId="Equation.DSMT4">
                  <p:embed/>
                </p:oleObj>
              </mc:Choice>
              <mc:Fallback>
                <p:oleObj name="Equation" r:id="rId6" imgW="850680" imgH="838080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099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3" name="Object 61"/>
          <p:cNvGraphicFramePr>
            <a:graphicFrameLocks noChangeAspect="1"/>
          </p:cNvGraphicFramePr>
          <p:nvPr/>
        </p:nvGraphicFramePr>
        <p:xfrm>
          <a:off x="1524000" y="3009900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61960" imgH="838080" progId="Equation.DSMT4">
                  <p:embed/>
                </p:oleObj>
              </mc:Choice>
              <mc:Fallback>
                <p:oleObj name="Equation" r:id="rId8" imgW="2361960" imgH="83808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09900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4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699318"/>
              </p:ext>
            </p:extLst>
          </p:nvPr>
        </p:nvGraphicFramePr>
        <p:xfrm>
          <a:off x="3981450" y="3016250"/>
          <a:ext cx="148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720" imgH="825480" progId="Equation.DSMT4">
                  <p:embed/>
                </p:oleObj>
              </mc:Choice>
              <mc:Fallback>
                <p:oleObj name="Equation" r:id="rId10" imgW="1485720" imgH="825480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1450" y="3016250"/>
                        <a:ext cx="1485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5" name="Object 63"/>
          <p:cNvGraphicFramePr>
            <a:graphicFrameLocks noChangeAspect="1"/>
          </p:cNvGraphicFramePr>
          <p:nvPr/>
        </p:nvGraphicFramePr>
        <p:xfrm>
          <a:off x="3352800" y="29718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890" imgH="368140" progId="Equation.DSMT4">
                  <p:embed/>
                </p:oleObj>
              </mc:Choice>
              <mc:Fallback>
                <p:oleObj name="Equation" r:id="rId12" imgW="253890" imgH="368140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9718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6" name="Object 64"/>
          <p:cNvGraphicFramePr>
            <a:graphicFrameLocks noChangeAspect="1"/>
          </p:cNvGraphicFramePr>
          <p:nvPr/>
        </p:nvGraphicFramePr>
        <p:xfrm>
          <a:off x="2971800" y="35179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890" imgH="368140" progId="Equation.DSMT4">
                  <p:embed/>
                </p:oleObj>
              </mc:Choice>
              <mc:Fallback>
                <p:oleObj name="Equation" r:id="rId14" imgW="253890" imgH="36814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5179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7" name="Object 65"/>
          <p:cNvGraphicFramePr>
            <a:graphicFrameLocks noChangeAspect="1"/>
          </p:cNvGraphicFramePr>
          <p:nvPr/>
        </p:nvGraphicFramePr>
        <p:xfrm>
          <a:off x="3276600" y="35052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890" imgH="368140" progId="Equation.DSMT4">
                  <p:embed/>
                </p:oleObj>
              </mc:Choice>
              <mc:Fallback>
                <p:oleObj name="Equation" r:id="rId15" imgW="253890" imgH="36814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052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8" name="Object 66"/>
          <p:cNvGraphicFramePr>
            <a:graphicFrameLocks noChangeAspect="1"/>
          </p:cNvGraphicFramePr>
          <p:nvPr/>
        </p:nvGraphicFramePr>
        <p:xfrm>
          <a:off x="2971800" y="2984500"/>
          <a:ext cx="254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53890" imgH="368140" progId="Equation.DSMT4">
                  <p:embed/>
                </p:oleObj>
              </mc:Choice>
              <mc:Fallback>
                <p:oleObj name="Equation" r:id="rId16" imgW="253890" imgH="36814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984500"/>
                        <a:ext cx="254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1893</TotalTime>
  <Words>631</Words>
  <Application>Microsoft Office PowerPoint</Application>
  <PresentationFormat>On-screen Show (4:3)</PresentationFormat>
  <Paragraphs>94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Office Theme</vt:lpstr>
      <vt:lpstr>Equation</vt:lpstr>
      <vt:lpstr>MathType 6.0 Equation</vt:lpstr>
      <vt:lpstr>Section 3.4</vt:lpstr>
      <vt:lpstr>Procedure: Multiplying Mixed Numbers</vt:lpstr>
      <vt:lpstr>Example 1: Multiplying Mixed Numbers</vt:lpstr>
      <vt:lpstr>Example 2: Multiplying and Reducing Mixed Numbers </vt:lpstr>
      <vt:lpstr>Example 3: Multiplying and Reducing Mixed Numbers </vt:lpstr>
      <vt:lpstr>Example 4: Multiplying and Reducing Mixed Numbers  </vt:lpstr>
      <vt:lpstr>Completion Example 5: Multiplying and Reducing  Mixed Numbers</vt:lpstr>
      <vt:lpstr>Example 6: Finding Fractional Parts of Mixed Numbers</vt:lpstr>
      <vt:lpstr>Example 7: Finding Fractional Parts of Mixed Numbers </vt:lpstr>
      <vt:lpstr>Example 8: Application: Finding the Area of a Rectangle </vt:lpstr>
      <vt:lpstr>Example 8: Application: Finding the Area of a Rectangle (cont.)</vt:lpstr>
      <vt:lpstr>Example 9: Finding the Area of a Triangle </vt:lpstr>
      <vt:lpstr>Example 9: Finding the Area of a Triangle (cont.) </vt:lpstr>
      <vt:lpstr>Procedure: Dividing with Mixed Numbers</vt:lpstr>
      <vt:lpstr>Example 10: Dividing and Reducing Mixed Numbers</vt:lpstr>
      <vt:lpstr>Example 11: Dividing and Reducing Mixed Numbers</vt:lpstr>
      <vt:lpstr>Completion Example 12: Dividing and Reducing Mixed Numbers</vt:lpstr>
      <vt:lpstr>Example 13: Application: Dividing Mixed Numbers </vt:lpstr>
      <vt:lpstr>Example 13: Application: Dividing Mixed Numbers (cont.)</vt:lpstr>
      <vt:lpstr>Example 13: Application: Dividing Mixed Numbers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289</cp:revision>
  <dcterms:created xsi:type="dcterms:W3CDTF">2013-04-26T14:43:13Z</dcterms:created>
  <dcterms:modified xsi:type="dcterms:W3CDTF">2023-07-03T17:49:25Z</dcterms:modified>
</cp:coreProperties>
</file>