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73" r:id="rId4"/>
    <p:sldId id="261" r:id="rId5"/>
    <p:sldId id="274" r:id="rId6"/>
    <p:sldId id="263" r:id="rId7"/>
    <p:sldId id="275" r:id="rId8"/>
    <p:sldId id="266" r:id="rId9"/>
    <p:sldId id="276" r:id="rId10"/>
    <p:sldId id="267" r:id="rId11"/>
    <p:sldId id="268" r:id="rId12"/>
    <p:sldId id="269" r:id="rId13"/>
    <p:sldId id="27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7F7F"/>
    <a:srgbClr val="996600"/>
    <a:srgbClr val="FF00FF"/>
    <a:srgbClr val="339933"/>
    <a:srgbClr val="A50021"/>
    <a:srgbClr val="FF99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>
      <p:cViewPr varScale="1">
        <p:scale>
          <a:sx n="114" d="100"/>
          <a:sy n="114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7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B08EE-9B9D-4E8B-9A72-A4970A486A3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8E2B-766E-40D4-ABC8-2EA49EF6F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38085-509F-46BC-AD62-34A62E716CFA}" type="datetimeFigureOut">
              <a:rPr lang="en-US"/>
              <a:pPr>
                <a:defRPr/>
              </a:pPr>
              <a:t>7/5/2023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6D0A-4503-4B45-86D1-E14374F61A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Probability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8806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Find the probability that both tosses are tails, </a:t>
            </a:r>
            <a:r>
              <a:rPr lang="en-US" i="0" dirty="0">
                <a:solidFill>
                  <a:srgbClr val="0000FF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four outcomes in the sample space: </a:t>
            </a:r>
          </a:p>
          <a:p>
            <a:pPr marL="0" indent="0">
              <a:spcBef>
                <a:spcPct val="120000"/>
              </a:spcBef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of these outcomes is the event </a:t>
            </a:r>
            <a:r>
              <a:rPr lang="en-US" i="0" dirty="0">
                <a:solidFill>
                  <a:srgbClr val="FF0008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814208"/>
              </p:ext>
            </p:extLst>
          </p:nvPr>
        </p:nvGraphicFramePr>
        <p:xfrm>
          <a:off x="2717800" y="502920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825480" progId="Equation.DSMT4">
                  <p:embed/>
                </p:oleObj>
              </mc:Choice>
              <mc:Fallback>
                <p:oleObj name="Equation" r:id="rId2" imgW="30733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502920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2667000" y="3657600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500" imgH="469900" progId="Equation.DSMT4">
                  <p:embed/>
                </p:oleObj>
              </mc:Choice>
              <mc:Fallback>
                <p:oleObj name="Equation" r:id="rId4" imgW="28575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2857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Calculating a Probability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4151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die is rolled once. Find the probability of rolling an even number.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six possible outcomes in rolling a die.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sample space is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Of these six, three are even numbers: </a:t>
            </a:r>
            <a:r>
              <a:rPr lang="en-US" i="0" dirty="0">
                <a:solidFill>
                  <a:srgbClr val="FF0008"/>
                </a:solidFill>
              </a:rPr>
              <a:t>2, 4, 6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872098"/>
              </p:ext>
            </p:extLst>
          </p:nvPr>
        </p:nvGraphicFramePr>
        <p:xfrm>
          <a:off x="1619250" y="4914900"/>
          <a:ext cx="491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14720" imgH="838080" progId="Equation.DSMT4">
                  <p:embed/>
                </p:oleObj>
              </mc:Choice>
              <mc:Fallback>
                <p:oleObj name="Equation" r:id="rId2" imgW="4914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914900"/>
                        <a:ext cx="491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3505200" y="3522133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8100" imgH="469900" progId="Equation.DSMT4">
                  <p:embed/>
                </p:oleObj>
              </mc:Choice>
              <mc:Fallback>
                <p:oleObj name="Equation" r:id="rId4" imgW="25781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22133"/>
                        <a:ext cx="257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705600" y="49149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47" imgH="837836" progId="Equation.DSMT4">
                  <p:embed/>
                </p:oleObj>
              </mc:Choice>
              <mc:Fallback>
                <p:oleObj name="Equation" r:id="rId6" imgW="583947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149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A standard deck of cards is </a:t>
            </a:r>
            <a:r>
              <a:rPr lang="en-US" i="0" dirty="0">
                <a:solidFill>
                  <a:srgbClr val="0000FF"/>
                </a:solidFill>
              </a:rPr>
              <a:t>52 cards </a:t>
            </a:r>
            <a:r>
              <a:rPr lang="en-US" i="0" dirty="0">
                <a:solidFill>
                  <a:schemeClr val="tx1"/>
                </a:solidFill>
              </a:rPr>
              <a:t>with four suits (hearts, diamonds, spades, and clubs) and </a:t>
            </a:r>
            <a:r>
              <a:rPr lang="en-US" i="0" dirty="0">
                <a:solidFill>
                  <a:srgbClr val="0000FF"/>
                </a:solidFill>
              </a:rPr>
              <a:t>13 cards </a:t>
            </a:r>
            <a:r>
              <a:rPr lang="en-US" i="0" dirty="0">
                <a:solidFill>
                  <a:schemeClr val="tx1"/>
                </a:solidFill>
              </a:rPr>
              <a:t>in each suit. The cards are ace, king, queen, jack, 10, 9, 8, 7, 6, 5, 4, 3, and 2. If one card is drawn from a deck of cards, find the probability of each of the following events.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10.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diamond.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2 or a 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 are four 10s in a deck (one 10 in each suit). So,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There are 13 diamonds in a deck (diamonds is one of the suits). So, </a:t>
            </a:r>
          </a:p>
          <a:p>
            <a:pPr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028700" y="30988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300" imgH="381000" progId="Equation.DSMT4">
                  <p:embed/>
                </p:oleObj>
              </mc:Choice>
              <mc:Fallback>
                <p:oleObj name="Equation" r:id="rId2" imgW="26543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098800"/>
                        <a:ext cx="2654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784600" y="2819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200" imgH="838200" progId="Equation.DSMT4">
                  <p:embed/>
                </p:oleObj>
              </mc:Choice>
              <mc:Fallback>
                <p:oleObj name="Equation" r:id="rId4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819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622800" y="2819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400" imgH="838200" progId="Equation.DSMT4">
                  <p:embed/>
                </p:oleObj>
              </mc:Choice>
              <mc:Fallback>
                <p:oleObj name="Equation" r:id="rId6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819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772150" y="2819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400" imgH="838200" progId="Equation.DSMT4">
                  <p:embed/>
                </p:oleObj>
              </mc:Choice>
              <mc:Fallback>
                <p:oleObj name="Equation" r:id="rId8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2819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980940" y="28994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892040" y="338709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5DE3CED9-B4F0-00B0-9FBD-CC965F7DFB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717249"/>
              </p:ext>
            </p:extLst>
          </p:nvPr>
        </p:nvGraphicFramePr>
        <p:xfrm>
          <a:off x="1068390" y="5006340"/>
          <a:ext cx="35798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81400" imgH="381000" progId="Equation.DSMT4">
                  <p:embed/>
                </p:oleObj>
              </mc:Choice>
              <mc:Fallback>
                <p:oleObj name="Equation" r:id="rId10" imgW="3581400" imgH="381000" progId="Equation.DSMT4">
                  <p:embed/>
                  <p:pic>
                    <p:nvPicPr>
                      <p:cNvPr id="1638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90" y="5006340"/>
                        <a:ext cx="35798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D4C9AF0C-872F-F2F7-1693-29CE9B13E5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402728"/>
              </p:ext>
            </p:extLst>
          </p:nvPr>
        </p:nvGraphicFramePr>
        <p:xfrm>
          <a:off x="4713290" y="475234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200" imgH="838200" progId="Equation.DSMT4">
                  <p:embed/>
                </p:oleObj>
              </mc:Choice>
              <mc:Fallback>
                <p:oleObj name="Equation" r:id="rId12" imgW="711200" imgH="83820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90" y="475234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4F6F967-4461-E7BE-CA56-893DA3A8B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731347"/>
              </p:ext>
            </p:extLst>
          </p:nvPr>
        </p:nvGraphicFramePr>
        <p:xfrm>
          <a:off x="5475290" y="475234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400" imgH="838200" progId="Equation.DSMT4">
                  <p:embed/>
                </p:oleObj>
              </mc:Choice>
              <mc:Fallback>
                <p:oleObj name="Equation" r:id="rId14" imgW="1041400" imgH="83820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290" y="475234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0C5C08EA-1DF8-8B02-043D-315AC5946D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031276"/>
              </p:ext>
            </p:extLst>
          </p:nvPr>
        </p:nvGraphicFramePr>
        <p:xfrm>
          <a:off x="6580190" y="475234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700" imgH="838200" progId="Equation.DSMT4">
                  <p:embed/>
                </p:oleObj>
              </mc:Choice>
              <mc:Fallback>
                <p:oleObj name="Equation" r:id="rId16" imgW="647700" imgH="8382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90" y="475234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71D960-EB49-A2A0-DECB-183E189EA877}"/>
              </a:ext>
            </a:extLst>
          </p:cNvPr>
          <p:cNvCxnSpPr/>
          <p:nvPr/>
        </p:nvCxnSpPr>
        <p:spPr>
          <a:xfrm rot="5400000">
            <a:off x="5813110" y="484632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E28B60-FC5F-339A-DC15-9AD0822BC62E}"/>
              </a:ext>
            </a:extLst>
          </p:cNvPr>
          <p:cNvCxnSpPr/>
          <p:nvPr/>
        </p:nvCxnSpPr>
        <p:spPr>
          <a:xfrm rot="5400000">
            <a:off x="6168710" y="533400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There are four 2s and four 3s in a deck (one of each in each suit) for a total of 8. So,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1066800" y="2667000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500" imgH="381000" progId="Equation.DSMT4">
                  <p:embed/>
                </p:oleObj>
              </mc:Choice>
              <mc:Fallback>
                <p:oleObj name="Equation" r:id="rId2" imgW="33655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67000"/>
                        <a:ext cx="336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504267" y="2438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200" imgH="838200" progId="Equation.DSMT4">
                  <p:embed/>
                </p:oleObj>
              </mc:Choice>
              <mc:Fallback>
                <p:oleObj name="Equation" r:id="rId4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267" y="2438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287434" y="2438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400" imgH="838200" progId="Equation.DSMT4">
                  <p:embed/>
                </p:oleObj>
              </mc:Choice>
              <mc:Fallback>
                <p:oleObj name="Equation" r:id="rId6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434" y="2438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400800" y="2438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400" imgH="838200" progId="Equation.DSMT4">
                  <p:embed/>
                </p:oleObj>
              </mc:Choice>
              <mc:Fallback>
                <p:oleObj name="Equation" r:id="rId8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5595620" y="25260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510798" y="302209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Terms Related to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Outcome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individual result of an experiment. 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Sample Space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set of all possible outcomes of an experiment.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Some (or all) of the outcomes from the sample space.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All Outcomes Using a Tree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6-sided die is rolled. Draw a tree diagram illustrating the possible outcomes of</a:t>
            </a:r>
          </a:p>
          <a:p>
            <a:r>
              <a:rPr lang="en-US" dirty="0"/>
              <a:t>this experiment.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the die has 6 sides, we will label </a:t>
            </a:r>
            <a:br>
              <a:rPr lang="en-US" dirty="0"/>
            </a:br>
            <a:r>
              <a:rPr lang="en-US" dirty="0"/>
              <a:t>the possible outcomes as 1, 2, 3, 4, 5,</a:t>
            </a:r>
            <a:br>
              <a:rPr lang="en-US" dirty="0"/>
            </a:br>
            <a:r>
              <a:rPr lang="en-US" dirty="0"/>
              <a:t>and 6.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905000"/>
            <a:ext cx="135519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coin is tossed twice. Draw a tree diagram illustrating the possible outcomes of the experiment and list the outcomes in the sample space.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Following the branches (left to right) shows the four outcomes in the sample space.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07720"/>
              </p:ext>
            </p:extLst>
          </p:nvPr>
        </p:nvGraphicFramePr>
        <p:xfrm>
          <a:off x="4953000" y="258034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469800" progId="Equation.DSMT4">
                  <p:embed/>
                </p:oleObj>
              </mc:Choice>
              <mc:Fallback>
                <p:oleObj name="Equation" r:id="rId2" imgW="27558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80346"/>
                        <a:ext cx="275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143000"/>
            <a:ext cx="284797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/>
          <p:nvPr/>
        </p:nvSpPr>
        <p:spPr>
          <a:xfrm>
            <a:off x="457200" y="5453390"/>
            <a:ext cx="3928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Outcomes: HH, HT, TH, TT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dirty="0"/>
              <a:t>A coin is tossed and then one of the numbers (1, 2, and 3) is chosen at random from a box. Draw a tree diagram illustrating the possible outcomes of the experiment and list the outcomes in the sample space.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six outcomes in the sample space.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90369" y="5316230"/>
            <a:ext cx="64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2800" dirty="0"/>
              <a:t>Outcomes: H1, H2, H3, T1, T2, T3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219199"/>
            <a:ext cx="2286000" cy="36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631282"/>
              </p:ext>
            </p:extLst>
          </p:nvPr>
        </p:nvGraphicFramePr>
        <p:xfrm>
          <a:off x="4140200" y="3429000"/>
          <a:ext cx="3611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19440" imgH="469800" progId="Equation.DSMT4">
                  <p:embed/>
                </p:oleObj>
              </mc:Choice>
              <mc:Fallback>
                <p:oleObj name="Equation" r:id="rId3" imgW="3619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429000"/>
                        <a:ext cx="3611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Probability of an Event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004449"/>
              </p:ext>
            </p:extLst>
          </p:nvPr>
        </p:nvGraphicFramePr>
        <p:xfrm>
          <a:off x="685800" y="1682750"/>
          <a:ext cx="68453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45040" imgH="1612800" progId="Equation.DSMT4">
                  <p:embed/>
                </p:oleObj>
              </mc:Choice>
              <mc:Fallback>
                <p:oleObj name="Equation" r:id="rId2" imgW="6845040" imgH="1612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82750"/>
                        <a:ext cx="6845300" cy="161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Characteristics of Probabilities.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Probabilities are between 0 and 1, inclusive. 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can never occur, its probability is 0.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will always occur, its probability is 1.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2.	The sum of the probabilities of the outcomes in a sample space is 1.</a:t>
            </a:r>
            <a:endParaRPr lang="en-US" i="1" dirty="0">
              <a:solidFill>
                <a:schemeClr val="accent6">
                  <a:lumMod val="1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625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MathType 6.0 Equation</vt:lpstr>
      <vt:lpstr>Section 3.12</vt:lpstr>
      <vt:lpstr>Definition: Terms Related to Probability</vt:lpstr>
      <vt:lpstr>Example 1: Finding All Outcomes Using a Tree Diagram</vt:lpstr>
      <vt:lpstr>Example 2: Finding the Sample Space Using a Tree Diagram</vt:lpstr>
      <vt:lpstr>Example 2: Finding the Sample Space Using a Tree Diagram (cont.)</vt:lpstr>
      <vt:lpstr>Example 3: Finding the Sample Space Using a Tree Diagram</vt:lpstr>
      <vt:lpstr>Example 3: Finding the Sample Space Using a Tree Diagram (cont.)</vt:lpstr>
      <vt:lpstr>Definition: Probability of an Event</vt:lpstr>
      <vt:lpstr>Properties: Basic Characteristics of Probabilities.</vt:lpstr>
      <vt:lpstr>Example 4: Calculating a Probability</vt:lpstr>
      <vt:lpstr>Example 5: Calculating a Probability</vt:lpstr>
      <vt:lpstr>Example 6: Calculating a Probability</vt:lpstr>
      <vt:lpstr>Example 6: Calculating a Probability (cont.)</vt:lpstr>
      <vt:lpstr>Example 6: Calculating a Probability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59</cp:revision>
  <dcterms:created xsi:type="dcterms:W3CDTF">2013-04-26T14:43:13Z</dcterms:created>
  <dcterms:modified xsi:type="dcterms:W3CDTF">2023-07-05T18:17:04Z</dcterms:modified>
</cp:coreProperties>
</file>