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56" r:id="rId2"/>
    <p:sldId id="260" r:id="rId3"/>
    <p:sldId id="279" r:id="rId4"/>
    <p:sldId id="280" r:id="rId5"/>
    <p:sldId id="261" r:id="rId6"/>
    <p:sldId id="282" r:id="rId7"/>
    <p:sldId id="262" r:id="rId8"/>
    <p:sldId id="263" r:id="rId9"/>
    <p:sldId id="283" r:id="rId10"/>
    <p:sldId id="284" r:id="rId11"/>
    <p:sldId id="285" r:id="rId12"/>
    <p:sldId id="286" r:id="rId13"/>
    <p:sldId id="297" r:id="rId14"/>
    <p:sldId id="287" r:id="rId15"/>
    <p:sldId id="288" r:id="rId16"/>
    <p:sldId id="289" r:id="rId17"/>
    <p:sldId id="264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91" r:id="rId26"/>
    <p:sldId id="292" r:id="rId27"/>
    <p:sldId id="293" r:id="rId28"/>
    <p:sldId id="294" r:id="rId29"/>
    <p:sldId id="295" r:id="rId30"/>
    <p:sldId id="296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0000FF"/>
    <a:srgbClr val="2D7D9F"/>
    <a:srgbClr val="9900CC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79536" autoAdjust="0"/>
  </p:normalViewPr>
  <p:slideViewPr>
    <p:cSldViewPr>
      <p:cViewPr varScale="1">
        <p:scale>
          <a:sx n="114" d="100"/>
          <a:sy n="114" d="100"/>
        </p:scale>
        <p:origin x="1272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5961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749A32-00D9-4776-A5C9-22E252FA4369}" type="datetimeFigureOut">
              <a:rPr lang="en-US" smtClean="0"/>
              <a:pPr/>
              <a:t>7/5/2023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DE6824-2202-4263-AE56-D375AB0021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173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13" Type="http://schemas.openxmlformats.org/officeDocument/2006/relationships/image" Target="../media/image37.wmf"/><Relationship Id="rId18" Type="http://schemas.openxmlformats.org/officeDocument/2006/relationships/oleObject" Target="../embeddings/oleObject39.bin"/><Relationship Id="rId3" Type="http://schemas.openxmlformats.org/officeDocument/2006/relationships/image" Target="../media/image32.wmf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36.bin"/><Relationship Id="rId17" Type="http://schemas.openxmlformats.org/officeDocument/2006/relationships/image" Target="../media/image39.wmf"/><Relationship Id="rId2" Type="http://schemas.openxmlformats.org/officeDocument/2006/relationships/oleObject" Target="../embeddings/oleObject31.bin"/><Relationship Id="rId16" Type="http://schemas.openxmlformats.org/officeDocument/2006/relationships/oleObject" Target="../embeddings/oleObject3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5" Type="http://schemas.openxmlformats.org/officeDocument/2006/relationships/image" Target="../media/image38.wmf"/><Relationship Id="rId10" Type="http://schemas.openxmlformats.org/officeDocument/2006/relationships/oleObject" Target="../embeddings/oleObject35.bin"/><Relationship Id="rId19" Type="http://schemas.openxmlformats.org/officeDocument/2006/relationships/image" Target="../media/image40.w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3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image" Target="../media/image41.wmf"/><Relationship Id="rId7" Type="http://schemas.openxmlformats.org/officeDocument/2006/relationships/image" Target="../media/image43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5" Type="http://schemas.openxmlformats.org/officeDocument/2006/relationships/image" Target="../media/image42.wmf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4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6.wmf"/><Relationship Id="rId4" Type="http://schemas.openxmlformats.org/officeDocument/2006/relationships/oleObject" Target="../embeddings/oleObject45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7" Type="http://schemas.openxmlformats.org/officeDocument/2006/relationships/image" Target="../media/image49.wmf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8.bin"/><Relationship Id="rId5" Type="http://schemas.openxmlformats.org/officeDocument/2006/relationships/image" Target="../media/image48.wmf"/><Relationship Id="rId4" Type="http://schemas.openxmlformats.org/officeDocument/2006/relationships/oleObject" Target="../embeddings/oleObject47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7" Type="http://schemas.openxmlformats.org/officeDocument/2006/relationships/image" Target="../media/image52.wmf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1.bin"/><Relationship Id="rId5" Type="http://schemas.openxmlformats.org/officeDocument/2006/relationships/image" Target="../media/image51.wmf"/><Relationship Id="rId4" Type="http://schemas.openxmlformats.org/officeDocument/2006/relationships/oleObject" Target="../embeddings/oleObject50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3" Type="http://schemas.openxmlformats.org/officeDocument/2006/relationships/image" Target="../media/image53.wmf"/><Relationship Id="rId7" Type="http://schemas.openxmlformats.org/officeDocument/2006/relationships/image" Target="../media/image55.wmf"/><Relationship Id="rId2" Type="http://schemas.openxmlformats.org/officeDocument/2006/relationships/oleObject" Target="../embeddings/oleObject5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4.bin"/><Relationship Id="rId5" Type="http://schemas.openxmlformats.org/officeDocument/2006/relationships/image" Target="../media/image54.wmf"/><Relationship Id="rId4" Type="http://schemas.openxmlformats.org/officeDocument/2006/relationships/oleObject" Target="../embeddings/oleObject53.bin"/><Relationship Id="rId9" Type="http://schemas.openxmlformats.org/officeDocument/2006/relationships/image" Target="../media/image56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13" Type="http://schemas.openxmlformats.org/officeDocument/2006/relationships/image" Target="../media/image62.wmf"/><Relationship Id="rId3" Type="http://schemas.openxmlformats.org/officeDocument/2006/relationships/image" Target="../media/image57.wmf"/><Relationship Id="rId7" Type="http://schemas.openxmlformats.org/officeDocument/2006/relationships/image" Target="../media/image59.wmf"/><Relationship Id="rId12" Type="http://schemas.openxmlformats.org/officeDocument/2006/relationships/oleObject" Target="../embeddings/oleObject61.bin"/><Relationship Id="rId17" Type="http://schemas.openxmlformats.org/officeDocument/2006/relationships/image" Target="../media/image64.wmf"/><Relationship Id="rId2" Type="http://schemas.openxmlformats.org/officeDocument/2006/relationships/oleObject" Target="../embeddings/oleObject56.bin"/><Relationship Id="rId16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61.wmf"/><Relationship Id="rId5" Type="http://schemas.openxmlformats.org/officeDocument/2006/relationships/image" Target="../media/image58.wmf"/><Relationship Id="rId15" Type="http://schemas.openxmlformats.org/officeDocument/2006/relationships/image" Target="../media/image63.wmf"/><Relationship Id="rId10" Type="http://schemas.openxmlformats.org/officeDocument/2006/relationships/oleObject" Target="../embeddings/oleObject60.bin"/><Relationship Id="rId4" Type="http://schemas.openxmlformats.org/officeDocument/2006/relationships/oleObject" Target="../embeddings/oleObject57.bin"/><Relationship Id="rId9" Type="http://schemas.openxmlformats.org/officeDocument/2006/relationships/image" Target="../media/image60.wmf"/><Relationship Id="rId14" Type="http://schemas.openxmlformats.org/officeDocument/2006/relationships/oleObject" Target="../embeddings/oleObject62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oleObject" Target="../embeddings/oleObject64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7" Type="http://schemas.openxmlformats.org/officeDocument/2006/relationships/image" Target="../media/image68.wmf"/><Relationship Id="rId2" Type="http://schemas.openxmlformats.org/officeDocument/2006/relationships/oleObject" Target="../embeddings/oleObject6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7.bin"/><Relationship Id="rId5" Type="http://schemas.openxmlformats.org/officeDocument/2006/relationships/image" Target="../media/image67.wmf"/><Relationship Id="rId4" Type="http://schemas.openxmlformats.org/officeDocument/2006/relationships/oleObject" Target="../embeddings/oleObject66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0.wmf"/><Relationship Id="rId4" Type="http://schemas.openxmlformats.org/officeDocument/2006/relationships/oleObject" Target="../embeddings/oleObject69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7" Type="http://schemas.openxmlformats.org/officeDocument/2006/relationships/image" Target="../media/image73.wmf"/><Relationship Id="rId2" Type="http://schemas.openxmlformats.org/officeDocument/2006/relationships/oleObject" Target="../embeddings/oleObject7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2.bin"/><Relationship Id="rId5" Type="http://schemas.openxmlformats.org/officeDocument/2006/relationships/image" Target="../media/image72.wmf"/><Relationship Id="rId4" Type="http://schemas.openxmlformats.org/officeDocument/2006/relationships/oleObject" Target="../embeddings/oleObject71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oleObject" Target="../embeddings/oleObject73.bin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oleObject" Target="../embeddings/oleObject74.bin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oleObject" Target="../embeddings/oleObject75.bin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9.bin"/><Relationship Id="rId13" Type="http://schemas.openxmlformats.org/officeDocument/2006/relationships/image" Target="../media/image82.wmf"/><Relationship Id="rId18" Type="http://schemas.openxmlformats.org/officeDocument/2006/relationships/oleObject" Target="../embeddings/oleObject85.bin"/><Relationship Id="rId3" Type="http://schemas.openxmlformats.org/officeDocument/2006/relationships/image" Target="../media/image77.wmf"/><Relationship Id="rId7" Type="http://schemas.openxmlformats.org/officeDocument/2006/relationships/image" Target="../media/image79.wmf"/><Relationship Id="rId12" Type="http://schemas.openxmlformats.org/officeDocument/2006/relationships/oleObject" Target="../embeddings/oleObject81.bin"/><Relationship Id="rId17" Type="http://schemas.openxmlformats.org/officeDocument/2006/relationships/oleObject" Target="../embeddings/oleObject84.bin"/><Relationship Id="rId2" Type="http://schemas.openxmlformats.org/officeDocument/2006/relationships/oleObject" Target="../embeddings/oleObject76.bin"/><Relationship Id="rId16" Type="http://schemas.openxmlformats.org/officeDocument/2006/relationships/oleObject" Target="../embeddings/oleObject83.bin"/><Relationship Id="rId20" Type="http://schemas.openxmlformats.org/officeDocument/2006/relationships/image" Target="../media/image84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8.bin"/><Relationship Id="rId11" Type="http://schemas.openxmlformats.org/officeDocument/2006/relationships/image" Target="../media/image81.wmf"/><Relationship Id="rId5" Type="http://schemas.openxmlformats.org/officeDocument/2006/relationships/image" Target="../media/image78.wmf"/><Relationship Id="rId15" Type="http://schemas.openxmlformats.org/officeDocument/2006/relationships/image" Target="../media/image83.wmf"/><Relationship Id="rId10" Type="http://schemas.openxmlformats.org/officeDocument/2006/relationships/oleObject" Target="../embeddings/oleObject80.bin"/><Relationship Id="rId19" Type="http://schemas.openxmlformats.org/officeDocument/2006/relationships/oleObject" Target="../embeddings/oleObject86.bin"/><Relationship Id="rId4" Type="http://schemas.openxmlformats.org/officeDocument/2006/relationships/oleObject" Target="../embeddings/oleObject77.bin"/><Relationship Id="rId9" Type="http://schemas.openxmlformats.org/officeDocument/2006/relationships/image" Target="../media/image80.wmf"/><Relationship Id="rId14" Type="http://schemas.openxmlformats.org/officeDocument/2006/relationships/oleObject" Target="../embeddings/oleObject82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5.wmf"/><Relationship Id="rId2" Type="http://schemas.openxmlformats.org/officeDocument/2006/relationships/oleObject" Target="../embeddings/oleObject87.bin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1.bin"/><Relationship Id="rId13" Type="http://schemas.openxmlformats.org/officeDocument/2006/relationships/image" Target="../media/image91.wmf"/><Relationship Id="rId18" Type="http://schemas.openxmlformats.org/officeDocument/2006/relationships/oleObject" Target="../embeddings/oleObject96.bin"/><Relationship Id="rId3" Type="http://schemas.openxmlformats.org/officeDocument/2006/relationships/image" Target="../media/image86.wmf"/><Relationship Id="rId21" Type="http://schemas.openxmlformats.org/officeDocument/2006/relationships/image" Target="../media/image95.wmf"/><Relationship Id="rId7" Type="http://schemas.openxmlformats.org/officeDocument/2006/relationships/image" Target="../media/image88.wmf"/><Relationship Id="rId12" Type="http://schemas.openxmlformats.org/officeDocument/2006/relationships/oleObject" Target="../embeddings/oleObject93.bin"/><Relationship Id="rId17" Type="http://schemas.openxmlformats.org/officeDocument/2006/relationships/image" Target="../media/image93.wmf"/><Relationship Id="rId2" Type="http://schemas.openxmlformats.org/officeDocument/2006/relationships/oleObject" Target="../embeddings/oleObject88.bin"/><Relationship Id="rId16" Type="http://schemas.openxmlformats.org/officeDocument/2006/relationships/oleObject" Target="../embeddings/oleObject95.bin"/><Relationship Id="rId20" Type="http://schemas.openxmlformats.org/officeDocument/2006/relationships/oleObject" Target="../embeddings/oleObject9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0.bin"/><Relationship Id="rId11" Type="http://schemas.openxmlformats.org/officeDocument/2006/relationships/image" Target="../media/image90.wmf"/><Relationship Id="rId5" Type="http://schemas.openxmlformats.org/officeDocument/2006/relationships/image" Target="../media/image87.wmf"/><Relationship Id="rId15" Type="http://schemas.openxmlformats.org/officeDocument/2006/relationships/image" Target="../media/image92.wmf"/><Relationship Id="rId10" Type="http://schemas.openxmlformats.org/officeDocument/2006/relationships/oleObject" Target="../embeddings/oleObject92.bin"/><Relationship Id="rId19" Type="http://schemas.openxmlformats.org/officeDocument/2006/relationships/image" Target="../media/image94.wmf"/><Relationship Id="rId4" Type="http://schemas.openxmlformats.org/officeDocument/2006/relationships/oleObject" Target="../embeddings/oleObject89.bin"/><Relationship Id="rId9" Type="http://schemas.openxmlformats.org/officeDocument/2006/relationships/image" Target="../media/image89.wmf"/><Relationship Id="rId14" Type="http://schemas.openxmlformats.org/officeDocument/2006/relationships/oleObject" Target="../embeddings/oleObject94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6.wmf"/><Relationship Id="rId2" Type="http://schemas.openxmlformats.org/officeDocument/2006/relationships/oleObject" Target="../embeddings/oleObject98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image" Target="../media/image5.wmf"/><Relationship Id="rId7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8.wmf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2.bin"/><Relationship Id="rId3" Type="http://schemas.openxmlformats.org/officeDocument/2006/relationships/image" Target="../media/image97.wmf"/><Relationship Id="rId7" Type="http://schemas.openxmlformats.org/officeDocument/2006/relationships/image" Target="../media/image99.wmf"/><Relationship Id="rId2" Type="http://schemas.openxmlformats.org/officeDocument/2006/relationships/oleObject" Target="../embeddings/oleObject9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01.bin"/><Relationship Id="rId5" Type="http://schemas.openxmlformats.org/officeDocument/2006/relationships/image" Target="../media/image98.wmf"/><Relationship Id="rId4" Type="http://schemas.openxmlformats.org/officeDocument/2006/relationships/oleObject" Target="../embeddings/oleObject100.bin"/><Relationship Id="rId9" Type="http://schemas.openxmlformats.org/officeDocument/2006/relationships/image" Target="../media/image100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9.bin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20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image" Target="../media/image27.wmf"/><Relationship Id="rId7" Type="http://schemas.openxmlformats.org/officeDocument/2006/relationships/image" Target="../media/image29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3.11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Proportions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4: Solving Proportions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19200"/>
            <a:ext cx="8229600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Note that the variable may appear on the right side of the equation as well as on the left side of the equation. In either case, </a:t>
            </a:r>
            <a:r>
              <a:rPr lang="en-US" sz="2800" b="1" dirty="0"/>
              <a:t>we divide both sides of the equation by the number that multiplies the variable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4: Solving Proportions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447800"/>
            <a:ext cx="8229600" cy="104028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Reduce the fraction      before solving the proportion to </a:t>
            </a:r>
          </a:p>
          <a:p>
            <a:pPr marL="0" indent="0">
              <a:buNone/>
            </a:pPr>
            <a:r>
              <a:rPr lang="en-US" sz="2800" dirty="0"/>
              <a:t>keep the numbers smaller and easier to work with.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508000" y="4343400"/>
          <a:ext cx="15367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36480" imgH="355320" progId="Equation.DSMT4">
                  <p:embed/>
                </p:oleObj>
              </mc:Choice>
              <mc:Fallback>
                <p:oleObj name="Equation" r:id="rId2" imgW="1536480" imgH="35532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4343400"/>
                        <a:ext cx="15367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762000" y="4762500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3440" imgH="838080" progId="Equation.DSMT4">
                  <p:embed/>
                </p:oleObj>
              </mc:Choice>
              <mc:Fallback>
                <p:oleObj name="Equation" r:id="rId4" imgW="1333440" imgH="8380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762500"/>
                        <a:ext cx="133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990600" y="5664200"/>
          <a:ext cx="711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11000" imgH="355320" progId="Equation.DSMT4">
                  <p:embed/>
                </p:oleObj>
              </mc:Choice>
              <mc:Fallback>
                <p:oleObj name="Equation" r:id="rId6" imgW="711000" imgH="35532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664200"/>
                        <a:ext cx="711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" y="990600"/>
            <a:ext cx="31712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Alternative Solution</a:t>
            </a:r>
            <a:endParaRPr lang="en-US" sz="2800" dirty="0"/>
          </a:p>
        </p:txBody>
      </p:sp>
      <p:sp>
        <p:nvSpPr>
          <p:cNvPr id="19" name="Rectangle 18"/>
          <p:cNvSpPr/>
          <p:nvPr/>
        </p:nvSpPr>
        <p:spPr>
          <a:xfrm>
            <a:off x="2641600" y="2647890"/>
            <a:ext cx="26797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proportion.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641600" y="3559941"/>
            <a:ext cx="619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Reduce the fraction: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641600" y="4267200"/>
            <a:ext cx="3073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Proceed to solve as before.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762000" y="2438400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68200" imgH="838080" progId="Equation.DSMT4">
                  <p:embed/>
                </p:oleObj>
              </mc:Choice>
              <mc:Fallback>
                <p:oleObj name="Equation" r:id="rId8" imgW="11682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438400"/>
                        <a:ext cx="1168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939800" y="3352800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90360" imgH="838080" progId="Equation.DSMT4">
                  <p:embed/>
                </p:oleObj>
              </mc:Choice>
              <mc:Fallback>
                <p:oleObj name="Equation" r:id="rId10" imgW="99036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3352800"/>
                        <a:ext cx="990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46266"/>
              </p:ext>
            </p:extLst>
          </p:nvPr>
        </p:nvGraphicFramePr>
        <p:xfrm>
          <a:off x="4875306" y="3414412"/>
          <a:ext cx="401264" cy="6241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8600" imgH="355320" progId="Equation.DSMT4">
                  <p:embed/>
                </p:oleObj>
              </mc:Choice>
              <mc:Fallback>
                <p:oleObj name="Equation" r:id="rId12" imgW="228600" imgH="3553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5306" y="3414412"/>
                        <a:ext cx="401264" cy="6241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4630403"/>
              </p:ext>
            </p:extLst>
          </p:nvPr>
        </p:nvGraphicFramePr>
        <p:xfrm>
          <a:off x="5414280" y="3429000"/>
          <a:ext cx="1025453" cy="6241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83920" imgH="355320" progId="Equation.DSMT4">
                  <p:embed/>
                </p:oleObj>
              </mc:Choice>
              <mc:Fallback>
                <p:oleObj name="Equation" r:id="rId14" imgW="583920" imgH="355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4280" y="3429000"/>
                        <a:ext cx="1025453" cy="6241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3579874"/>
              </p:ext>
            </p:extLst>
          </p:nvPr>
        </p:nvGraphicFramePr>
        <p:xfrm>
          <a:off x="6797675" y="3414713"/>
          <a:ext cx="623888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55320" imgH="355320" progId="Equation.DSMT4">
                  <p:embed/>
                </p:oleObj>
              </mc:Choice>
              <mc:Fallback>
                <p:oleObj name="Equation" r:id="rId16" imgW="355320" imgH="355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7675" y="3414713"/>
                        <a:ext cx="623888" cy="6238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Straight Connector 30"/>
          <p:cNvCxnSpPr>
            <a:cxnSpLocks/>
          </p:cNvCxnSpPr>
          <p:nvPr/>
        </p:nvCxnSpPr>
        <p:spPr>
          <a:xfrm>
            <a:off x="5796080" y="3466803"/>
            <a:ext cx="226312" cy="282145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cxnSpLocks/>
          </p:cNvCxnSpPr>
          <p:nvPr/>
        </p:nvCxnSpPr>
        <p:spPr>
          <a:xfrm>
            <a:off x="5800562" y="3837848"/>
            <a:ext cx="217347" cy="24250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4293953"/>
              </p:ext>
            </p:extLst>
          </p:nvPr>
        </p:nvGraphicFramePr>
        <p:xfrm>
          <a:off x="3471435" y="1415002"/>
          <a:ext cx="314036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31640" imgH="838080" progId="Equation.DSMT4">
                  <p:embed/>
                </p:oleObj>
              </mc:Choice>
              <mc:Fallback>
                <p:oleObj name="Equation" r:id="rId18" imgW="43164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1435" y="1415002"/>
                        <a:ext cx="314036" cy="609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Solving Proportions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30049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value of </a:t>
            </a:r>
            <a:r>
              <a:rPr lang="en-US" sz="2800" i="1" dirty="0">
                <a:solidFill>
                  <a:schemeClr val="tx1"/>
                </a:solidFill>
              </a:rPr>
              <a:t>y</a:t>
            </a:r>
            <a:r>
              <a:rPr lang="en-US" sz="2800" i="0" dirty="0">
                <a:solidFill>
                  <a:schemeClr val="tx1"/>
                </a:solidFill>
              </a:rPr>
              <a:t> if                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4567372"/>
              </p:ext>
            </p:extLst>
          </p:nvPr>
        </p:nvGraphicFramePr>
        <p:xfrm>
          <a:off x="762000" y="3812415"/>
          <a:ext cx="1841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41400" imgH="939600" progId="Equation.DSMT4">
                  <p:embed/>
                </p:oleObj>
              </mc:Choice>
              <mc:Fallback>
                <p:oleObj name="Equation" r:id="rId2" imgW="1841400" imgH="9396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812415"/>
                        <a:ext cx="1841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2115720"/>
              </p:ext>
            </p:extLst>
          </p:nvPr>
        </p:nvGraphicFramePr>
        <p:xfrm>
          <a:off x="951230" y="4963948"/>
          <a:ext cx="1308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07880" imgH="825480" progId="Equation.DSMT4">
                  <p:embed/>
                </p:oleObj>
              </mc:Choice>
              <mc:Fallback>
                <p:oleObj name="Equation" r:id="rId4" imgW="1307880" imgH="8254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1230" y="4963948"/>
                        <a:ext cx="1308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55106" y="1893105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19" name="Rectangle 18"/>
          <p:cNvSpPr/>
          <p:nvPr/>
        </p:nvSpPr>
        <p:spPr>
          <a:xfrm>
            <a:off x="2895600" y="2794686"/>
            <a:ext cx="26797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proportion.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870200" y="4082260"/>
            <a:ext cx="619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the cross products and set them equal to each other.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0954135"/>
              </p:ext>
            </p:extLst>
          </p:nvPr>
        </p:nvGraphicFramePr>
        <p:xfrm>
          <a:off x="1143000" y="2485720"/>
          <a:ext cx="10795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79280" imgH="1257120" progId="Equation.DSMT4">
                  <p:embed/>
                </p:oleObj>
              </mc:Choice>
              <mc:Fallback>
                <p:oleObj name="Equation" r:id="rId6" imgW="1079280" imgH="12571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485720"/>
                        <a:ext cx="10795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6985699"/>
              </p:ext>
            </p:extLst>
          </p:nvPr>
        </p:nvGraphicFramePr>
        <p:xfrm>
          <a:off x="3654425" y="1154113"/>
          <a:ext cx="11811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80800" imgH="1257120" progId="Equation.DSMT4">
                  <p:embed/>
                </p:oleObj>
              </mc:Choice>
              <mc:Fallback>
                <p:oleObj name="Equation" r:id="rId8" imgW="1180800" imgH="1257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4425" y="1154113"/>
                        <a:ext cx="1181100" cy="1257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Solving Proportions (cont.)</a:t>
            </a: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8869614"/>
              </p:ext>
            </p:extLst>
          </p:nvPr>
        </p:nvGraphicFramePr>
        <p:xfrm>
          <a:off x="698500" y="1609725"/>
          <a:ext cx="2438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38280" imgH="939600" progId="Equation.DSMT4">
                  <p:embed/>
                </p:oleObj>
              </mc:Choice>
              <mc:Fallback>
                <p:oleObj name="Equation" r:id="rId2" imgW="2438280" imgH="939600" progId="Equation.DSMT4">
                  <p:embed/>
                  <p:pic>
                    <p:nvPicPr>
                      <p:cNvPr id="922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1609725"/>
                        <a:ext cx="2438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2048951"/>
              </p:ext>
            </p:extLst>
          </p:nvPr>
        </p:nvGraphicFramePr>
        <p:xfrm>
          <a:off x="1130300" y="3094038"/>
          <a:ext cx="952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52200" imgH="825480" progId="Equation.DSMT4">
                  <p:embed/>
                </p:oleObj>
              </mc:Choice>
              <mc:Fallback>
                <p:oleObj name="Equation" r:id="rId4" imgW="952200" imgH="825480" progId="Equation.DSMT4">
                  <p:embed/>
                  <p:pic>
                    <p:nvPicPr>
                      <p:cNvPr id="922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3094038"/>
                        <a:ext cx="952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3505200" y="1924032"/>
            <a:ext cx="5994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both sides by the reciprocal of 9.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530301" y="3228945"/>
            <a:ext cx="1063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Simplify.</a:t>
            </a:r>
          </a:p>
        </p:txBody>
      </p:sp>
    </p:spTree>
    <p:extLst>
      <p:ext uri="{BB962C8B-B14F-4D97-AF65-F5344CB8AC3E}">
        <p14:creationId xmlns:p14="http://schemas.microsoft.com/office/powerpoint/2010/main" val="400755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6: Solving Proportions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30049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value of </a:t>
            </a:r>
            <a:r>
              <a:rPr lang="en-US" sz="2800" i="1" dirty="0">
                <a:solidFill>
                  <a:schemeClr val="tx1"/>
                </a:solidFill>
              </a:rPr>
              <a:t>n</a:t>
            </a:r>
            <a:r>
              <a:rPr lang="en-US" sz="2800" i="0" dirty="0">
                <a:solidFill>
                  <a:schemeClr val="tx1"/>
                </a:solidFill>
              </a:rPr>
              <a:t> if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7200" y="244858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19" name="Rectangle 18"/>
          <p:cNvSpPr/>
          <p:nvPr/>
        </p:nvSpPr>
        <p:spPr>
          <a:xfrm>
            <a:off x="2641600" y="3333690"/>
            <a:ext cx="26797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proportion.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641600" y="4705290"/>
            <a:ext cx="619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the cross products and set them equal to each other.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1238250" y="3124200"/>
          <a:ext cx="9906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0360" imgH="1269720" progId="Equation.DSMT4">
                  <p:embed/>
                </p:oleObj>
              </mc:Choice>
              <mc:Fallback>
                <p:oleObj name="Equation" r:id="rId2" imgW="990360" imgH="12697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250" y="3124200"/>
                        <a:ext cx="990600" cy="127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/>
        </p:nvGraphicFramePr>
        <p:xfrm>
          <a:off x="3568700" y="1143000"/>
          <a:ext cx="10922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91880" imgH="1269720" progId="Equation.DSMT4">
                  <p:embed/>
                </p:oleObj>
              </mc:Choice>
              <mc:Fallback>
                <p:oleObj name="Equation" r:id="rId4" imgW="1091880" imgH="12697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8700" y="1143000"/>
                        <a:ext cx="1092200" cy="127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914400" y="449580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87240" imgH="838080" progId="Equation.DSMT4">
                  <p:embed/>
                </p:oleObj>
              </mc:Choice>
              <mc:Fallback>
                <p:oleObj name="Equation" r:id="rId6" imgW="15872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495800"/>
                        <a:ext cx="1587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6: Solving Proportions (cont.)</a:t>
            </a: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9777906"/>
              </p:ext>
            </p:extLst>
          </p:nvPr>
        </p:nvGraphicFramePr>
        <p:xfrm>
          <a:off x="5486400" y="1551009"/>
          <a:ext cx="190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0440" imgH="609480" progId="Equation.DSMT4">
                  <p:embed/>
                </p:oleObj>
              </mc:Choice>
              <mc:Fallback>
                <p:oleObj name="Equation" r:id="rId2" imgW="190440" imgH="60948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1551009"/>
                        <a:ext cx="1905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0371321"/>
              </p:ext>
            </p:extLst>
          </p:nvPr>
        </p:nvGraphicFramePr>
        <p:xfrm>
          <a:off x="1371600" y="2971800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66680" imgH="291960" progId="Equation.DSMT4">
                  <p:embed/>
                </p:oleObj>
              </mc:Choice>
              <mc:Fallback>
                <p:oleObj name="Equation" r:id="rId4" imgW="1066680" imgH="29196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971800"/>
                        <a:ext cx="1066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3048000" y="1655258"/>
            <a:ext cx="5994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both sides by     , the reciprocal of the coefficient.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048000" y="2946340"/>
            <a:ext cx="1063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Simplify.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897744"/>
              </p:ext>
            </p:extLst>
          </p:nvPr>
        </p:nvGraphicFramePr>
        <p:xfrm>
          <a:off x="641350" y="1604984"/>
          <a:ext cx="218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84120" imgH="838080" progId="Equation.DSMT4">
                  <p:embed/>
                </p:oleObj>
              </mc:Choice>
              <mc:Fallback>
                <p:oleObj name="Equation" r:id="rId6" imgW="218412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350" y="1604984"/>
                        <a:ext cx="218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Completion Example 7: Solving Proportions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75008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value of </a:t>
            </a:r>
            <a:r>
              <a:rPr lang="en-US" sz="2800" i="1" dirty="0">
                <a:solidFill>
                  <a:schemeClr val="tx1"/>
                </a:solidFill>
              </a:rPr>
              <a:t>y</a:t>
            </a:r>
            <a:r>
              <a:rPr lang="en-US" sz="2800" i="0" dirty="0">
                <a:solidFill>
                  <a:schemeClr val="tx1"/>
                </a:solidFill>
              </a:rPr>
              <a:t> if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7200" y="244858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8347381"/>
              </p:ext>
            </p:extLst>
          </p:nvPr>
        </p:nvGraphicFramePr>
        <p:xfrm>
          <a:off x="3733800" y="1308100"/>
          <a:ext cx="11557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55600" imgH="1282680" progId="Equation.DSMT4">
                  <p:embed/>
                </p:oleObj>
              </mc:Choice>
              <mc:Fallback>
                <p:oleObj name="Equation" r:id="rId2" imgW="1155600" imgH="1282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308100"/>
                        <a:ext cx="1155700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2514600" y="4572000"/>
          <a:ext cx="10668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66680" imgH="1282680" progId="Equation.DSMT4">
                  <p:embed/>
                </p:oleObj>
              </mc:Choice>
              <mc:Fallback>
                <p:oleObj name="Equation" r:id="rId4" imgW="1066680" imgH="1282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572000"/>
                        <a:ext cx="1066800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3"/>
          <p:cNvSpPr txBox="1">
            <a:spLocks/>
          </p:cNvSpPr>
          <p:nvPr/>
        </p:nvSpPr>
        <p:spPr>
          <a:xfrm>
            <a:off x="457200" y="3058180"/>
            <a:ext cx="8229600" cy="130920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ts val="5000"/>
              </a:lnSpc>
              <a:spcBef>
                <a:spcPct val="20000"/>
              </a:spcBef>
              <a:spcAft>
                <a:spcPts val="1200"/>
              </a:spcAft>
            </a:pPr>
            <a:r>
              <a:rPr lang="en-US" sz="2800" dirty="0"/>
              <a:t>First change the mixed number        to the improper fraction    .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5118100" y="3060700"/>
          <a:ext cx="444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44240" imgH="825480" progId="Equation.DSMT4">
                  <p:embed/>
                </p:oleObj>
              </mc:Choice>
              <mc:Fallback>
                <p:oleObj name="Equation" r:id="rId6" imgW="44424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8100" y="3060700"/>
                        <a:ext cx="444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1752600" y="3708400"/>
          <a:ext cx="254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3800" imgH="825480" progId="Equation.DSMT4">
                  <p:embed/>
                </p:oleObj>
              </mc:Choice>
              <mc:Fallback>
                <p:oleObj name="Equation" r:id="rId8" imgW="25380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708400"/>
                        <a:ext cx="2540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3810000" y="5149790"/>
            <a:ext cx="26797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proportion.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0" grpId="0"/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</a:t>
            </a:r>
            <a:r>
              <a:rPr lang="en-US" sz="3200" dirty="0">
                <a:solidFill>
                  <a:schemeClr val="accent1"/>
                </a:solidFill>
              </a:rPr>
              <a:t>7: Solving Proportions (cont.)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2685792"/>
              </p:ext>
            </p:extLst>
          </p:nvPr>
        </p:nvGraphicFramePr>
        <p:xfrm>
          <a:off x="1016000" y="1116965"/>
          <a:ext cx="8763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6240" imgH="1282680" progId="Equation.DSMT4">
                  <p:embed/>
                </p:oleObj>
              </mc:Choice>
              <mc:Fallback>
                <p:oleObj name="Equation" r:id="rId2" imgW="876240" imgH="12826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116965"/>
                        <a:ext cx="876300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2747384" y="1438287"/>
            <a:ext cx="5562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Change the mixed number to an improper fraction.</a:t>
            </a: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2722535"/>
              </p:ext>
            </p:extLst>
          </p:nvPr>
        </p:nvGraphicFramePr>
        <p:xfrm>
          <a:off x="922338" y="2597150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07880" imgH="838080" progId="Equation.DSMT4">
                  <p:embed/>
                </p:oleObj>
              </mc:Choice>
              <mc:Fallback>
                <p:oleObj name="Equation" r:id="rId4" imgW="1307880" imgH="838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338" y="2597150"/>
                        <a:ext cx="1308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2740361" y="2857724"/>
            <a:ext cx="6146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the cross products and set them equal to each other.</a:t>
            </a: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2994791"/>
              </p:ext>
            </p:extLst>
          </p:nvPr>
        </p:nvGraphicFramePr>
        <p:xfrm>
          <a:off x="536687" y="3732884"/>
          <a:ext cx="208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82600" imgH="838080" progId="Equation.DSMT4">
                  <p:embed/>
                </p:oleObj>
              </mc:Choice>
              <mc:Fallback>
                <p:oleObj name="Equation" r:id="rId6" imgW="2082600" imgH="8380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687" y="3732884"/>
                        <a:ext cx="2082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2895600" y="3863198"/>
            <a:ext cx="614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 both sides by     , the reciprocal of the coefficient.</a:t>
            </a: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6491178"/>
              </p:ext>
            </p:extLst>
          </p:nvPr>
        </p:nvGraphicFramePr>
        <p:xfrm>
          <a:off x="5352696" y="3807356"/>
          <a:ext cx="203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040" imgH="609480" progId="Equation.DSMT4">
                  <p:embed/>
                </p:oleObj>
              </mc:Choice>
              <mc:Fallback>
                <p:oleObj name="Equation" r:id="rId8" imgW="203040" imgH="6094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2696" y="3807356"/>
                        <a:ext cx="2032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289AFA56-A3C3-4BF5-9321-58B861F1F8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414083"/>
              </p:ext>
            </p:extLst>
          </p:nvPr>
        </p:nvGraphicFramePr>
        <p:xfrm>
          <a:off x="4330700" y="26543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14400" imgH="336960" progId="Equation.DSMT4">
                  <p:embed/>
                </p:oleObj>
              </mc:Choice>
              <mc:Fallback>
                <p:oleObj name="Equation" r:id="rId10" imgW="914400" imgH="336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330700" y="2654300"/>
                        <a:ext cx="914400" cy="336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A8AB9399-76DD-4A50-9ADD-175FBED743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7567023"/>
              </p:ext>
            </p:extLst>
          </p:nvPr>
        </p:nvGraphicFramePr>
        <p:xfrm>
          <a:off x="1817617" y="2905797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68280" imgH="291960" progId="Equation.DSMT4">
                  <p:embed/>
                </p:oleObj>
              </mc:Choice>
              <mc:Fallback>
                <p:oleObj name="Equation" r:id="rId12" imgW="36828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817617" y="2905797"/>
                        <a:ext cx="3683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3A00AA4D-9F4B-47FE-A438-7CA1D07146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2545952"/>
              </p:ext>
            </p:extLst>
          </p:nvPr>
        </p:nvGraphicFramePr>
        <p:xfrm>
          <a:off x="1775955" y="5741035"/>
          <a:ext cx="498511" cy="122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06080" imgH="88560" progId="Equation.DSMT4">
                  <p:embed/>
                </p:oleObj>
              </mc:Choice>
              <mc:Fallback>
                <p:oleObj name="Equation" r:id="rId14" imgW="406080" imgH="8856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AEB6396E-DFCB-4D90-BF96-FDD73F2903B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775955" y="5741035"/>
                        <a:ext cx="498511" cy="122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92CA8FDC-8CBE-C62D-2DBA-652A060FF0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912049"/>
              </p:ext>
            </p:extLst>
          </p:nvPr>
        </p:nvGraphicFramePr>
        <p:xfrm>
          <a:off x="1290567" y="4834777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39600" imgH="838080" progId="Equation.DSMT4">
                  <p:embed/>
                </p:oleObj>
              </mc:Choice>
              <mc:Fallback>
                <p:oleObj name="Equation" r:id="rId16" imgW="939600" imgH="8380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0567" y="4834777"/>
                        <a:ext cx="939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0878BE9-8D84-9567-A96A-74D347A90C35}"/>
              </a:ext>
            </a:extLst>
          </p:cNvPr>
          <p:cNvCxnSpPr/>
          <p:nvPr/>
        </p:nvCxnSpPr>
        <p:spPr>
          <a:xfrm>
            <a:off x="1878401" y="4112156"/>
            <a:ext cx="293617" cy="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A43E508E-FF57-A9D9-072B-5281E7DDE217}"/>
              </a:ext>
            </a:extLst>
          </p:cNvPr>
          <p:cNvSpPr/>
          <p:nvPr/>
        </p:nvSpPr>
        <p:spPr>
          <a:xfrm>
            <a:off x="2946400" y="5053822"/>
            <a:ext cx="13843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Simplify.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B9CEDDD-E8AA-855E-4F95-CFED3B7D5AAF}"/>
              </a:ext>
            </a:extLst>
          </p:cNvPr>
          <p:cNvCxnSpPr/>
          <p:nvPr/>
        </p:nvCxnSpPr>
        <p:spPr>
          <a:xfrm>
            <a:off x="1888222" y="4571084"/>
            <a:ext cx="293617" cy="0"/>
          </a:xfrm>
          <a:prstGeom prst="line">
            <a:avLst/>
          </a:pr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Procedure: Solving an Application Using a Proportion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1469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68325" indent="-514350">
              <a:lnSpc>
                <a:spcPct val="90000"/>
              </a:lnSpc>
              <a:buFont typeface="+mj-lt"/>
              <a:buAutoNum type="arabicPeriod"/>
              <a:tabLst>
                <a:tab pos="520700" algn="l"/>
              </a:tabLst>
              <a:defRPr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Identify the unknown quantity and use a variable to represent this quantity.</a:t>
            </a:r>
          </a:p>
          <a:p>
            <a:pPr marL="568325" indent="-514350">
              <a:lnSpc>
                <a:spcPct val="90000"/>
              </a:lnSpc>
              <a:spcBef>
                <a:spcPts val="1200"/>
              </a:spcBef>
              <a:buFont typeface="+mj-lt"/>
              <a:buAutoNum type="arabicPeriod"/>
              <a:tabLst>
                <a:tab pos="520700" algn="l"/>
              </a:tabLst>
              <a:defRPr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Set up a proportion in which the units are compared in the same order.  (Make sure that the units are labeled so they can be seen to be in the right order.)</a:t>
            </a:r>
          </a:p>
          <a:p>
            <a:pPr marL="568325" indent="-514350">
              <a:lnSpc>
                <a:spcPct val="90000"/>
              </a:lnSpc>
              <a:spcBef>
                <a:spcPts val="1200"/>
              </a:spcBef>
              <a:buFont typeface="+mj-lt"/>
              <a:buAutoNum type="arabicPeriod"/>
              <a:tabLst>
                <a:tab pos="520700" algn="l"/>
              </a:tabLst>
              <a:defRPr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Solve the proportion.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25114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 motorcycle will travel </a:t>
            </a:r>
            <a:r>
              <a:rPr lang="en-US" sz="2800" i="0" dirty="0">
                <a:solidFill>
                  <a:srgbClr val="0000FF"/>
                </a:solidFill>
              </a:rPr>
              <a:t>352 miles </a:t>
            </a:r>
            <a:r>
              <a:rPr lang="en-US" sz="2800" i="0" dirty="0">
                <a:solidFill>
                  <a:schemeClr val="tx1"/>
                </a:solidFill>
              </a:rPr>
              <a:t>on </a:t>
            </a:r>
            <a:r>
              <a:rPr lang="en-US" sz="2800" i="0" dirty="0">
                <a:solidFill>
                  <a:srgbClr val="0000FF"/>
                </a:solidFill>
              </a:rPr>
              <a:t>11 gallons </a:t>
            </a:r>
            <a:r>
              <a:rPr lang="en-US" sz="2800" i="0" dirty="0">
                <a:solidFill>
                  <a:schemeClr val="tx1"/>
                </a:solidFill>
              </a:rPr>
              <a:t>of gas.  How many miles will this motorcycle travel on </a:t>
            </a:r>
            <a:r>
              <a:rPr lang="en-US" sz="2800" i="0" dirty="0">
                <a:solidFill>
                  <a:srgbClr val="0000FF"/>
                </a:solidFill>
              </a:rPr>
              <a:t>15 gallons </a:t>
            </a:r>
            <a:r>
              <a:rPr lang="en-US" sz="2800" i="0" dirty="0">
                <a:solidFill>
                  <a:schemeClr val="tx1"/>
                </a:solidFill>
              </a:rPr>
              <a:t>of gas?</a:t>
            </a: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Assign the variable:</a:t>
            </a:r>
            <a:r>
              <a:rPr lang="en-US" sz="2800" i="0" dirty="0">
                <a:solidFill>
                  <a:schemeClr val="tx1"/>
                </a:solidFill>
              </a:rPr>
              <a:t>  Let </a:t>
            </a:r>
            <a:r>
              <a:rPr lang="en-US" sz="2800" i="1" dirty="0">
                <a:solidFill>
                  <a:srgbClr val="002060"/>
                </a:solidFill>
              </a:rPr>
              <a:t>x</a:t>
            </a:r>
            <a:r>
              <a:rPr lang="en-US" sz="2800" i="0" dirty="0">
                <a:solidFill>
                  <a:srgbClr val="9900CC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= unknown number of miles.</a:t>
            </a:r>
          </a:p>
        </p:txBody>
      </p:sp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>
                <a:solidFill>
                  <a:schemeClr val="accent1"/>
                </a:solidFill>
              </a:rPr>
              <a:t>Application: Solving Proportions</a:t>
            </a:r>
          </a:p>
        </p:txBody>
      </p:sp>
      <p:graphicFrame>
        <p:nvGraphicFramePr>
          <p:cNvPr id="1536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962400" y="3908778"/>
          <a:ext cx="3365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65280" imgH="901440" progId="Equation.DSMT4">
                  <p:embed/>
                </p:oleObj>
              </mc:Choice>
              <mc:Fallback>
                <p:oleObj name="Equation" r:id="rId2" imgW="3365280" imgH="901440" progId="Equation.DSMT4">
                  <p:embed/>
                  <p:pic>
                    <p:nvPicPr>
                      <p:cNvPr id="0" name="Picture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908778"/>
                        <a:ext cx="3365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5288280" y="5105400"/>
            <a:ext cx="347472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65000"/>
              </a:spcBef>
              <a:spcAft>
                <a:spcPts val="300"/>
              </a:spcAft>
            </a:pPr>
            <a:r>
              <a:rPr lang="en-US" sz="2000" dirty="0">
                <a:solidFill>
                  <a:srgbClr val="008080"/>
                </a:solidFill>
              </a:rPr>
              <a:t>The units are in the same order (miles to gallons) in each ratio.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4119563"/>
            <a:ext cx="350570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65000"/>
              </a:spcBef>
              <a:spcAft>
                <a:spcPts val="300"/>
              </a:spcAft>
            </a:pPr>
            <a:r>
              <a:rPr lang="en-US" sz="2800" b="1" dirty="0"/>
              <a:t>Set up the proportion:</a:t>
            </a:r>
            <a:endParaRPr lang="en-US" sz="28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uiExpand="1" build="p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Definition: Proportions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1772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5563" indent="-1588">
              <a:lnSpc>
                <a:spcPct val="90000"/>
              </a:lnSpc>
              <a:tabLst>
                <a:tab pos="520700" algn="l"/>
              </a:tabLst>
              <a:defRPr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	A </a:t>
            </a:r>
            <a:r>
              <a:rPr lang="en-US" b="1" dirty="0">
                <a:solidFill>
                  <a:srgbClr val="C00000"/>
                </a:solidFill>
              </a:rPr>
              <a:t>proportion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 is a statement that two ratios are equal.</a:t>
            </a:r>
          </a:p>
          <a:p>
            <a:pPr marL="55563" indent="-1588">
              <a:lnSpc>
                <a:spcPct val="90000"/>
              </a:lnSpc>
              <a:tabLst>
                <a:tab pos="520700" algn="l"/>
              </a:tabLst>
              <a:defRPr/>
            </a:pPr>
            <a:endParaRPr lang="en-US" dirty="0">
              <a:solidFill>
                <a:schemeClr val="accent6">
                  <a:lumMod val="10000"/>
                </a:schemeClr>
              </a:solidFill>
            </a:endParaRPr>
          </a:p>
          <a:p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In symbols,                                  is a proportion.</a:t>
            </a:r>
          </a:p>
          <a:p>
            <a:endParaRPr lang="en-US" dirty="0">
              <a:solidFill>
                <a:schemeClr val="accent6">
                  <a:lumMod val="10000"/>
                </a:schemeClr>
              </a:solidFill>
            </a:endParaRPr>
          </a:p>
          <a:p>
            <a:pPr marL="55563" indent="-1588">
              <a:lnSpc>
                <a:spcPct val="90000"/>
              </a:lnSpc>
              <a:spcBef>
                <a:spcPts val="1200"/>
              </a:spcBef>
              <a:tabLst>
                <a:tab pos="520700" algn="l"/>
              </a:tabLst>
              <a:defRPr/>
            </a:pP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A proportion is true if the </a:t>
            </a:r>
            <a:r>
              <a:rPr lang="en-US" b="1" dirty="0">
                <a:solidFill>
                  <a:srgbClr val="C00000"/>
                </a:solidFill>
              </a:rPr>
              <a:t>cross products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        and       , are equal.</a:t>
            </a:r>
          </a:p>
        </p:txBody>
      </p:sp>
      <p:graphicFrame>
        <p:nvGraphicFramePr>
          <p:cNvPr id="32770" name="Objec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820510249"/>
              </p:ext>
            </p:extLst>
          </p:nvPr>
        </p:nvGraphicFramePr>
        <p:xfrm>
          <a:off x="2197455" y="2091354"/>
          <a:ext cx="266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6880" imgH="838080" progId="Equation.DSMT4">
                  <p:embed/>
                </p:oleObj>
              </mc:Choice>
              <mc:Fallback>
                <p:oleObj name="Equation" r:id="rId2" imgW="2666880" imgH="838080" progId="Equation.DSMT4">
                  <p:embed/>
                  <p:pic>
                    <p:nvPicPr>
                      <p:cNvPr id="0" name="Picture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455" y="2091354"/>
                        <a:ext cx="266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274701907"/>
              </p:ext>
            </p:extLst>
          </p:nvPr>
        </p:nvGraphicFramePr>
        <p:xfrm>
          <a:off x="6627714" y="3387207"/>
          <a:ext cx="571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71320" imgH="304560" progId="Equation.DSMT4">
                  <p:embed/>
                </p:oleObj>
              </mc:Choice>
              <mc:Fallback>
                <p:oleObj name="Equation" r:id="rId4" imgW="571320" imgH="304560" progId="Equation.DSMT4">
                  <p:embed/>
                  <p:pic>
                    <p:nvPicPr>
                      <p:cNvPr id="0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7714" y="3387207"/>
                        <a:ext cx="571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950787322"/>
              </p:ext>
            </p:extLst>
          </p:nvPr>
        </p:nvGraphicFramePr>
        <p:xfrm>
          <a:off x="7808814" y="3391517"/>
          <a:ext cx="533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3160" imgH="304560" progId="Equation.DSMT4">
                  <p:embed/>
                </p:oleObj>
              </mc:Choice>
              <mc:Fallback>
                <p:oleObj name="Equation" r:id="rId6" imgW="533160" imgH="304560" progId="Equation.DSMT4">
                  <p:embed/>
                  <p:pic>
                    <p:nvPicPr>
                      <p:cNvPr id="0" name="Picture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8814" y="3391517"/>
                        <a:ext cx="533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457200" y="1280161"/>
            <a:ext cx="84582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lang="en-US" sz="2800" b="1" dirty="0"/>
              <a:t>Solve the proportion:  </a:t>
            </a:r>
            <a:r>
              <a:rPr lang="en-US" sz="2800" b="0" dirty="0"/>
              <a:t>	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sz="2800" b="0" dirty="0"/>
          </a:p>
          <a:p>
            <a:pPr>
              <a:spcBef>
                <a:spcPct val="0"/>
              </a:spcBef>
              <a:buFontTx/>
              <a:buNone/>
            </a:pPr>
            <a:endParaRPr lang="en-US" sz="2800" b="0" dirty="0"/>
          </a:p>
          <a:p>
            <a:pPr>
              <a:spcBef>
                <a:spcPct val="0"/>
              </a:spcBef>
              <a:buFontTx/>
              <a:buNone/>
            </a:pPr>
            <a:endParaRPr lang="en-US" sz="2800" b="0" dirty="0"/>
          </a:p>
          <a:p>
            <a:pPr>
              <a:spcBef>
                <a:spcPct val="0"/>
              </a:spcBef>
              <a:buFontTx/>
              <a:buNone/>
            </a:pPr>
            <a:endParaRPr lang="en-US" sz="2800" b="0" dirty="0"/>
          </a:p>
        </p:txBody>
      </p:sp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Application: Solving Proportions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4044950" y="1409700"/>
          <a:ext cx="2044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44440" imgH="291960" progId="Equation.DSMT4">
                  <p:embed/>
                </p:oleObj>
              </mc:Choice>
              <mc:Fallback>
                <p:oleObj name="Equation" r:id="rId2" imgW="20444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4950" y="1409700"/>
                        <a:ext cx="2044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3411664"/>
              </p:ext>
            </p:extLst>
          </p:nvPr>
        </p:nvGraphicFramePr>
        <p:xfrm>
          <a:off x="4298950" y="1974850"/>
          <a:ext cx="1854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54000" imgH="825480" progId="Equation.DSMT4">
                  <p:embed/>
                </p:oleObj>
              </mc:Choice>
              <mc:Fallback>
                <p:oleObj name="Equation" r:id="rId4" imgW="1854000" imgH="825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8950" y="1974850"/>
                        <a:ext cx="1854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4527550" y="31242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91726" imgH="291973" progId="Equation.DSMT4">
                  <p:embed/>
                </p:oleObj>
              </mc:Choice>
              <mc:Fallback>
                <p:oleObj name="Equation" r:id="rId6" imgW="1091726" imgH="291973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7550" y="3124200"/>
                        <a:ext cx="1092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" y="3810000"/>
            <a:ext cx="8458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motorcycle will travel </a:t>
            </a:r>
            <a:r>
              <a:rPr lang="en-US" sz="2800" dirty="0">
                <a:solidFill>
                  <a:srgbClr val="FF0008"/>
                </a:solidFill>
              </a:rPr>
              <a:t>480 miles </a:t>
            </a:r>
            <a:r>
              <a:rPr lang="en-US" sz="2800" dirty="0"/>
              <a:t>on </a:t>
            </a:r>
            <a:r>
              <a:rPr lang="en-US" sz="2800" dirty="0">
                <a:solidFill>
                  <a:srgbClr val="FF0000"/>
                </a:solidFill>
              </a:rPr>
              <a:t>15 gallons</a:t>
            </a:r>
            <a:r>
              <a:rPr lang="en-US" sz="2800" dirty="0"/>
              <a:t> of gas.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914400"/>
            <a:ext cx="8226425" cy="1920240"/>
          </a:xfrm>
          <a:prstGeom prst="rect">
            <a:avLst/>
          </a:prstGeom>
          <a:noFill/>
        </p:spPr>
        <p:txBody>
          <a:bodyPr/>
          <a:lstStyle/>
          <a:p>
            <a:pPr marL="0" indent="0" eaLnBrk="1" hangingPunct="1">
              <a:lnSpc>
                <a:spcPts val="4500"/>
              </a:lnSpc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An architect draws the plans for a building by using a scale of     </a:t>
            </a:r>
            <a:r>
              <a:rPr lang="en-US" sz="2800" i="0" dirty="0">
                <a:solidFill>
                  <a:srgbClr val="0000FF"/>
                </a:solidFill>
              </a:rPr>
              <a:t>inch</a:t>
            </a:r>
            <a:r>
              <a:rPr lang="en-US" sz="2800" i="0" dirty="0">
                <a:solidFill>
                  <a:schemeClr val="tx1"/>
                </a:solidFill>
              </a:rPr>
              <a:t> to represent </a:t>
            </a:r>
            <a:r>
              <a:rPr lang="en-US" sz="2800" i="0" dirty="0">
                <a:solidFill>
                  <a:srgbClr val="0000FF"/>
                </a:solidFill>
              </a:rPr>
              <a:t>10 feet</a:t>
            </a:r>
            <a:r>
              <a:rPr lang="en-US" sz="2800" i="0" dirty="0">
                <a:solidFill>
                  <a:schemeClr val="tx1"/>
                </a:solidFill>
              </a:rPr>
              <a:t>.  How many feet are represented by </a:t>
            </a:r>
            <a:r>
              <a:rPr lang="en-US" sz="2800" i="0" dirty="0">
                <a:solidFill>
                  <a:srgbClr val="0000FF"/>
                </a:solidFill>
              </a:rPr>
              <a:t>6 inches</a:t>
            </a:r>
            <a:r>
              <a:rPr lang="en-US" sz="2800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ct val="45000"/>
              </a:spcBef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  </a:t>
            </a:r>
          </a:p>
          <a:p>
            <a:pPr marL="0" indent="0" eaLnBrk="1" hangingPunct="1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</a:t>
            </a:r>
            <a:r>
              <a:rPr lang="en-US" dirty="0">
                <a:solidFill>
                  <a:schemeClr val="accent1"/>
                </a:solidFill>
              </a:rPr>
              <a:t>Application: Solving Proportions</a:t>
            </a:r>
          </a:p>
        </p:txBody>
      </p:sp>
      <p:graphicFrame>
        <p:nvGraphicFramePr>
          <p:cNvPr id="17412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4721442"/>
              </p:ext>
            </p:extLst>
          </p:nvPr>
        </p:nvGraphicFramePr>
        <p:xfrm>
          <a:off x="1776808" y="1496063"/>
          <a:ext cx="211563" cy="6981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3890" imgH="837836" progId="Equation.DSMT4">
                  <p:embed/>
                </p:oleObj>
              </mc:Choice>
              <mc:Fallback>
                <p:oleObj name="Equation" r:id="rId2" imgW="253890" imgH="837836" progId="Equation.DSMT4">
                  <p:embed/>
                  <p:pic>
                    <p:nvPicPr>
                      <p:cNvPr id="0" name="Picture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6808" y="1496063"/>
                        <a:ext cx="211563" cy="6981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4038600" y="3745593"/>
          <a:ext cx="26924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92080" imgH="1282680" progId="Equation.DSMT4">
                  <p:embed/>
                </p:oleObj>
              </mc:Choice>
              <mc:Fallback>
                <p:oleObj name="Equation" r:id="rId4" imgW="2692080" imgH="1282680" progId="Equation.DSMT4">
                  <p:embed/>
                  <p:pic>
                    <p:nvPicPr>
                      <p:cNvPr id="0" name="Picture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745593"/>
                        <a:ext cx="26924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2728785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457200" y="3200400"/>
            <a:ext cx="82478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Assign the variable:</a:t>
            </a:r>
            <a:r>
              <a:rPr lang="en-US" sz="2800" dirty="0"/>
              <a:t>  Let </a:t>
            </a:r>
            <a:r>
              <a:rPr lang="en-US" sz="2800" i="1" dirty="0">
                <a:solidFill>
                  <a:srgbClr val="9900CC"/>
                </a:solidFill>
              </a:rPr>
              <a:t>y</a:t>
            </a:r>
            <a:r>
              <a:rPr lang="en-US" sz="2800" dirty="0"/>
              <a:t>  = unknown number of feet.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4258185"/>
            <a:ext cx="35057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Set up the proportion: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457200" y="5030909"/>
            <a:ext cx="8305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For each ratio in the proportion, the units in the numerator and denominator are the same. Additionally, the numerators correspond and the denominators correspond.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451677"/>
            <a:ext cx="8226425" cy="310854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Solve the proportion:</a:t>
            </a:r>
            <a:r>
              <a:rPr lang="en-US" sz="2800" i="0" dirty="0">
                <a:solidFill>
                  <a:schemeClr val="tx1"/>
                </a:solidFill>
              </a:rPr>
              <a:t>  </a:t>
            </a: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9: Application: Solving Proportions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4425950" y="1295400"/>
          <a:ext cx="1587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87240" imgH="825480" progId="Equation.DSMT4">
                  <p:embed/>
                </p:oleObj>
              </mc:Choice>
              <mc:Fallback>
                <p:oleObj name="Equation" r:id="rId2" imgW="1587240" imgH="825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5950" y="1295400"/>
                        <a:ext cx="1587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7786937"/>
              </p:ext>
            </p:extLst>
          </p:nvPr>
        </p:nvGraphicFramePr>
        <p:xfrm>
          <a:off x="4114800" y="2286000"/>
          <a:ext cx="190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760" imgH="838080" progId="Equation.DSMT4">
                  <p:embed/>
                </p:oleObj>
              </mc:Choice>
              <mc:Fallback>
                <p:oleObj name="Equation" r:id="rId4" imgW="19047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286000"/>
                        <a:ext cx="190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4839128"/>
              </p:ext>
            </p:extLst>
          </p:nvPr>
        </p:nvGraphicFramePr>
        <p:xfrm>
          <a:off x="4800600" y="3200400"/>
          <a:ext cx="1066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66337" imgH="355446" progId="Equation.DSMT4">
                  <p:embed/>
                </p:oleObj>
              </mc:Choice>
              <mc:Fallback>
                <p:oleObj name="Equation" r:id="rId6" imgW="1066337" imgH="355446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200400"/>
                        <a:ext cx="1066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469900" y="3668809"/>
            <a:ext cx="68453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On these plans, </a:t>
            </a:r>
            <a:r>
              <a:rPr lang="en-US" sz="2800" dirty="0">
                <a:solidFill>
                  <a:srgbClr val="0000FF"/>
                </a:solidFill>
              </a:rPr>
              <a:t>6 inches</a:t>
            </a:r>
            <a:r>
              <a:rPr lang="en-US" sz="2800" dirty="0"/>
              <a:t> represents </a:t>
            </a:r>
            <a:r>
              <a:rPr lang="en-US" sz="2800" dirty="0">
                <a:solidFill>
                  <a:srgbClr val="FF0008"/>
                </a:solidFill>
              </a:rPr>
              <a:t>120 feet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082040"/>
          </a:xfrm>
          <a:prstGeom prst="rect">
            <a:avLst/>
          </a:prstGeom>
          <a:noFill/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A tire on a car makes </a:t>
            </a:r>
            <a:r>
              <a:rPr lang="en-US" sz="2800" dirty="0">
                <a:solidFill>
                  <a:srgbClr val="0000FF"/>
                </a:solidFill>
              </a:rPr>
              <a:t>250 revolutions</a:t>
            </a:r>
            <a:r>
              <a:rPr lang="en-US" sz="2800" dirty="0"/>
              <a:t> per minute. How many revolutions will the tire make in one hour?</a:t>
            </a: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Example 10: </a:t>
            </a:r>
            <a:r>
              <a:rPr lang="en-US" dirty="0">
                <a:solidFill>
                  <a:schemeClr val="accent1"/>
                </a:solidFill>
              </a:rPr>
              <a:t>Application: Solving Proportions</a:t>
            </a:r>
          </a:p>
        </p:txBody>
      </p:sp>
      <p:graphicFrame>
        <p:nvGraphicFramePr>
          <p:cNvPr id="1946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7258244"/>
              </p:ext>
            </p:extLst>
          </p:nvPr>
        </p:nvGraphicFramePr>
        <p:xfrm>
          <a:off x="4735513" y="4662488"/>
          <a:ext cx="2732087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52400" imgH="838080" progId="Equation.DSMT4">
                  <p:embed/>
                </p:oleObj>
              </mc:Choice>
              <mc:Fallback>
                <p:oleObj name="Equation" r:id="rId2" imgW="2552400" imgH="838080" progId="Equation.DSMT4">
                  <p:embed/>
                  <p:pic>
                    <p:nvPicPr>
                      <p:cNvPr id="0" name="Picture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5513" y="4662488"/>
                        <a:ext cx="2732087" cy="89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3894567" y="3962400"/>
            <a:ext cx="43350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Since </a:t>
            </a:r>
            <a:r>
              <a:rPr lang="en-US" sz="2800" dirty="0">
                <a:solidFill>
                  <a:srgbClr val="0000FF"/>
                </a:solidFill>
              </a:rPr>
              <a:t>1 hr</a:t>
            </a:r>
            <a:r>
              <a:rPr lang="en-US" sz="2800" dirty="0"/>
              <a:t> = </a:t>
            </a:r>
            <a:r>
              <a:rPr lang="en-US" sz="2800" dirty="0">
                <a:solidFill>
                  <a:srgbClr val="FF0000"/>
                </a:solidFill>
              </a:rPr>
              <a:t>60 min</a:t>
            </a:r>
            <a:r>
              <a:rPr lang="en-US" sz="2800" dirty="0"/>
              <a:t>, we have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2420029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457200" y="2932093"/>
            <a:ext cx="82478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Assign the variable:</a:t>
            </a:r>
            <a:r>
              <a:rPr lang="en-US" sz="2800" dirty="0"/>
              <a:t>  Let </a:t>
            </a:r>
            <a:r>
              <a:rPr lang="en-US" sz="2800" i="1" dirty="0">
                <a:solidFill>
                  <a:srgbClr val="9900CC"/>
                </a:solidFill>
              </a:rPr>
              <a:t>x</a:t>
            </a:r>
            <a:r>
              <a:rPr lang="en-US" sz="2800" dirty="0"/>
              <a:t> = the number of revolutions 			    made in one hour.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3936004"/>
            <a:ext cx="35057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Set up the proportion: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615440"/>
          </a:xfrm>
          <a:prstGeom prst="rect">
            <a:avLst/>
          </a:prstGeom>
          <a:noFill/>
        </p:spPr>
        <p:txBody>
          <a:bodyPr/>
          <a:lstStyle/>
          <a:p>
            <a:pPr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Solve the proportion:</a:t>
            </a: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10: Application: Solving Proportions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2048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4227513" y="1436687"/>
          <a:ext cx="2249487" cy="1027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92160" imgH="863280" progId="Equation.DSMT4">
                  <p:embed/>
                </p:oleObj>
              </mc:Choice>
              <mc:Fallback>
                <p:oleObj name="Equation" r:id="rId2" imgW="1892160" imgH="863280" progId="Equation.DSMT4">
                  <p:embed/>
                  <p:pic>
                    <p:nvPicPr>
                      <p:cNvPr id="0" name="Picture 2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7513" y="1436687"/>
                        <a:ext cx="2249487" cy="1027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2743200"/>
            <a:ext cx="7924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dirty="0"/>
              <a:t>The tire will make </a:t>
            </a:r>
            <a:r>
              <a:rPr lang="en-US" sz="2800" dirty="0">
                <a:solidFill>
                  <a:srgbClr val="FF0000"/>
                </a:solidFill>
              </a:rPr>
              <a:t>15,000 revolutions</a:t>
            </a:r>
            <a:r>
              <a:rPr lang="en-US" sz="2800" dirty="0"/>
              <a:t> in one hour.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691640"/>
          </a:xfrm>
          <a:prstGeom prst="rect">
            <a:avLst/>
          </a:prstGeom>
          <a:noFill/>
        </p:spPr>
        <p:txBody>
          <a:bodyPr/>
          <a:lstStyle/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 recommended method of diluting weed killer is </a:t>
            </a:r>
            <a:r>
              <a:rPr lang="en-US" sz="2800" i="0" dirty="0">
                <a:solidFill>
                  <a:srgbClr val="0000FF"/>
                </a:solidFill>
              </a:rPr>
              <a:t>3 capfuls </a:t>
            </a:r>
            <a:r>
              <a:rPr lang="en-US" sz="2800" i="0" dirty="0">
                <a:solidFill>
                  <a:schemeClr val="tx1"/>
                </a:solidFill>
              </a:rPr>
              <a:t>of weed killer to </a:t>
            </a:r>
            <a:r>
              <a:rPr lang="en-US" sz="2800" i="0" dirty="0">
                <a:solidFill>
                  <a:srgbClr val="0000FF"/>
                </a:solidFill>
              </a:rPr>
              <a:t>2 gallons </a:t>
            </a:r>
            <a:r>
              <a:rPr lang="en-US" sz="2800" i="0" dirty="0">
                <a:solidFill>
                  <a:schemeClr val="tx1"/>
                </a:solidFill>
              </a:rPr>
              <a:t>of water.  How many capfuls of weed killer should be mixed with </a:t>
            </a:r>
            <a:r>
              <a:rPr lang="en-US" sz="2800" i="0" dirty="0">
                <a:solidFill>
                  <a:srgbClr val="0000FF"/>
                </a:solidFill>
              </a:rPr>
              <a:t>5 gallons </a:t>
            </a:r>
            <a:r>
              <a:rPr lang="en-US" sz="2800" i="0" dirty="0">
                <a:solidFill>
                  <a:schemeClr val="tx1"/>
                </a:solidFill>
              </a:rPr>
              <a:t>of water?</a:t>
            </a:r>
          </a:p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Comp</a:t>
            </a:r>
            <a:r>
              <a:rPr lang="en-US" dirty="0">
                <a:solidFill>
                  <a:schemeClr val="accent1"/>
                </a:solidFill>
              </a:rPr>
              <a:t>letion Example 11: Application: Solving Proportions</a:t>
            </a:r>
          </a:p>
        </p:txBody>
      </p:sp>
      <p:graphicFrame>
        <p:nvGraphicFramePr>
          <p:cNvPr id="1946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0051486"/>
              </p:ext>
            </p:extLst>
          </p:nvPr>
        </p:nvGraphicFramePr>
        <p:xfrm>
          <a:off x="4054475" y="4818063"/>
          <a:ext cx="3052763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85920" imgH="901440" progId="Equation.DSMT4">
                  <p:embed/>
                </p:oleObj>
              </mc:Choice>
              <mc:Fallback>
                <p:oleObj name="Equation" r:id="rId2" imgW="3085920" imgH="901440" progId="Equation.DSMT4">
                  <p:embed/>
                  <p:pic>
                    <p:nvPicPr>
                      <p:cNvPr id="0" name="Picture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4475" y="4818063"/>
                        <a:ext cx="3052763" cy="892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3236893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457200" y="3770293"/>
            <a:ext cx="84673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Assign the variable:</a:t>
            </a:r>
            <a:r>
              <a:rPr lang="en-US" sz="2800" dirty="0"/>
              <a:t>  Let </a:t>
            </a:r>
            <a:r>
              <a:rPr lang="en-US" sz="2800" i="1" dirty="0">
                <a:solidFill>
                  <a:srgbClr val="9900CC"/>
                </a:solidFill>
              </a:rPr>
              <a:t>x</a:t>
            </a:r>
            <a:r>
              <a:rPr lang="en-US" sz="2800" dirty="0"/>
              <a:t> = unknown number of capfuls 				    of weed killer.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4963180"/>
            <a:ext cx="35874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/>
              <a:t>Set up the proportion:</a:t>
            </a:r>
            <a:r>
              <a:rPr lang="en-US" sz="2800" dirty="0"/>
              <a:t>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3215640"/>
          </a:xfrm>
          <a:prstGeom prst="rect">
            <a:avLst/>
          </a:prstGeom>
          <a:noFill/>
        </p:spPr>
        <p:txBody>
          <a:bodyPr/>
          <a:lstStyle/>
          <a:p>
            <a:pPr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Solve the proportion:</a:t>
            </a:r>
            <a:r>
              <a:rPr lang="en-US" sz="2800" i="0" dirty="0">
                <a:solidFill>
                  <a:schemeClr val="tx1"/>
                </a:solidFill>
              </a:rPr>
              <a:t>  	</a:t>
            </a: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Completion Example 11: Application: Solving Proportions (cont.)</a:t>
            </a:r>
          </a:p>
        </p:txBody>
      </p:sp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4991678"/>
              </p:ext>
            </p:extLst>
          </p:nvPr>
        </p:nvGraphicFramePr>
        <p:xfrm>
          <a:off x="4572000" y="1416050"/>
          <a:ext cx="304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4560" imgH="291960" progId="Equation.DSMT4">
                  <p:embed/>
                </p:oleObj>
              </mc:Choice>
              <mc:Fallback>
                <p:oleObj name="Equation" r:id="rId2" imgW="3045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416050"/>
                        <a:ext cx="304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635000" y="4178300"/>
          <a:ext cx="1346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040" imgH="825480" progId="Equation.DSMT4">
                  <p:embed/>
                </p:oleObj>
              </mc:Choice>
              <mc:Fallback>
                <p:oleObj name="Equation" r:id="rId4" imgW="1346040" imgH="825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" y="4178300"/>
                        <a:ext cx="13462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7196086"/>
              </p:ext>
            </p:extLst>
          </p:nvPr>
        </p:nvGraphicFramePr>
        <p:xfrm>
          <a:off x="5562600" y="1498600"/>
          <a:ext cx="596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96880" imgH="228600" progId="Equation.DSMT4">
                  <p:embed/>
                </p:oleObj>
              </mc:Choice>
              <mc:Fallback>
                <p:oleObj name="Equation" r:id="rId6" imgW="596880" imgH="228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1498600"/>
                        <a:ext cx="5969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4461913"/>
              </p:ext>
            </p:extLst>
          </p:nvPr>
        </p:nvGraphicFramePr>
        <p:xfrm>
          <a:off x="4944454" y="1987550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12800" imgH="838080" progId="Equation.DSMT4">
                  <p:embed/>
                </p:oleObj>
              </mc:Choice>
              <mc:Fallback>
                <p:oleObj name="Equation" r:id="rId8" imgW="161280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4454" y="1987550"/>
                        <a:ext cx="1612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4054248"/>
              </p:ext>
            </p:extLst>
          </p:nvPr>
        </p:nvGraphicFramePr>
        <p:xfrm>
          <a:off x="5346700" y="3232150"/>
          <a:ext cx="749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49160" imgH="330120" progId="Equation.DSMT4">
                  <p:embed/>
                </p:oleObj>
              </mc:Choice>
              <mc:Fallback>
                <p:oleObj name="Equation" r:id="rId10" imgW="749160" imgH="3301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3232150"/>
                        <a:ext cx="7493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800853" y="1447800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_____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096253" y="1435100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_____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825165" y="2523093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942069" y="253481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924815" y="3542268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</a:t>
            </a:r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6098342" y="2586964"/>
            <a:ext cx="333787" cy="13826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6232814" y="2100775"/>
            <a:ext cx="333787" cy="13826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81000" y="4608493"/>
            <a:ext cx="82052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0"/>
              </a:spcBef>
              <a:buNone/>
            </a:pPr>
            <a:r>
              <a:rPr lang="en-US" sz="2800" dirty="0"/>
              <a:t>_________ capfuls of weed killer should be mixed with </a:t>
            </a:r>
          </a:p>
          <a:p>
            <a:r>
              <a:rPr lang="en-US" sz="2800" dirty="0">
                <a:solidFill>
                  <a:srgbClr val="0000FF"/>
                </a:solidFill>
              </a:rPr>
              <a:t>5 gallons </a:t>
            </a:r>
            <a:r>
              <a:rPr lang="en-US" sz="2800" dirty="0"/>
              <a:t>of water.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741A0AE-610F-44A7-B0D6-C46BE2447DE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8561907"/>
              </p:ext>
            </p:extLst>
          </p:nvPr>
        </p:nvGraphicFramePr>
        <p:xfrm>
          <a:off x="5018949" y="1413818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0440" imgH="291960" progId="Equation.DSMT4">
                  <p:embed/>
                </p:oleObj>
              </mc:Choice>
              <mc:Fallback>
                <p:oleObj name="Equation" r:id="rId12" imgW="19044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018949" y="1413818"/>
                        <a:ext cx="1905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54F5C54-DB19-4996-834B-9401C42F1A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1607825"/>
              </p:ext>
            </p:extLst>
          </p:nvPr>
        </p:nvGraphicFramePr>
        <p:xfrm>
          <a:off x="6322151" y="1441391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0440" imgH="279360" progId="Equation.DSMT4">
                  <p:embed/>
                </p:oleObj>
              </mc:Choice>
              <mc:Fallback>
                <p:oleObj name="Equation" r:id="rId14" imgW="19044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322151" y="1441391"/>
                        <a:ext cx="1905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942F3B79-5D33-40E0-A5D7-0B03C81956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2547094"/>
              </p:ext>
            </p:extLst>
          </p:nvPr>
        </p:nvGraphicFramePr>
        <p:xfrm>
          <a:off x="5067300" y="2479203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0440" imgH="279360" progId="Equation.DSMT4">
                  <p:embed/>
                </p:oleObj>
              </mc:Choice>
              <mc:Fallback>
                <p:oleObj name="Equation" r:id="rId16" imgW="19044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067300" y="2479203"/>
                        <a:ext cx="1905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323EA770-31BC-4812-87A0-E349683740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8653634"/>
              </p:ext>
            </p:extLst>
          </p:nvPr>
        </p:nvGraphicFramePr>
        <p:xfrm>
          <a:off x="6322151" y="20320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90440" imgH="279360" progId="Equation.DSMT4">
                  <p:embed/>
                </p:oleObj>
              </mc:Choice>
              <mc:Fallback>
                <p:oleObj name="Equation" r:id="rId17" imgW="19044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322151" y="2032000"/>
                        <a:ext cx="1905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1DA402E-4CBB-4E2C-BF1D-BB2BAE9B68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2840128"/>
              </p:ext>
            </p:extLst>
          </p:nvPr>
        </p:nvGraphicFramePr>
        <p:xfrm>
          <a:off x="6185396" y="2494796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0440" imgH="279360" progId="Equation.DSMT4">
                  <p:embed/>
                </p:oleObj>
              </mc:Choice>
              <mc:Fallback>
                <p:oleObj name="Equation" r:id="rId18" imgW="19044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185396" y="2494796"/>
                        <a:ext cx="1905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8ACAA8D3-52F8-463E-ACC5-0AE8F70C977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2611739"/>
              </p:ext>
            </p:extLst>
          </p:nvPr>
        </p:nvGraphicFramePr>
        <p:xfrm>
          <a:off x="5052396" y="2904146"/>
          <a:ext cx="41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19040" imgH="838080" progId="Equation.DSMT4">
                  <p:embed/>
                </p:oleObj>
              </mc:Choice>
              <mc:Fallback>
                <p:oleObj name="Equation" r:id="rId19" imgW="41904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052396" y="2904146"/>
                        <a:ext cx="4191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C2D6781C-BC60-C843-280D-B43016CC63AA}"/>
              </a:ext>
            </a:extLst>
          </p:cNvPr>
          <p:cNvSpPr/>
          <p:nvPr/>
        </p:nvSpPr>
        <p:spPr>
          <a:xfrm>
            <a:off x="6096000" y="2056369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463040"/>
          </a:xfrm>
          <a:prstGeom prst="rect">
            <a:avLst/>
          </a:prstGeom>
          <a:noFill/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A jelly manufacturer puts </a:t>
            </a:r>
            <a:r>
              <a:rPr lang="en-US" sz="2800" dirty="0">
                <a:solidFill>
                  <a:srgbClr val="0000FF"/>
                </a:solidFill>
              </a:rPr>
              <a:t>2 ounces</a:t>
            </a:r>
            <a:r>
              <a:rPr lang="en-US" sz="2800" dirty="0"/>
              <a:t> of sugar into every </a:t>
            </a:r>
            <a:r>
              <a:rPr lang="en-US" sz="2800" dirty="0">
                <a:solidFill>
                  <a:srgbClr val="0000FF"/>
                </a:solidFill>
              </a:rPr>
              <a:t>6-ounce</a:t>
            </a:r>
            <a:r>
              <a:rPr lang="en-US" sz="2800" dirty="0"/>
              <a:t> jar of jelly. How many ounces of jelly can be made with </a:t>
            </a:r>
            <a:r>
              <a:rPr lang="en-US" sz="2800" dirty="0">
                <a:solidFill>
                  <a:srgbClr val="0000FF"/>
                </a:solidFill>
              </a:rPr>
              <a:t>300 ounces</a:t>
            </a:r>
            <a:r>
              <a:rPr lang="en-US" sz="2800" dirty="0"/>
              <a:t> of sugar?</a:t>
            </a: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Comp</a:t>
            </a:r>
            <a:r>
              <a:rPr lang="en-US" dirty="0">
                <a:solidFill>
                  <a:schemeClr val="accent1"/>
                </a:solidFill>
              </a:rPr>
              <a:t>letion Example 12: Application: Solving Proportions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0662010"/>
              </p:ext>
            </p:extLst>
          </p:nvPr>
        </p:nvGraphicFramePr>
        <p:xfrm>
          <a:off x="4191000" y="4349750"/>
          <a:ext cx="37592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59120" imgH="888840" progId="Equation.DSMT4">
                  <p:embed/>
                </p:oleObj>
              </mc:Choice>
              <mc:Fallback>
                <p:oleObj name="Equation" r:id="rId2" imgW="3759120" imgH="888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349750"/>
                        <a:ext cx="37592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2814417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457200" y="3451372"/>
            <a:ext cx="81564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/>
              <a:t>Assign the variable:</a:t>
            </a:r>
            <a:r>
              <a:rPr lang="en-US" sz="2800" dirty="0"/>
              <a:t>  Let </a:t>
            </a:r>
            <a:r>
              <a:rPr lang="en-US" sz="2800" i="1" dirty="0">
                <a:solidFill>
                  <a:srgbClr val="9900CC"/>
                </a:solidFill>
              </a:rPr>
              <a:t>x</a:t>
            </a:r>
            <a:r>
              <a:rPr lang="en-US" sz="2800" dirty="0"/>
              <a:t> = unknown amount of jelly.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4507468"/>
            <a:ext cx="35874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2000"/>
              </a:spcBef>
              <a:spcAft>
                <a:spcPts val="1200"/>
              </a:spcAft>
            </a:pPr>
            <a:r>
              <a:rPr lang="en-US" sz="2800" b="1" dirty="0"/>
              <a:t>Set up the proportion:</a:t>
            </a:r>
            <a:r>
              <a:rPr lang="en-US" sz="2800" dirty="0"/>
              <a:t>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2453640"/>
          </a:xfrm>
          <a:prstGeom prst="rect">
            <a:avLst/>
          </a:prstGeom>
          <a:noFill/>
        </p:spPr>
        <p:txBody>
          <a:bodyPr/>
          <a:lstStyle/>
          <a:p>
            <a:pPr eaLnBrk="1" hangingPunct="1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Solve the proportion:</a:t>
            </a:r>
            <a:r>
              <a:rPr lang="en-US" sz="2800" i="0" dirty="0">
                <a:solidFill>
                  <a:schemeClr val="tx1"/>
                </a:solidFill>
              </a:rPr>
              <a:t>  	</a:t>
            </a: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Completion Example 12: Application: Solving Proportions (cont.)</a:t>
            </a:r>
          </a:p>
        </p:txBody>
      </p:sp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0149910"/>
              </p:ext>
            </p:extLst>
          </p:nvPr>
        </p:nvGraphicFramePr>
        <p:xfrm>
          <a:off x="4998776" y="1511300"/>
          <a:ext cx="279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9360" imgH="228600" progId="Equation.DSMT4">
                  <p:embed/>
                </p:oleObj>
              </mc:Choice>
              <mc:Fallback>
                <p:oleObj name="Equation" r:id="rId2" imgW="27936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8776" y="1511300"/>
                        <a:ext cx="2794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9845478"/>
              </p:ext>
            </p:extLst>
          </p:nvPr>
        </p:nvGraphicFramePr>
        <p:xfrm>
          <a:off x="5391150" y="1477963"/>
          <a:ext cx="119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93760" imgH="380880" progId="Equation.DSMT4">
                  <p:embed/>
                </p:oleObj>
              </mc:Choice>
              <mc:Fallback>
                <p:oleObj name="Equation" r:id="rId4" imgW="11937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1477963"/>
                        <a:ext cx="1193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212740"/>
              </p:ext>
            </p:extLst>
          </p:nvPr>
        </p:nvGraphicFramePr>
        <p:xfrm>
          <a:off x="4648200" y="1993900"/>
          <a:ext cx="1676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76160" imgH="825480" progId="Equation.DSMT4">
                  <p:embed/>
                </p:oleObj>
              </mc:Choice>
              <mc:Fallback>
                <p:oleObj name="Equation" r:id="rId6" imgW="167616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993900"/>
                        <a:ext cx="1676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6751475"/>
              </p:ext>
            </p:extLst>
          </p:nvPr>
        </p:nvGraphicFramePr>
        <p:xfrm>
          <a:off x="5143500" y="3092450"/>
          <a:ext cx="495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95000" imgH="228600" progId="Equation.DSMT4">
                  <p:embed/>
                </p:oleObj>
              </mc:Choice>
              <mc:Fallback>
                <p:oleObj name="Equation" r:id="rId8" imgW="49500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0" y="3092450"/>
                        <a:ext cx="4953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419600" y="1485900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562943" y="1469922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34929" y="2564368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_____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663514" y="2564368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_____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576329" y="3086100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_____</a:t>
            </a:r>
          </a:p>
        </p:txBody>
      </p:sp>
      <p:cxnSp>
        <p:nvCxnSpPr>
          <p:cNvPr id="21" name="Straight Connector 20"/>
          <p:cNvCxnSpPr/>
          <p:nvPr/>
        </p:nvCxnSpPr>
        <p:spPr>
          <a:xfrm rot="10800000" flipV="1">
            <a:off x="4686304" y="2501900"/>
            <a:ext cx="419097" cy="31390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 flipV="1">
            <a:off x="4521200" y="2010191"/>
            <a:ext cx="419097" cy="31390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8931386"/>
              </p:ext>
            </p:extLst>
          </p:nvPr>
        </p:nvGraphicFramePr>
        <p:xfrm>
          <a:off x="5105400" y="36703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58720" imgH="291960" progId="Equation.DSMT4">
                  <p:embed/>
                </p:oleObj>
              </mc:Choice>
              <mc:Fallback>
                <p:oleObj name="Equation" r:id="rId10" imgW="5587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670300"/>
                        <a:ext cx="558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464372" y="3562411"/>
            <a:ext cx="80650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300 ounces</a:t>
            </a:r>
            <a:r>
              <a:rPr lang="en-US" sz="2800" dirty="0"/>
              <a:t> of sugar will make _____ ounces of jelly.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1AC67631-C3AD-42CA-ADCD-FF57FC27EC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7444276"/>
              </p:ext>
            </p:extLst>
          </p:nvPr>
        </p:nvGraphicFramePr>
        <p:xfrm>
          <a:off x="4651375" y="147002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0440" imgH="279360" progId="Equation.DSMT4">
                  <p:embed/>
                </p:oleObj>
              </mc:Choice>
              <mc:Fallback>
                <p:oleObj name="Equation" r:id="rId12" imgW="19044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651375" y="1470025"/>
                        <a:ext cx="1905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EA52183-80AD-4066-AEEE-858662E9AF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724517"/>
              </p:ext>
            </p:extLst>
          </p:nvPr>
        </p:nvGraphicFramePr>
        <p:xfrm>
          <a:off x="5660922" y="1468486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040" imgH="291960" progId="Equation.DSMT4">
                  <p:embed/>
                </p:oleObj>
              </mc:Choice>
              <mc:Fallback>
                <p:oleObj name="Equation" r:id="rId14" imgW="20304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5660922" y="1468486"/>
                        <a:ext cx="2032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73A2475-AA1B-436A-BF89-813E797384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1685017"/>
              </p:ext>
            </p:extLst>
          </p:nvPr>
        </p:nvGraphicFramePr>
        <p:xfrm>
          <a:off x="4808538" y="249555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0440" imgH="279360" progId="Equation.DSMT4">
                  <p:embed/>
                </p:oleObj>
              </mc:Choice>
              <mc:Fallback>
                <p:oleObj name="Equation" r:id="rId16" imgW="19044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4808538" y="2495550"/>
                        <a:ext cx="1905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08ED0F7-53C1-4CE3-B796-927292D74B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8819474"/>
              </p:ext>
            </p:extLst>
          </p:nvPr>
        </p:nvGraphicFramePr>
        <p:xfrm>
          <a:off x="5940425" y="25527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90440" imgH="279360" progId="Equation.DSMT4">
                  <p:embed/>
                </p:oleObj>
              </mc:Choice>
              <mc:Fallback>
                <p:oleObj name="Equation" r:id="rId18" imgW="19044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5940425" y="2552700"/>
                        <a:ext cx="1905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EB6EE83-3D0A-4B9C-88B4-908D32DFBCB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3394378"/>
              </p:ext>
            </p:extLst>
          </p:nvPr>
        </p:nvGraphicFramePr>
        <p:xfrm>
          <a:off x="5684838" y="305435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58720" imgH="291960" progId="Equation.DSMT4">
                  <p:embed/>
                </p:oleObj>
              </mc:Choice>
              <mc:Fallback>
                <p:oleObj name="Equation" r:id="rId20" imgW="55872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5684838" y="3054350"/>
                        <a:ext cx="5588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14300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A certain pain medicine is administered using a solution in the ratio of </a:t>
            </a:r>
            <a:r>
              <a:rPr lang="en-US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2 grams</a:t>
            </a:r>
            <a:r>
              <a:rPr lang="en-US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of pain medicine to </a:t>
            </a:r>
            <a:r>
              <a:rPr lang="en-US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32 ounces</a:t>
            </a:r>
            <a:r>
              <a:rPr lang="en-US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of solution. A nurse is told to give a patient </a:t>
            </a:r>
            <a:r>
              <a:rPr lang="en-US" dirty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10 grams</a:t>
            </a:r>
            <a:r>
              <a:rPr lang="en-US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 of the pain medicine. Given the following proportion, how many ounces of solution should the nurse give the patient?</a:t>
            </a: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13: Application: Solving Proportions Written in Medical Notation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498600" y="4495800"/>
          <a:ext cx="6096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095880" imgH="355320" progId="Equation.DSMT4">
                  <p:embed/>
                </p:oleObj>
              </mc:Choice>
              <mc:Fallback>
                <p:oleObj name="Equation" r:id="rId2" imgW="6095880" imgH="355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600" y="4495800"/>
                        <a:ext cx="60960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 Example 1: Verifying Proportions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713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Compare the cross products to determine whether each proportion is true or false.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lnSpc>
                <a:spcPct val="150000"/>
              </a:lnSpc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			 </a:t>
            </a:r>
            <a:r>
              <a:rPr lang="en-US" dirty="0">
                <a:solidFill>
                  <a:schemeClr val="tx1"/>
                </a:solidFill>
              </a:rPr>
              <a:t>b. 			c.  </a:t>
            </a:r>
          </a:p>
          <a:p>
            <a:pPr eaLnBrk="1" hangingPunct="1">
              <a:lnSpc>
                <a:spcPct val="150000"/>
              </a:lnSpc>
              <a:spcBef>
                <a:spcPts val="15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 eaLnBrk="1" hangingPunct="1">
              <a:spcBef>
                <a:spcPts val="15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ts val="5000"/>
              </a:lnSpc>
            </a:pPr>
            <a:r>
              <a:rPr lang="en-US" dirty="0"/>
              <a:t>Therefore, the cross products are equal and the proportion                is true.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996950" y="226695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960" imgH="838080" progId="Equation.DSMT4">
                  <p:embed/>
                </p:oleObj>
              </mc:Choice>
              <mc:Fallback>
                <p:oleObj name="Equation" r:id="rId2" imgW="100296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2266950"/>
                        <a:ext cx="1003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028700" y="4000500"/>
          <a:ext cx="379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97280" imgH="304560" progId="Equation.DSMT4">
                  <p:embed/>
                </p:oleObj>
              </mc:Choice>
              <mc:Fallback>
                <p:oleObj name="Equation" r:id="rId4" imgW="379728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4000500"/>
                        <a:ext cx="37973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247900" y="5056188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90360" imgH="838080" progId="Equation.DSMT4">
                  <p:embed/>
                </p:oleObj>
              </mc:Choice>
              <mc:Fallback>
                <p:oleObj name="Equation" r:id="rId6" imgW="9903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5056188"/>
                        <a:ext cx="990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3838575" y="2257425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90360" imgH="838080" progId="Equation.DSMT4">
                  <p:embed/>
                </p:oleObj>
              </mc:Choice>
              <mc:Fallback>
                <p:oleObj name="Equation" r:id="rId8" imgW="990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8575" y="2257425"/>
                        <a:ext cx="990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6585164"/>
              </p:ext>
            </p:extLst>
          </p:nvPr>
        </p:nvGraphicFramePr>
        <p:xfrm>
          <a:off x="6654800" y="2257425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90360" imgH="838080" progId="Equation.DSMT4">
                  <p:embed/>
                </p:oleObj>
              </mc:Choice>
              <mc:Fallback>
                <p:oleObj name="Equation" r:id="rId10" imgW="9903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4800" y="2257425"/>
                        <a:ext cx="990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13: Application: Solving Proportions Written in Medical Notation (cont.)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683000" y="1828800"/>
          <a:ext cx="1727200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920" imgH="1777680" progId="Equation.DSMT4">
                  <p:embed/>
                </p:oleObj>
              </mc:Choice>
              <mc:Fallback>
                <p:oleObj name="Equation" r:id="rId2" imgW="1726920" imgH="17776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1828800"/>
                        <a:ext cx="1727200" cy="177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670300" y="3822700"/>
          <a:ext cx="596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96880" imgH="825480" progId="Equation.DSMT4">
                  <p:embed/>
                </p:oleObj>
              </mc:Choice>
              <mc:Fallback>
                <p:oleObj name="Equation" r:id="rId4" imgW="59688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3822700"/>
                        <a:ext cx="5969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267200" y="3822700"/>
          <a:ext cx="876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76240" imgH="825480" progId="Equation.DSMT4">
                  <p:embed/>
                </p:oleObj>
              </mc:Choice>
              <mc:Fallback>
                <p:oleObj name="Equation" r:id="rId6" imgW="87624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822700"/>
                        <a:ext cx="876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013200" y="4813300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66680" imgH="291960" progId="Equation.DSMT4">
                  <p:embed/>
                </p:oleObj>
              </mc:Choice>
              <mc:Fallback>
                <p:oleObj name="Equation" r:id="rId8" imgW="10666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3200" y="4813300"/>
                        <a:ext cx="1066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33400" y="5344180"/>
            <a:ext cx="8534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nurse should give the patient </a:t>
            </a:r>
            <a:r>
              <a:rPr lang="en-US" sz="2800" dirty="0">
                <a:solidFill>
                  <a:srgbClr val="FF0000"/>
                </a:solidFill>
              </a:rPr>
              <a:t>160 ounces</a:t>
            </a:r>
            <a:r>
              <a:rPr lang="en-US" sz="2800" dirty="0"/>
              <a:t> of solution.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 Example 1: Verifying Proportions (cont.)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28978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ts val="5000"/>
              </a:lnSpc>
            </a:pPr>
            <a:r>
              <a:rPr lang="en-US" dirty="0"/>
              <a:t>Because the cross products are not equal (50 </a:t>
            </a:r>
            <a:r>
              <a:rPr lang="en-US" dirty="0">
                <a:latin typeface="Calibri"/>
              </a:rPr>
              <a:t>≠</a:t>
            </a:r>
            <a:r>
              <a:rPr lang="en-US" dirty="0"/>
              <a:t> 56), the proportion              is false.</a:t>
            </a:r>
          </a:p>
          <a:p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ts val="5000"/>
              </a:lnSpc>
            </a:pPr>
            <a:r>
              <a:rPr lang="en-US" dirty="0"/>
              <a:t>Therefore, the cross products are equal and the proportion              is true.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6717636"/>
              </p:ext>
            </p:extLst>
          </p:nvPr>
        </p:nvGraphicFramePr>
        <p:xfrm>
          <a:off x="1003300" y="1381125"/>
          <a:ext cx="3302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01920" imgH="304560" progId="Equation.DSMT4">
                  <p:embed/>
                </p:oleObj>
              </mc:Choice>
              <mc:Fallback>
                <p:oleObj name="Equation" r:id="rId2" imgW="3301920" imgH="3045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1381125"/>
                        <a:ext cx="33020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198093"/>
              </p:ext>
            </p:extLst>
          </p:nvPr>
        </p:nvGraphicFramePr>
        <p:xfrm>
          <a:off x="2181225" y="2438400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90360" imgH="838080" progId="Equation.DSMT4">
                  <p:embed/>
                </p:oleObj>
              </mc:Choice>
              <mc:Fallback>
                <p:oleObj name="Equation" r:id="rId4" imgW="99036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1225" y="2438400"/>
                        <a:ext cx="990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09CD020E-2A08-A650-6C86-BD761E9914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274509"/>
              </p:ext>
            </p:extLst>
          </p:nvPr>
        </p:nvGraphicFramePr>
        <p:xfrm>
          <a:off x="986230" y="3799449"/>
          <a:ext cx="3810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09880" imgH="304560" progId="Equation.DSMT4">
                  <p:embed/>
                </p:oleObj>
              </mc:Choice>
              <mc:Fallback>
                <p:oleObj name="Equation" r:id="rId6" imgW="3809880" imgH="304560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6230" y="3799449"/>
                        <a:ext cx="38100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31ED15F8-88D2-2D6E-288F-4D0BAB5836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4881214"/>
              </p:ext>
            </p:extLst>
          </p:nvPr>
        </p:nvGraphicFramePr>
        <p:xfrm>
          <a:off x="2181225" y="4846440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90360" imgH="838080" progId="Equation.DSMT4">
                  <p:embed/>
                </p:oleObj>
              </mc:Choice>
              <mc:Fallback>
                <p:oleObj name="Equation" r:id="rId8" imgW="990360" imgH="8380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1225" y="4846440"/>
                        <a:ext cx="990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dirty="0">
                <a:solidFill>
                  <a:schemeClr val="accent1"/>
                </a:solidFill>
              </a:rPr>
              <a:t>Completion </a:t>
            </a:r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Verifying Proportions</a:t>
            </a: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048000" y="2784120"/>
          <a:ext cx="1600200" cy="2016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20480" imgH="1663560" progId="Equation.DSMT4">
                  <p:embed/>
                </p:oleObj>
              </mc:Choice>
              <mc:Fallback>
                <p:oleObj name="Equation" r:id="rId2" imgW="1320480" imgH="1663560" progId="Equation.DSMT4">
                  <p:embed/>
                  <p:pic>
                    <p:nvPicPr>
                      <p:cNvPr id="0" name="Picture 2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784120"/>
                        <a:ext cx="1600200" cy="20164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05805"/>
            <a:ext cx="82296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Determine whether the given proportion is true or false. (</a:t>
            </a:r>
            <a:r>
              <a:rPr lang="en-US" sz="2800" b="1" dirty="0"/>
              <a:t>Hint:</a:t>
            </a:r>
            <a:r>
              <a:rPr lang="en-US" sz="2800" dirty="0"/>
              <a:t> Change each mixed number to an improper fraction.)</a:t>
            </a:r>
            <a:endParaRPr lang="en-US" sz="2800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 </a:t>
            </a:r>
            <a:r>
              <a:rPr lang="en-US" dirty="0">
                <a:solidFill>
                  <a:schemeClr val="accent1"/>
                </a:solidFill>
              </a:rPr>
              <a:t>Completion </a:t>
            </a:r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Verifying Proportions (cont.)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114300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1917701" y="2806701"/>
            <a:ext cx="304800" cy="17779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V="1">
            <a:off x="2362201" y="2197099"/>
            <a:ext cx="368299" cy="3175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Object 21"/>
          <p:cNvGraphicFramePr>
            <a:graphicFrameLocks noChangeAspect="1"/>
          </p:cNvGraphicFramePr>
          <p:nvPr/>
        </p:nvGraphicFramePr>
        <p:xfrm>
          <a:off x="609600" y="2197100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41120" imgH="838080" progId="Equation.DSMT4">
                  <p:embed/>
                </p:oleObj>
              </mc:Choice>
              <mc:Fallback>
                <p:oleObj name="Equation" r:id="rId2" imgW="104112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197100"/>
                        <a:ext cx="1041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484320"/>
              </p:ext>
            </p:extLst>
          </p:nvPr>
        </p:nvGraphicFramePr>
        <p:xfrm>
          <a:off x="1701800" y="22098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91880" imgH="838080" progId="Equation.DSMT4">
                  <p:embed/>
                </p:oleObj>
              </mc:Choice>
              <mc:Fallback>
                <p:oleObj name="Equation" r:id="rId4" imgW="1091880" imgH="8380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1800" y="2209800"/>
                        <a:ext cx="1092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2895600" y="2203450"/>
          <a:ext cx="698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98400" imgH="825480" progId="Equation.DSMT4">
                  <p:embed/>
                </p:oleObj>
              </mc:Choice>
              <mc:Fallback>
                <p:oleObj name="Equation" r:id="rId6" imgW="698400" imgH="825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203450"/>
                        <a:ext cx="698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5607050" y="2177018"/>
          <a:ext cx="787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87320" imgH="825480" progId="Equation.DSMT4">
                  <p:embed/>
                </p:oleObj>
              </mc:Choice>
              <mc:Fallback>
                <p:oleObj name="Equation" r:id="rId8" imgW="787320" imgH="825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7050" y="2177018"/>
                        <a:ext cx="787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6419850" y="2196068"/>
          <a:ext cx="10668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66680" imgH="825480" progId="Equation.DSMT4">
                  <p:embed/>
                </p:oleObj>
              </mc:Choice>
              <mc:Fallback>
                <p:oleObj name="Equation" r:id="rId10" imgW="1066680" imgH="8254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9850" y="2196068"/>
                        <a:ext cx="10668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/>
        </p:nvGraphicFramePr>
        <p:xfrm>
          <a:off x="7499350" y="2202418"/>
          <a:ext cx="698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98400" imgH="825480" progId="Equation.DSMT4">
                  <p:embed/>
                </p:oleObj>
              </mc:Choice>
              <mc:Fallback>
                <p:oleObj name="Equation" r:id="rId12" imgW="698400" imgH="825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9350" y="2202418"/>
                        <a:ext cx="6985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/>
          <p:cNvSpPr/>
          <p:nvPr/>
        </p:nvSpPr>
        <p:spPr>
          <a:xfrm>
            <a:off x="4231204" y="2336800"/>
            <a:ext cx="7344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and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69900" y="3415605"/>
            <a:ext cx="79883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Because the cross products are  _______ , the proportion is _______.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972053" y="2794000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_____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639303" y="2754868"/>
            <a:ext cx="7617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_____</a:t>
            </a: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889785"/>
              </p:ext>
            </p:extLst>
          </p:nvPr>
        </p:nvGraphicFramePr>
        <p:xfrm>
          <a:off x="2438400" y="1930400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41200" imgH="203040" progId="Equation.DSMT4">
                  <p:embed/>
                </p:oleObj>
              </mc:Choice>
              <mc:Fallback>
                <p:oleObj name="Equation" r:id="rId14" imgW="241200" imgH="2030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930400"/>
                        <a:ext cx="2413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1BCC935C-F604-4434-9E8E-005F2BE3D2DA}"/>
              </a:ext>
            </a:extLst>
          </p:cNvPr>
          <p:cNvSpPr/>
          <p:nvPr/>
        </p:nvSpPr>
        <p:spPr>
          <a:xfrm>
            <a:off x="5377063" y="3369438"/>
            <a:ext cx="9941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equal</a:t>
            </a:r>
            <a:endParaRPr lang="en-US" sz="28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0D74E33-C72E-4E92-8A13-BFCE006CF653}"/>
              </a:ext>
            </a:extLst>
          </p:cNvPr>
          <p:cNvSpPr/>
          <p:nvPr/>
        </p:nvSpPr>
        <p:spPr>
          <a:xfrm>
            <a:off x="2590800" y="3830320"/>
            <a:ext cx="7970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true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Solving a Proportion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Find the </a:t>
            </a:r>
            <a:r>
              <a:rPr lang="en-US" b="1" dirty="0">
                <a:solidFill>
                  <a:srgbClr val="C00000"/>
                </a:solidFill>
              </a:rPr>
              <a:t>cross products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(or </a:t>
            </a:r>
            <a:r>
              <a:rPr lang="en-US" b="1" dirty="0">
                <a:solidFill>
                  <a:srgbClr val="C00000"/>
                </a:solidFill>
              </a:rPr>
              <a:t>cross multiply</a:t>
            </a:r>
            <a:r>
              <a:rPr lang="en-US" dirty="0">
                <a:solidFill>
                  <a:srgbClr val="000000"/>
                </a:solidFill>
              </a:rPr>
              <a:t>) and then set the cross products equal to each other.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en-US" dirty="0">
                <a:solidFill>
                  <a:srgbClr val="000000"/>
                </a:solidFill>
              </a:rPr>
              <a:t>Divide both sides of the equation by the coefficient of the variable (or multiply both sides by the reciprocal of the coefficient).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Simplify.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Solving Proportions</a:t>
            </a:r>
          </a:p>
        </p:txBody>
      </p:sp>
      <p:graphicFrame>
        <p:nvGraphicFramePr>
          <p:cNvPr id="9220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556000" y="11430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27000" imgH="838080" progId="Equation.DSMT4">
                  <p:embed/>
                </p:oleObj>
              </mc:Choice>
              <mc:Fallback>
                <p:oleObj name="Equation" r:id="rId2" imgW="927000" imgH="838080" progId="Equation.DSMT4">
                  <p:embed/>
                  <p:pic>
                    <p:nvPicPr>
                      <p:cNvPr id="0" name="Picture 2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1143000"/>
                        <a:ext cx="927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30049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value of </a:t>
            </a:r>
            <a:r>
              <a:rPr lang="en-US" sz="2800" i="1" dirty="0">
                <a:solidFill>
                  <a:schemeClr val="tx1"/>
                </a:solidFill>
              </a:rPr>
              <a:t>x</a:t>
            </a:r>
            <a:r>
              <a:rPr lang="en-US" sz="2800" i="0" dirty="0">
                <a:solidFill>
                  <a:schemeClr val="tx1"/>
                </a:solidFill>
              </a:rPr>
              <a:t> if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9221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1079500" y="2755900"/>
          <a:ext cx="825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38080" imgH="838080" progId="Equation.DSMT4">
                  <p:embed/>
                </p:oleObj>
              </mc:Choice>
              <mc:Fallback>
                <p:oleObj name="Equation" r:id="rId4" imgW="838080" imgH="838080" progId="Equation.DSMT4">
                  <p:embed/>
                  <p:pic>
                    <p:nvPicPr>
                      <p:cNvPr id="0" name="Picture 2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2755900"/>
                        <a:ext cx="825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749300" y="372745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84200" imgH="291960" progId="Equation.DSMT4">
                  <p:embed/>
                </p:oleObj>
              </mc:Choice>
              <mc:Fallback>
                <p:oleObj name="Equation" r:id="rId6" imgW="1384200" imgH="2919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" y="372745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711200" y="4273550"/>
          <a:ext cx="1358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58640" imgH="825480" progId="Equation.DSMT4">
                  <p:embed/>
                </p:oleObj>
              </mc:Choice>
              <mc:Fallback>
                <p:oleObj name="Equation" r:id="rId8" imgW="1358640" imgH="8254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4273550"/>
                        <a:ext cx="1358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092200" y="5334000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88840" imgH="291960" progId="Equation.DSMT4">
                  <p:embed/>
                </p:oleObj>
              </mc:Choice>
              <mc:Fallback>
                <p:oleObj name="Equation" r:id="rId10" imgW="888840" imgH="29196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5334000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" y="199138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19" name="Rectangle 18"/>
          <p:cNvSpPr/>
          <p:nvPr/>
        </p:nvSpPr>
        <p:spPr>
          <a:xfrm>
            <a:off x="2514600" y="2943165"/>
            <a:ext cx="26797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proportion.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514600" y="3667065"/>
            <a:ext cx="619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the cross products and set them equal to each other.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514600" y="4473714"/>
            <a:ext cx="5994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both sides by </a:t>
            </a:r>
            <a:r>
              <a:rPr lang="en-US" sz="2000" dirty="0">
                <a:solidFill>
                  <a:srgbClr val="FFC000"/>
                </a:solidFill>
              </a:rPr>
              <a:t>4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514600" y="5257740"/>
            <a:ext cx="1063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Simplify.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  <p:bldP spid="20" grpId="0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4: Solving Proportions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30049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the value of </a:t>
            </a:r>
            <a:r>
              <a:rPr lang="en-US" sz="2800" i="1" dirty="0">
                <a:solidFill>
                  <a:schemeClr val="tx1"/>
                </a:solidFill>
              </a:rPr>
              <a:t>y</a:t>
            </a:r>
            <a:r>
              <a:rPr lang="en-US" sz="2800" i="0" dirty="0">
                <a:solidFill>
                  <a:schemeClr val="tx1"/>
                </a:solidFill>
              </a:rPr>
              <a:t> if 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584200" y="3695700"/>
          <a:ext cx="1714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14320" imgH="355320" progId="Equation.DSMT4">
                  <p:embed/>
                </p:oleObj>
              </mc:Choice>
              <mc:Fallback>
                <p:oleObj name="Equation" r:id="rId2" imgW="1714320" imgH="35532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3695700"/>
                        <a:ext cx="1714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711200" y="4267200"/>
          <a:ext cx="1676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76160" imgH="838080" progId="Equation.DSMT4">
                  <p:embed/>
                </p:oleObj>
              </mc:Choice>
              <mc:Fallback>
                <p:oleObj name="Equation" r:id="rId4" imgW="1676160" imgH="8380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4267200"/>
                        <a:ext cx="1676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1104900" y="5302250"/>
          <a:ext cx="711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11000" imgH="355320" progId="Equation.DSMT4">
                  <p:embed/>
                </p:oleObj>
              </mc:Choice>
              <mc:Fallback>
                <p:oleObj name="Equation" r:id="rId6" imgW="711000" imgH="35532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5302250"/>
                        <a:ext cx="711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57200" y="1991380"/>
            <a:ext cx="14253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19" name="Rectangle 18"/>
          <p:cNvSpPr/>
          <p:nvPr/>
        </p:nvSpPr>
        <p:spPr>
          <a:xfrm>
            <a:off x="2641600" y="2914590"/>
            <a:ext cx="26797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proportion.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641600" y="3657540"/>
            <a:ext cx="6197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Find the cross products and set them equal to each other.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641600" y="4349889"/>
            <a:ext cx="5994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both sides by </a:t>
            </a:r>
            <a:r>
              <a:rPr lang="en-US" sz="2000" dirty="0">
                <a:solidFill>
                  <a:srgbClr val="FFC000"/>
                </a:solidFill>
              </a:rPr>
              <a:t>16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641600" y="5267265"/>
            <a:ext cx="1063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Simplify.</a:t>
            </a: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876300" y="2667000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68200" imgH="838080" progId="Equation.DSMT4">
                  <p:embed/>
                </p:oleObj>
              </mc:Choice>
              <mc:Fallback>
                <p:oleObj name="Equation" r:id="rId8" imgW="11682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2667000"/>
                        <a:ext cx="1168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3543300" y="11430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57120" imgH="838080" progId="Equation.DSMT4">
                  <p:embed/>
                </p:oleObj>
              </mc:Choice>
              <mc:Fallback>
                <p:oleObj name="Equation" r:id="rId10" imgW="12571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1143000"/>
                        <a:ext cx="125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  <p:bldP spid="20" grpId="0"/>
      <p:bldP spid="21" grpId="0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1215</TotalTime>
  <Words>1197</Words>
  <Application>Microsoft Office PowerPoint</Application>
  <PresentationFormat>On-screen Show (4:3)</PresentationFormat>
  <Paragraphs>162</Paragraphs>
  <Slides>30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Calibri</vt:lpstr>
      <vt:lpstr>Courier New</vt:lpstr>
      <vt:lpstr>Office Theme</vt:lpstr>
      <vt:lpstr>Equation</vt:lpstr>
      <vt:lpstr>MathType 6.0 Equation</vt:lpstr>
      <vt:lpstr>Section 3.11</vt:lpstr>
      <vt:lpstr>Definition: Proportions</vt:lpstr>
      <vt:lpstr> Example 1: Verifying Proportions</vt:lpstr>
      <vt:lpstr> Example 1: Verifying Proportions (cont.)</vt:lpstr>
      <vt:lpstr> Completion Example 2: Verifying Proportions</vt:lpstr>
      <vt:lpstr> Completion Example 2: Verifying Proportions (cont.)</vt:lpstr>
      <vt:lpstr>Procedure: Solving a Proportion</vt:lpstr>
      <vt:lpstr>Example 3: Solving Proportions</vt:lpstr>
      <vt:lpstr>Example 4: Solving Proportions</vt:lpstr>
      <vt:lpstr>Example 4: Solving Proportions (cont.)</vt:lpstr>
      <vt:lpstr>Example 4: Solving Proportions (cont.)</vt:lpstr>
      <vt:lpstr>Example 5: Solving Proportions</vt:lpstr>
      <vt:lpstr>Example 5: Solving Proportions (cont.)</vt:lpstr>
      <vt:lpstr>Example 6: Solving Proportions</vt:lpstr>
      <vt:lpstr>Example 6: Solving Proportions (cont.)</vt:lpstr>
      <vt:lpstr>Completion Example 7: Solving Proportions</vt:lpstr>
      <vt:lpstr>Completion Example 7: Solving Proportions (cont.)</vt:lpstr>
      <vt:lpstr>Procedure: Solving an Application Using a Proportion</vt:lpstr>
      <vt:lpstr>Example 8: Application: Solving Proportions</vt:lpstr>
      <vt:lpstr>Example 8: Application: Solving Proportions (cont.)</vt:lpstr>
      <vt:lpstr>Example 9: Application: Solving Proportions</vt:lpstr>
      <vt:lpstr>Example 9: Application: Solving Proportions (cont.)</vt:lpstr>
      <vt:lpstr>Example 10: Application: Solving Proportions</vt:lpstr>
      <vt:lpstr>Example 10: Application: Solving Proportions (cont.)</vt:lpstr>
      <vt:lpstr>Completion Example 11: Application: Solving Proportions</vt:lpstr>
      <vt:lpstr>Completion Example 11: Application: Solving Proportions (cont.)</vt:lpstr>
      <vt:lpstr>Completion Example 12: Application: Solving Proportions</vt:lpstr>
      <vt:lpstr>Completion Example 12: Application: Solving Proportions (cont.)</vt:lpstr>
      <vt:lpstr>Example 13: Application: Solving Proportions Written in Medical Notation</vt:lpstr>
      <vt:lpstr>Example 13: Application: Solving Proportions Written in Medical Notation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199</cp:revision>
  <dcterms:created xsi:type="dcterms:W3CDTF">2013-04-26T14:43:13Z</dcterms:created>
  <dcterms:modified xsi:type="dcterms:W3CDTF">2023-07-05T17:46:30Z</dcterms:modified>
</cp:coreProperties>
</file>