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60" r:id="rId3"/>
    <p:sldId id="272" r:id="rId4"/>
    <p:sldId id="261" r:id="rId5"/>
    <p:sldId id="273" r:id="rId6"/>
    <p:sldId id="274" r:id="rId7"/>
    <p:sldId id="275" r:id="rId8"/>
    <p:sldId id="276" r:id="rId9"/>
    <p:sldId id="277" r:id="rId10"/>
    <p:sldId id="296" r:id="rId11"/>
    <p:sldId id="278" r:id="rId12"/>
    <p:sldId id="297" r:id="rId13"/>
    <p:sldId id="280" r:id="rId14"/>
    <p:sldId id="281" r:id="rId15"/>
    <p:sldId id="282" r:id="rId16"/>
    <p:sldId id="262" r:id="rId17"/>
    <p:sldId id="283" r:id="rId18"/>
    <p:sldId id="264" r:id="rId19"/>
    <p:sldId id="284" r:id="rId20"/>
    <p:sldId id="285" r:id="rId21"/>
    <p:sldId id="287" r:id="rId22"/>
    <p:sldId id="286" r:id="rId23"/>
    <p:sldId id="288" r:id="rId24"/>
    <p:sldId id="290" r:id="rId25"/>
    <p:sldId id="291" r:id="rId26"/>
    <p:sldId id="299" r:id="rId27"/>
    <p:sldId id="298" r:id="rId28"/>
    <p:sldId id="26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2D7D9F"/>
    <a:srgbClr val="FF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 autoAdjust="0"/>
    <p:restoredTop sz="84038" autoAdjust="0"/>
  </p:normalViewPr>
  <p:slideViewPr>
    <p:cSldViewPr>
      <p:cViewPr varScale="1">
        <p:scale>
          <a:sx n="114" d="100"/>
          <a:sy n="114" d="100"/>
        </p:scale>
        <p:origin x="129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86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4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7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wmf"/><Relationship Id="rId4" Type="http://schemas.openxmlformats.org/officeDocument/2006/relationships/oleObject" Target="../embeddings/oleObject56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3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6.wmf"/><Relationship Id="rId10" Type="http://schemas.openxmlformats.org/officeDocument/2006/relationships/image" Target="../media/image19.png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Ratios and Unit Rates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Writing Ratios from Graphs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the ratio of the mortgage payment to the total budget is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048000" y="2400300"/>
          <a:ext cx="2362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876240" progId="Equation.DSMT4">
                  <p:embed/>
                </p:oleObj>
              </mc:Choice>
              <mc:Fallback>
                <p:oleObj name="Equation" r:id="rId2" imgW="236196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00300"/>
                        <a:ext cx="23622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/>
          <p:cNvCxnSpPr/>
          <p:nvPr/>
        </p:nvCxnSpPr>
        <p:spPr>
          <a:xfrm rot="10800000" flipV="1">
            <a:off x="4279902" y="2908300"/>
            <a:ext cx="533398" cy="30479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4390574" y="2422075"/>
            <a:ext cx="533398" cy="30479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16550" y="24003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838080" progId="Equation.DSMT4">
                  <p:embed/>
                </p:oleObj>
              </mc:Choice>
              <mc:Fallback>
                <p:oleObj name="Equation" r:id="rId4" imgW="749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0" y="24003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Writing Ratios in Geometry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347325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The lengths of the sides of a triangle are </a:t>
            </a:r>
            <a:r>
              <a:rPr lang="en-US" dirty="0">
                <a:solidFill>
                  <a:srgbClr val="0000FF"/>
                </a:solidFill>
              </a:rPr>
              <a:t>10 in</a:t>
            </a:r>
            <a:r>
              <a:rPr lang="en-US" dirty="0"/>
              <a:t>., </a:t>
            </a:r>
            <a:r>
              <a:rPr lang="en-US" dirty="0">
                <a:solidFill>
                  <a:srgbClr val="0000FF"/>
                </a:solidFill>
              </a:rPr>
              <a:t>24 in</a:t>
            </a:r>
            <a:r>
              <a:rPr lang="en-US" dirty="0"/>
              <a:t>., and </a:t>
            </a:r>
            <a:r>
              <a:rPr lang="en-US" dirty="0">
                <a:solidFill>
                  <a:srgbClr val="0000FF"/>
                </a:solidFill>
              </a:rPr>
              <a:t>26 in</a:t>
            </a:r>
            <a:r>
              <a:rPr lang="en-US" dirty="0"/>
              <a:t>.</a:t>
            </a:r>
          </a:p>
          <a:p>
            <a:pPr marL="514350" indent="-514350">
              <a:buAutoNum type="alphaLcPeriod"/>
            </a:pPr>
            <a:r>
              <a:rPr lang="en-US" dirty="0"/>
              <a:t>Find the ratio of the length of the longest side to the length of the shortest side.</a:t>
            </a:r>
          </a:p>
          <a:p>
            <a:pPr marL="514350" indent="-514350">
              <a:buFontTx/>
              <a:buAutoNum type="alphaLcPeriod"/>
            </a:pPr>
            <a:r>
              <a:rPr lang="en-US" dirty="0"/>
              <a:t>Find the ratio of the length of the shortest side to the length of the longest side.</a:t>
            </a:r>
            <a:endParaRPr lang="en-US" b="1" dirty="0">
              <a:solidFill>
                <a:schemeClr val="tx1"/>
              </a:solidFill>
            </a:endParaRPr>
          </a:p>
          <a:p>
            <a:pPr eaLnBrk="1" hangingPunct="1">
              <a:spcBef>
                <a:spcPts val="15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4038600"/>
            <a:ext cx="38100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090736"/>
              </p:ext>
            </p:extLst>
          </p:nvPr>
        </p:nvGraphicFramePr>
        <p:xfrm>
          <a:off x="3704706" y="2744393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838080" progId="Equation.DSMT4">
                  <p:embed/>
                </p:oleObj>
              </mc:Choice>
              <mc:Fallback>
                <p:oleObj name="Equation" r:id="rId2" imgW="965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4706" y="2744393"/>
                        <a:ext cx="96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3308805" y="3366625"/>
            <a:ext cx="348339" cy="18505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234546" y="2881400"/>
            <a:ext cx="348339" cy="18505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CA63421-6AD7-479B-BD27-FC0EECA4BFFD}"/>
              </a:ext>
            </a:extLst>
          </p:cNvPr>
          <p:cNvCxnSpPr/>
          <p:nvPr/>
        </p:nvCxnSpPr>
        <p:spPr>
          <a:xfrm rot="10800000" flipV="1">
            <a:off x="3975882" y="3276351"/>
            <a:ext cx="399143" cy="29028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484795"/>
              </p:ext>
            </p:extLst>
          </p:nvPr>
        </p:nvGraphicFramePr>
        <p:xfrm>
          <a:off x="2800056" y="4848287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240" imgH="838080" progId="Equation.DSMT4">
                  <p:embed/>
                </p:oleObj>
              </mc:Choice>
              <mc:Fallback>
                <p:oleObj name="Equation" r:id="rId4" imgW="87624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056" y="4848287"/>
                        <a:ext cx="87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453228"/>
              </p:ext>
            </p:extLst>
          </p:nvPr>
        </p:nvGraphicFramePr>
        <p:xfrm>
          <a:off x="3893379" y="4803021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838080" progId="Equation.DSMT4">
                  <p:embed/>
                </p:oleObj>
              </mc:Choice>
              <mc:Fallback>
                <p:oleObj name="Equation" r:id="rId6" imgW="965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3379" y="4803021"/>
                        <a:ext cx="96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5400000">
            <a:off x="4076026" y="5374524"/>
            <a:ext cx="348339" cy="18505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CC7EA6C-B2A8-4E17-8F0A-947B21A90A65}"/>
              </a:ext>
            </a:extLst>
          </p:cNvPr>
          <p:cNvSpPr txBox="1"/>
          <p:nvPr/>
        </p:nvSpPr>
        <p:spPr>
          <a:xfrm>
            <a:off x="458288" y="1232994"/>
            <a:ext cx="82285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The ratio of the length of the longest side to the length of the shortest side is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The ratio of the length of the shortest side to the length of the longest side 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Writing Ratios in Geometry (cont.)</a:t>
            </a:r>
            <a:endParaRPr lang="en-US" dirty="0"/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672320"/>
              </p:ext>
            </p:extLst>
          </p:nvPr>
        </p:nvGraphicFramePr>
        <p:xfrm>
          <a:off x="2793781" y="2769161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6240" imgH="838080" progId="Equation.DSMT4">
                  <p:embed/>
                </p:oleObj>
              </mc:Choice>
              <mc:Fallback>
                <p:oleObj name="Equation" r:id="rId8" imgW="87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3781" y="2769161"/>
                        <a:ext cx="87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3907667" y="2799758"/>
            <a:ext cx="399143" cy="29028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016964"/>
              </p:ext>
            </p:extLst>
          </p:nvPr>
        </p:nvGraphicFramePr>
        <p:xfrm>
          <a:off x="4824035" y="27432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838080" progId="Equation.DSMT4">
                  <p:embed/>
                </p:oleObj>
              </mc:Choice>
              <mc:Fallback>
                <p:oleObj name="Equation" r:id="rId10" imgW="736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4035" y="27432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10800000" flipV="1">
            <a:off x="3218004" y="4907927"/>
            <a:ext cx="399143" cy="29028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3281369" y="5396204"/>
            <a:ext cx="399143" cy="29028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033604"/>
              </p:ext>
            </p:extLst>
          </p:nvPr>
        </p:nvGraphicFramePr>
        <p:xfrm>
          <a:off x="5153394" y="478841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560" imgH="838080" progId="Equation.DSMT4">
                  <p:embed/>
                </p:oleObj>
              </mc:Choice>
              <mc:Fallback>
                <p:oleObj name="Equation" r:id="rId12" imgW="7365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3394" y="478841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rot="5400000">
            <a:off x="4168554" y="4884662"/>
            <a:ext cx="348339" cy="18505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Note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11271" name="Object 8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280160"/>
            <a:ext cx="8229600" cy="138499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Notice that the answers to parts a. and b. in Example 5</a:t>
            </a:r>
          </a:p>
          <a:p>
            <a:r>
              <a:rPr lang="en-US" sz="2800" dirty="0">
                <a:solidFill>
                  <a:srgbClr val="000000"/>
                </a:solidFill>
              </a:rPr>
              <a:t>illustrate how the order of the comparison in the ratio is critical.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Writing Ratios that Compare Measurements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199" y="1237344"/>
            <a:ext cx="8425543" cy="2866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Write the ratio of 30 minutes to 2 hours as a fraction in lowest terms.</a:t>
            </a:r>
            <a:endParaRPr lang="en-US" dirty="0">
              <a:solidFill>
                <a:schemeClr val="tx1"/>
              </a:solidFill>
            </a:endParaRPr>
          </a:p>
          <a:p>
            <a:pPr eaLnBrk="1" hangingPunct="1">
              <a:spcBef>
                <a:spcPts val="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The smaller unit is minutes. Because </a:t>
            </a:r>
            <a:r>
              <a:rPr lang="en-US" dirty="0">
                <a:solidFill>
                  <a:srgbClr val="0000FF"/>
                </a:solidFill>
              </a:rPr>
              <a:t>1 hour = 60 minutes</a:t>
            </a:r>
            <a:r>
              <a:rPr lang="en-US" dirty="0"/>
              <a:t>, we have </a:t>
            </a:r>
            <a:r>
              <a:rPr lang="en-US" dirty="0">
                <a:solidFill>
                  <a:srgbClr val="0000FF"/>
                </a:solidFill>
              </a:rPr>
              <a:t>2 hours = 120 minutes</a:t>
            </a:r>
            <a:r>
              <a:rPr lang="en-US" dirty="0"/>
              <a:t>. The ratio can be written as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619250" y="4419600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838080" progId="Equation.DSMT4">
                  <p:embed/>
                </p:oleObj>
              </mc:Choice>
              <mc:Fallback>
                <p:oleObj name="Equation" r:id="rId2" imgW="171432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419600"/>
                        <a:ext cx="171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5867402" y="4439783"/>
            <a:ext cx="330197" cy="2921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180122" y="4495800"/>
            <a:ext cx="1306278" cy="21521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5836559" y="4944608"/>
            <a:ext cx="330197" cy="2921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258132" y="5029200"/>
            <a:ext cx="1304468" cy="1753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381375" y="4418012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5960" imgH="838080" progId="Equation.DSMT4">
                  <p:embed/>
                </p:oleObj>
              </mc:Choice>
              <mc:Fallback>
                <p:oleObj name="Equation" r:id="rId4" imgW="2145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75" y="4418012"/>
                        <a:ext cx="214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540375" y="4418012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838080" progId="Equation.DSMT4">
                  <p:embed/>
                </p:oleObj>
              </mc:Choice>
              <mc:Fallback>
                <p:oleObj name="Equation" r:id="rId6" imgW="1041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75" y="4418012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613525" y="4418012"/>
          <a:ext cx="635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825480" progId="Equation.DSMT4">
                  <p:embed/>
                </p:oleObj>
              </mc:Choice>
              <mc:Fallback>
                <p:oleObj name="Equation" r:id="rId8" imgW="63468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3525" y="4418012"/>
                        <a:ext cx="635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Writing a Rate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199" y="1237344"/>
            <a:ext cx="8425543" cy="1641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Write the following rate as a fraction in lowest terms: </a:t>
            </a:r>
            <a:r>
              <a:rPr lang="en-US" dirty="0">
                <a:solidFill>
                  <a:srgbClr val="0000FF"/>
                </a:solidFill>
              </a:rPr>
              <a:t>150 kilometers (km) </a:t>
            </a:r>
            <a:r>
              <a:rPr lang="en-US" dirty="0"/>
              <a:t>to </a:t>
            </a:r>
            <a:r>
              <a:rPr lang="en-US" dirty="0">
                <a:solidFill>
                  <a:srgbClr val="0000FF"/>
                </a:solidFill>
              </a:rPr>
              <a:t>8 gallons (gal) </a:t>
            </a:r>
            <a:r>
              <a:rPr lang="en-US" dirty="0"/>
              <a:t>of gas.</a:t>
            </a:r>
            <a:endParaRPr lang="en-US" dirty="0">
              <a:solidFill>
                <a:schemeClr val="tx1"/>
              </a:solidFill>
            </a:endParaRPr>
          </a:p>
          <a:p>
            <a:pPr eaLnBrk="1" hangingPunct="1">
              <a:spcBef>
                <a:spcPts val="2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438400" y="3157538"/>
          <a:ext cx="1130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888840" progId="Equation.DSMT4">
                  <p:embed/>
                </p:oleObj>
              </mc:Choice>
              <mc:Fallback>
                <p:oleObj name="Equation" r:id="rId2" imgW="1130040" imgH="888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157538"/>
                        <a:ext cx="1130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3788232" y="3218542"/>
            <a:ext cx="373737" cy="18505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868060" y="3744689"/>
            <a:ext cx="373737" cy="18505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609975" y="3149600"/>
          <a:ext cx="1536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480" imgH="888840" progId="Equation.DSMT4">
                  <p:embed/>
                </p:oleObj>
              </mc:Choice>
              <mc:Fallback>
                <p:oleObj name="Equation" r:id="rId4" imgW="153648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149600"/>
                        <a:ext cx="15367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181600" y="3152775"/>
          <a:ext cx="1219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888840" progId="Equation.DSMT4">
                  <p:embed/>
                </p:oleObj>
              </mc:Choice>
              <mc:Fallback>
                <p:oleObj name="Equation" r:id="rId6" imgW="121896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152775"/>
                        <a:ext cx="12192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i="0" dirty="0">
                <a:solidFill>
                  <a:schemeClr val="tx1"/>
                </a:solidFill>
              </a:rPr>
              <a:t>David </a:t>
            </a:r>
            <a:r>
              <a:rPr lang="en-US" sz="2800" dirty="0"/>
              <a:t>made     of the baskets he shot in last night’s basketball game. What does this indicate?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800" dirty="0"/>
              <a:t>Making      of the baskets means that David made 3 baskets for every 4 shots he attempted.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800" b="1" dirty="0"/>
              <a:t>Note: </a:t>
            </a:r>
            <a:r>
              <a:rPr lang="en-US" sz="2800" dirty="0"/>
              <a:t>This doesn’t mean that David only attempted 4 shots during the game. It means that he made 6 shots if he attempted 8, made 9 shots if he attempted 12, and so on.)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Application: Interpreting Rates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E36C9FF-7530-CEFF-A2F8-7A602269BE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23460"/>
              </p:ext>
            </p:extLst>
          </p:nvPr>
        </p:nvGraphicFramePr>
        <p:xfrm>
          <a:off x="2317094" y="1219200"/>
          <a:ext cx="209078" cy="657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838080" progId="Equation.DSMT4">
                  <p:embed/>
                </p:oleObj>
              </mc:Choice>
              <mc:Fallback>
                <p:oleObj name="Equation" r:id="rId2" imgW="266400" imgH="8380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094" y="1219200"/>
                        <a:ext cx="209078" cy="6571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D37BDEB-0426-DEBD-56CB-AEE7E48687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406105"/>
              </p:ext>
            </p:extLst>
          </p:nvPr>
        </p:nvGraphicFramePr>
        <p:xfrm>
          <a:off x="1754639" y="2537728"/>
          <a:ext cx="234950" cy="694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825480" progId="Equation.DSMT4">
                  <p:embed/>
                </p:oleObj>
              </mc:Choice>
              <mc:Fallback>
                <p:oleObj name="Equation" r:id="rId4" imgW="279360" imgH="8254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E36C9FF-7530-CEFF-A2F8-7A602269BE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639" y="2537728"/>
                        <a:ext cx="234950" cy="6941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Changing Rates to Unit Rates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26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To make a rate a unit rate, divide the numerator by the denominator so the denominator is 1 unit. </a:t>
            </a:r>
          </a:p>
        </p:txBody>
      </p:sp>
      <p:graphicFrame>
        <p:nvGraphicFramePr>
          <p:cNvPr id="11271" name="Object 8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Application: Writing a Unit Rate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90205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 bicyclist rides over level ground at a steady speed of </a:t>
            </a:r>
            <a:r>
              <a:rPr lang="en-US" dirty="0">
                <a:solidFill>
                  <a:srgbClr val="0000FF"/>
                </a:solidFill>
              </a:rPr>
              <a:t>27 miles (mi) </a:t>
            </a:r>
            <a:r>
              <a:rPr lang="en-US" dirty="0"/>
              <a:t>in </a:t>
            </a:r>
            <a:r>
              <a:rPr lang="en-US" dirty="0">
                <a:solidFill>
                  <a:srgbClr val="0000FF"/>
                </a:solidFill>
              </a:rPr>
              <a:t>3 hours (hr)</a:t>
            </a:r>
            <a:r>
              <a:rPr lang="en-US" dirty="0"/>
              <a:t>. Find her speed in miles per hour.</a:t>
            </a:r>
          </a:p>
          <a:p>
            <a:pPr marL="533400" indent="-5334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65475"/>
              </p:ext>
            </p:extLst>
          </p:nvPr>
        </p:nvGraphicFramePr>
        <p:xfrm>
          <a:off x="5346700" y="2838450"/>
          <a:ext cx="914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901440" progId="Equation.DSMT4">
                  <p:embed/>
                </p:oleObj>
              </mc:Choice>
              <mc:Fallback>
                <p:oleObj name="Equation" r:id="rId2" imgW="914400" imgH="90144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2838450"/>
                        <a:ext cx="9144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482314"/>
              </p:ext>
            </p:extLst>
          </p:nvPr>
        </p:nvGraphicFramePr>
        <p:xfrm>
          <a:off x="1435100" y="4648200"/>
          <a:ext cx="82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480" imgH="901440" progId="Equation.DSMT4">
                  <p:embed/>
                </p:oleObj>
              </mc:Choice>
              <mc:Fallback>
                <p:oleObj name="Equation" r:id="rId4" imgW="825480" imgH="90144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648200"/>
                        <a:ext cx="825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301499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rate is indicated by the ratio 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457200" y="3694093"/>
            <a:ext cx="80046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find the unit rate, divide the numerator by the denominator. </a:t>
            </a: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124147"/>
              </p:ext>
            </p:extLst>
          </p:nvPr>
        </p:nvGraphicFramePr>
        <p:xfrm>
          <a:off x="2541588" y="4648200"/>
          <a:ext cx="1155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901440" progId="Equation.DSMT4">
                  <p:embed/>
                </p:oleObj>
              </mc:Choice>
              <mc:Fallback>
                <p:oleObj name="Equation" r:id="rId6" imgW="1155600" imgH="9014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588" y="4648200"/>
                        <a:ext cx="1155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182286"/>
              </p:ext>
            </p:extLst>
          </p:nvPr>
        </p:nvGraphicFramePr>
        <p:xfrm>
          <a:off x="4057650" y="4892675"/>
          <a:ext cx="1409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09400" imgH="368280" progId="Equation.DSMT4">
                  <p:embed/>
                </p:oleObj>
              </mc:Choice>
              <mc:Fallback>
                <p:oleObj name="Equation" r:id="rId8" imgW="1409400" imgH="3682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4892675"/>
                        <a:ext cx="1409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>
            <a:cxnSpLocks/>
          </p:cNvCxnSpPr>
          <p:nvPr/>
        </p:nvCxnSpPr>
        <p:spPr>
          <a:xfrm flipH="1">
            <a:off x="3054379" y="4656138"/>
            <a:ext cx="184121" cy="34444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cxnSpLocks/>
          </p:cNvCxnSpPr>
          <p:nvPr/>
        </p:nvCxnSpPr>
        <p:spPr>
          <a:xfrm flipH="1">
            <a:off x="2819400" y="5176439"/>
            <a:ext cx="204966" cy="3378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57200" y="5522239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Thus, her speed is </a:t>
            </a:r>
            <a:r>
              <a:rPr lang="en-US" sz="2800" dirty="0">
                <a:solidFill>
                  <a:srgbClr val="FF0000"/>
                </a:solidFill>
              </a:rPr>
              <a:t>9 miles per hour</a:t>
            </a:r>
            <a:r>
              <a:rPr lang="en-US" sz="2800" dirty="0"/>
              <a:t>, or </a:t>
            </a:r>
            <a:r>
              <a:rPr lang="en-US" sz="2800" dirty="0">
                <a:solidFill>
                  <a:srgbClr val="FF0000"/>
                </a:solidFill>
              </a:rPr>
              <a:t>9 mph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>
                <a:solidFill>
                  <a:schemeClr val="accent1"/>
                </a:solidFill>
              </a:rPr>
              <a:t>Application: Writing a Unit Rate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90205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Find the rate of a frog hopping across a road if the road is </a:t>
            </a:r>
            <a:r>
              <a:rPr lang="en-US" dirty="0">
                <a:solidFill>
                  <a:srgbClr val="0000FF"/>
                </a:solidFill>
              </a:rPr>
              <a:t>20 ft </a:t>
            </a:r>
            <a:r>
              <a:rPr lang="en-US" dirty="0"/>
              <a:t>wide and the frog hops </a:t>
            </a:r>
            <a:r>
              <a:rPr lang="en-US" dirty="0">
                <a:solidFill>
                  <a:srgbClr val="0000FF"/>
                </a:solidFill>
              </a:rPr>
              <a:t>10 times </a:t>
            </a:r>
            <a:r>
              <a:rPr lang="en-US" dirty="0"/>
              <a:t>to get across the road. (Assume each hop is the same distance.)</a:t>
            </a:r>
          </a:p>
          <a:p>
            <a:pPr marL="533400" indent="-5334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257300" y="4201180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901440" progId="Equation.DSMT4">
                  <p:embed/>
                </p:oleObj>
              </mc:Choice>
              <mc:Fallback>
                <p:oleObj name="Equation" r:id="rId2" imgW="1180800" imgH="90144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4201180"/>
                        <a:ext cx="1181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301499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rate </a:t>
            </a:r>
            <a:r>
              <a:rPr lang="en-US" sz="2800" dirty="0"/>
              <a:t>can be found by comparing the number of feet covered to the number of hops needed.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273550" y="4425950"/>
          <a:ext cx="1549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393480" progId="Equation.DSMT4">
                  <p:embed/>
                </p:oleObj>
              </mc:Choice>
              <mc:Fallback>
                <p:oleObj name="Equation" r:id="rId4" imgW="1549080" imgH="3934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550" y="4425950"/>
                        <a:ext cx="1549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2501217" y="4209118"/>
          <a:ext cx="1752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52480" imgH="901440" progId="Equation.DSMT4">
                  <p:embed/>
                </p:oleObj>
              </mc:Choice>
              <mc:Fallback>
                <p:oleObj name="Equation" r:id="rId6" imgW="175248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217" y="4209118"/>
                        <a:ext cx="1752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2991470" y="4226818"/>
            <a:ext cx="319314" cy="31931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57200" y="5297008"/>
            <a:ext cx="7620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Thus, the frog’s rate is </a:t>
            </a:r>
            <a:r>
              <a:rPr lang="en-US" sz="2800" dirty="0">
                <a:solidFill>
                  <a:srgbClr val="FF0000"/>
                </a:solidFill>
              </a:rPr>
              <a:t>2 feet per hop</a:t>
            </a:r>
            <a:r>
              <a:rPr lang="en-US" sz="2800" dirty="0"/>
              <a:t>, or </a:t>
            </a:r>
            <a:r>
              <a:rPr lang="en-US" sz="2800" dirty="0">
                <a:solidFill>
                  <a:srgbClr val="FF0000"/>
                </a:solidFill>
              </a:rPr>
              <a:t>2 ft/hop</a:t>
            </a:r>
            <a:r>
              <a:rPr lang="en-US" sz="2800" dirty="0"/>
              <a:t>.</a:t>
            </a:r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2791898" y="4716676"/>
            <a:ext cx="319314" cy="31931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Definition: Ratios</a:t>
            </a:r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457200" y="1280160"/>
            <a:ext cx="8226425" cy="191847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5563" indent="-1588">
              <a:lnSpc>
                <a:spcPct val="90000"/>
              </a:lnSpc>
              <a:spcBef>
                <a:spcPct val="20000"/>
              </a:spcBef>
              <a:spcAft>
                <a:spcPts val="400"/>
              </a:spcAft>
              <a:tabLst>
                <a:tab pos="5207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ratio</a:t>
            </a:r>
            <a:r>
              <a:rPr lang="en-US" sz="2800" dirty="0">
                <a:solidFill>
                  <a:srgbClr val="000000"/>
                </a:solidFill>
              </a:rPr>
              <a:t> is a comparison of two quantities by division. The ratio of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to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can be written as </a:t>
            </a:r>
          </a:p>
          <a:p>
            <a:pPr marL="55563" indent="-1588" algn="just">
              <a:lnSpc>
                <a:spcPct val="90000"/>
              </a:lnSpc>
              <a:spcBef>
                <a:spcPct val="20000"/>
              </a:spcBef>
              <a:spcAft>
                <a:spcPts val="400"/>
              </a:spcAft>
              <a:tabLst>
                <a:tab pos="520700" algn="l"/>
              </a:tabLst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marL="55563" indent="-1588" algn="just">
              <a:lnSpc>
                <a:spcPct val="90000"/>
              </a:lnSpc>
              <a:spcBef>
                <a:spcPct val="20000"/>
              </a:spcBef>
              <a:spcAft>
                <a:spcPts val="400"/>
              </a:spcAft>
              <a:tabLst>
                <a:tab pos="520700" algn="l"/>
              </a:tabLst>
              <a:defRPr/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6148" name="Object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739886"/>
              </p:ext>
            </p:extLst>
          </p:nvPr>
        </p:nvGraphicFramePr>
        <p:xfrm>
          <a:off x="2932112" y="2202642"/>
          <a:ext cx="32766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9880" imgH="838080" progId="Equation.DSMT4">
                  <p:embed/>
                </p:oleObj>
              </mc:Choice>
              <mc:Fallback>
                <p:oleObj name="Equation" r:id="rId2" imgW="3809880" imgH="838080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2112" y="2202642"/>
                        <a:ext cx="3276600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11: </a:t>
            </a:r>
            <a:r>
              <a:rPr lang="en-US" dirty="0">
                <a:solidFill>
                  <a:schemeClr val="accent1"/>
                </a:solidFill>
              </a:rPr>
              <a:t>Application: Writing a Unit Rate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76383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You find yourself reading a particularly exciting detective thriller novel. In one afternoon in the library, you read </a:t>
            </a:r>
            <a:r>
              <a:rPr lang="en-US" dirty="0">
                <a:solidFill>
                  <a:srgbClr val="0000FF"/>
                </a:solidFill>
              </a:rPr>
              <a:t>320 pages </a:t>
            </a:r>
            <a:r>
              <a:rPr lang="en-US" dirty="0"/>
              <a:t>of this book in </a:t>
            </a:r>
            <a:r>
              <a:rPr lang="en-US" dirty="0">
                <a:solidFill>
                  <a:srgbClr val="0000FF"/>
                </a:solidFill>
              </a:rPr>
              <a:t>4 hours</a:t>
            </a:r>
            <a:r>
              <a:rPr lang="en-US" dirty="0"/>
              <a:t>. What was your reading rate? That is, how many pages did you read in one hour?</a:t>
            </a:r>
          </a:p>
          <a:p>
            <a:pPr marL="533400" indent="-5334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988833"/>
              </p:ext>
            </p:extLst>
          </p:nvPr>
        </p:nvGraphicFramePr>
        <p:xfrm>
          <a:off x="1219200" y="3931889"/>
          <a:ext cx="1511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901440" progId="Equation.DSMT4">
                  <p:embed/>
                </p:oleObj>
              </mc:Choice>
              <mc:Fallback>
                <p:oleObj name="Equation" r:id="rId2" imgW="1511280" imgH="90144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931889"/>
                        <a:ext cx="1511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84171"/>
              </p:ext>
            </p:extLst>
          </p:nvPr>
        </p:nvGraphicFramePr>
        <p:xfrm>
          <a:off x="5335569" y="4224512"/>
          <a:ext cx="2082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600" imgH="393480" progId="Equation.DSMT4">
                  <p:embed/>
                </p:oleObj>
              </mc:Choice>
              <mc:Fallback>
                <p:oleObj name="Equation" r:id="rId4" imgW="2082600" imgH="3934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5569" y="4224512"/>
                        <a:ext cx="2082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035517"/>
              </p:ext>
            </p:extLst>
          </p:nvPr>
        </p:nvGraphicFramePr>
        <p:xfrm>
          <a:off x="3048000" y="3931889"/>
          <a:ext cx="193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320" imgH="901440" progId="Equation.DSMT4">
                  <p:embed/>
                </p:oleObj>
              </mc:Choice>
              <mc:Fallback>
                <p:oleObj name="Equation" r:id="rId6" imgW="1930320" imgH="9014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931889"/>
                        <a:ext cx="1930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208319" y="3971393"/>
            <a:ext cx="319314" cy="31931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57200" y="5029200"/>
            <a:ext cx="83674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Thus, your reading rate was </a:t>
            </a:r>
            <a:r>
              <a:rPr lang="en-US" sz="2800" dirty="0">
                <a:solidFill>
                  <a:srgbClr val="FF0000"/>
                </a:solidFill>
              </a:rPr>
              <a:t>80 pages per hour</a:t>
            </a:r>
            <a:r>
              <a:rPr lang="en-US" sz="2800" dirty="0"/>
              <a:t>, or </a:t>
            </a:r>
            <a:br>
              <a:rPr lang="en-US" sz="2800" dirty="0"/>
            </a:br>
            <a:r>
              <a:rPr lang="en-US" sz="2800" dirty="0">
                <a:solidFill>
                  <a:srgbClr val="FF0000"/>
                </a:solidFill>
              </a:rPr>
              <a:t>80 pages/hour</a:t>
            </a:r>
            <a:r>
              <a:rPr lang="en-US" sz="2800" dirty="0"/>
              <a:t>.</a:t>
            </a:r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3404261" y="4461251"/>
            <a:ext cx="319314" cy="31931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  <p:graphicFrame>
        <p:nvGraphicFramePr>
          <p:cNvPr id="11271" name="Object 8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3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 the past, many consumers did not understand the concept of unit price or know how to determine such a number. Now, most states have a law that grocery stores must display the unit price for certain goods they sell so that consumers can be fully informed.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12: </a:t>
            </a:r>
            <a:r>
              <a:rPr lang="en-US" dirty="0">
                <a:solidFill>
                  <a:schemeClr val="accent1"/>
                </a:solidFill>
              </a:rPr>
              <a:t>Application: Comparing Unit Prices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32808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An </a:t>
            </a:r>
            <a:r>
              <a:rPr lang="en-US" dirty="0">
                <a:solidFill>
                  <a:srgbClr val="0000FF"/>
                </a:solidFill>
              </a:rPr>
              <a:t>8-ounce</a:t>
            </a:r>
            <a:r>
              <a:rPr lang="en-US" dirty="0"/>
              <a:t> block of Jersey Blue cheese costs </a:t>
            </a:r>
            <a:r>
              <a:rPr lang="en-US" dirty="0">
                <a:solidFill>
                  <a:srgbClr val="0000FF"/>
                </a:solidFill>
              </a:rPr>
              <a:t>$24 </a:t>
            </a:r>
            <a:r>
              <a:rPr lang="en-US" dirty="0"/>
              <a:t>and a </a:t>
            </a:r>
            <a:r>
              <a:rPr lang="en-US" dirty="0">
                <a:solidFill>
                  <a:srgbClr val="0000FF"/>
                </a:solidFill>
              </a:rPr>
              <a:t>16-ounce</a:t>
            </a:r>
            <a:r>
              <a:rPr lang="en-US" dirty="0"/>
              <a:t> block of the same cheese at a different store costs </a:t>
            </a:r>
            <a:r>
              <a:rPr lang="en-US" dirty="0">
                <a:solidFill>
                  <a:srgbClr val="0000FF"/>
                </a:solidFill>
              </a:rPr>
              <a:t>$32</a:t>
            </a:r>
            <a:r>
              <a:rPr lang="en-US" dirty="0"/>
              <a:t>. Which is the better buy?</a:t>
            </a:r>
          </a:p>
          <a:p>
            <a:pPr marL="533400" indent="-5334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To solve this problem, we must divide to find the price per ounce of each block of cheese. Then we will compare the results to decide which is the better buy. </a:t>
            </a:r>
            <a:endParaRPr lang="en-US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990600"/>
            <a:ext cx="8229600" cy="4876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tabLst>
                <a:tab pos="1143000" algn="l"/>
              </a:tabLst>
            </a:pPr>
            <a:r>
              <a:rPr lang="en-US" sz="2800" dirty="0"/>
              <a:t>8-ounce block</a:t>
            </a:r>
          </a:p>
          <a:p>
            <a:pPr>
              <a:lnSpc>
                <a:spcPct val="15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tabLst>
                <a:tab pos="1143000" algn="l"/>
              </a:tabLst>
            </a:pPr>
            <a:r>
              <a:rPr lang="en-US" sz="2800" dirty="0"/>
              <a:t>The 8-ounce block of Jersey Blue cheese costs </a:t>
            </a:r>
            <a:r>
              <a:rPr lang="en-US" sz="2800" dirty="0">
                <a:solidFill>
                  <a:srgbClr val="FF0000"/>
                </a:solidFill>
              </a:rPr>
              <a:t>$3 per ounce. </a:t>
            </a:r>
            <a:r>
              <a:rPr lang="en-US" sz="2800" dirty="0"/>
              <a:t>16-ounce block</a:t>
            </a:r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r>
              <a:rPr lang="en-US" sz="2800" dirty="0"/>
              <a:t>16-ounce block</a:t>
            </a:r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r>
              <a:rPr lang="en-US" sz="2800" dirty="0"/>
              <a:t>The 16-ounce block of Jersey Blue cheese costs </a:t>
            </a:r>
            <a:r>
              <a:rPr lang="en-US" sz="2800" dirty="0">
                <a:solidFill>
                  <a:srgbClr val="FF0000"/>
                </a:solidFill>
              </a:rPr>
              <a:t>$2 per ounce</a:t>
            </a:r>
            <a:r>
              <a:rPr lang="en-US" sz="2800" dirty="0"/>
              <a:t>. </a:t>
            </a:r>
          </a:p>
          <a:p>
            <a:pPr>
              <a:lnSpc>
                <a:spcPct val="90000"/>
              </a:lnSpc>
              <a:tabLst>
                <a:tab pos="1143000" algn="l"/>
              </a:tabLst>
            </a:pPr>
            <a:r>
              <a:rPr lang="en-US" sz="2800" dirty="0"/>
              <a:t>Thus, the larger block (</a:t>
            </a:r>
            <a:r>
              <a:rPr lang="en-US" sz="2800" dirty="0">
                <a:solidFill>
                  <a:srgbClr val="FF0000"/>
                </a:solidFill>
              </a:rPr>
              <a:t>16 ounces for $32</a:t>
            </a:r>
            <a:r>
              <a:rPr lang="en-US" sz="2800" dirty="0"/>
              <a:t>) is the better buy because the price per ounce is less.</a:t>
            </a:r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12: Application: Comparing Unit Prices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126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623069"/>
              </p:ext>
            </p:extLst>
          </p:nvPr>
        </p:nvGraphicFramePr>
        <p:xfrm>
          <a:off x="4355456" y="1144793"/>
          <a:ext cx="762000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927000" progId="Equation.DSMT4">
                  <p:embed/>
                </p:oleObj>
              </mc:Choice>
              <mc:Fallback>
                <p:oleObj name="Equation" r:id="rId2" imgW="7365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456" y="1144793"/>
                        <a:ext cx="762000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613018"/>
              </p:ext>
            </p:extLst>
          </p:nvPr>
        </p:nvGraphicFramePr>
        <p:xfrm>
          <a:off x="3118923" y="1359105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838080" progId="Equation.DSMT4">
                  <p:embed/>
                </p:oleObj>
              </mc:Choice>
              <mc:Fallback>
                <p:oleObj name="Equation" r:id="rId4" imgW="1079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8923" y="1359105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AFE2F21-EFB8-1CF8-F466-1978324FA1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837682"/>
              </p:ext>
            </p:extLst>
          </p:nvPr>
        </p:nvGraphicFramePr>
        <p:xfrm>
          <a:off x="5241634" y="3316535"/>
          <a:ext cx="931863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914400" progId="Equation.DSMT4">
                  <p:embed/>
                </p:oleObj>
              </mc:Choice>
              <mc:Fallback>
                <p:oleObj name="Equation" r:id="rId6" imgW="901440" imgH="914400" progId="Equation.DSMT4">
                  <p:embed/>
                  <p:pic>
                    <p:nvPicPr>
                      <p:cNvPr id="1126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634" y="3316535"/>
                        <a:ext cx="931863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4A898493-F1ED-4CEA-F4F5-3355CA56D6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499677"/>
              </p:ext>
            </p:extLst>
          </p:nvPr>
        </p:nvGraphicFramePr>
        <p:xfrm>
          <a:off x="4090033" y="35052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838080" progId="Equation.DSMT4">
                  <p:embed/>
                </p:oleObj>
              </mc:Choice>
              <mc:Fallback>
                <p:oleObj name="Equation" r:id="rId8" imgW="1079280" imgH="838080" progId="Equation.DSMT4">
                  <p:embed/>
                  <p:pic>
                    <p:nvPicPr>
                      <p:cNvPr id="501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033" y="35052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13: </a:t>
            </a:r>
            <a:r>
              <a:rPr lang="en-US" dirty="0">
                <a:solidFill>
                  <a:schemeClr val="accent1"/>
                </a:solidFill>
              </a:rPr>
              <a:t>Application: Comparing Unit Prices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At a Home and Garden show, an artist is selling 8-inch by 10-inch prints of their work in three different bundle sizes.</a:t>
            </a: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19400" y="2362200"/>
            <a:ext cx="241957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 prints for $30</a:t>
            </a:r>
          </a:p>
          <a:p>
            <a:r>
              <a:rPr lang="en-US" sz="2800" dirty="0">
                <a:solidFill>
                  <a:srgbClr val="0000FF"/>
                </a:solidFill>
              </a:rPr>
              <a:t>4 prints for $52</a:t>
            </a:r>
          </a:p>
          <a:p>
            <a:r>
              <a:rPr lang="en-US" sz="2800" dirty="0">
                <a:solidFill>
                  <a:srgbClr val="0000FF"/>
                </a:solidFill>
              </a:rPr>
              <a:t>6 prints for $72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3953470"/>
            <a:ext cx="77597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Find the price per print for each bundle of prints and tell which is the best buy.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1920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tabLst>
                <a:tab pos="1143000" algn="l"/>
              </a:tabLst>
            </a:pPr>
            <a:r>
              <a:rPr lang="en-US" sz="2800" b="1" dirty="0"/>
              <a:t>Solution</a:t>
            </a:r>
          </a:p>
          <a:p>
            <a:pPr>
              <a:spcBef>
                <a:spcPts val="2000"/>
              </a:spcBef>
              <a:tabLst>
                <a:tab pos="1143000" algn="l"/>
              </a:tabLst>
            </a:pPr>
            <a:r>
              <a:rPr lang="en-US" sz="2800" dirty="0"/>
              <a:t>Calculate the unit price for each bundle and then compare.</a:t>
            </a:r>
          </a:p>
          <a:p>
            <a:pPr>
              <a:spcBef>
                <a:spcPts val="2000"/>
              </a:spcBef>
              <a:tabLst>
                <a:tab pos="1143000" algn="l"/>
              </a:tabLst>
            </a:pPr>
            <a:r>
              <a:rPr lang="en-US" sz="2800" dirty="0"/>
              <a:t>2 prints for $30</a:t>
            </a:r>
          </a:p>
          <a:p>
            <a:pPr>
              <a:spcBef>
                <a:spcPts val="2000"/>
              </a:spcBef>
              <a:tabLst>
                <a:tab pos="1143000" algn="l"/>
              </a:tabLst>
            </a:pPr>
            <a:endParaRPr lang="en-US" sz="2800" dirty="0"/>
          </a:p>
          <a:p>
            <a:pPr>
              <a:spcBef>
                <a:spcPts val="2000"/>
              </a:spcBef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110000"/>
              </a:lnSpc>
              <a:tabLst>
                <a:tab pos="1143000" algn="l"/>
              </a:tabLst>
            </a:pPr>
            <a:r>
              <a:rPr lang="en-US" sz="2800" dirty="0"/>
              <a:t>Therefore, the small bundle of prints costs $15 per print. </a:t>
            </a:r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Application: Comparing Unit Prices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11E4C7C3-C2EB-E4FE-E7E7-0D6D3D6B8D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447113"/>
              </p:ext>
            </p:extLst>
          </p:nvPr>
        </p:nvGraphicFramePr>
        <p:xfrm>
          <a:off x="2438400" y="3352800"/>
          <a:ext cx="749300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927000" progId="Equation.DSMT4">
                  <p:embed/>
                </p:oleObj>
              </mc:Choice>
              <mc:Fallback>
                <p:oleObj name="Equation" r:id="rId2" imgW="723600" imgH="927000" progId="Equation.DSMT4">
                  <p:embed/>
                  <p:pic>
                    <p:nvPicPr>
                      <p:cNvPr id="1126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749300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>
            <a:extLst>
              <a:ext uri="{FF2B5EF4-FFF2-40B4-BE49-F238E27FC236}">
                <a16:creationId xmlns:a16="http://schemas.microsoft.com/office/drawing/2014/main" id="{A9D23B59-7F46-F44C-2A76-4453B8D2BD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362503"/>
              </p:ext>
            </p:extLst>
          </p:nvPr>
        </p:nvGraphicFramePr>
        <p:xfrm>
          <a:off x="687388" y="3541713"/>
          <a:ext cx="1638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888840" progId="Equation.DSMT4">
                  <p:embed/>
                </p:oleObj>
              </mc:Choice>
              <mc:Fallback>
                <p:oleObj name="Equation" r:id="rId4" imgW="1638000" imgH="888840" progId="Equation.DSMT4">
                  <p:embed/>
                  <p:pic>
                    <p:nvPicPr>
                      <p:cNvPr id="501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3541713"/>
                        <a:ext cx="1638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1920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spcBef>
                <a:spcPts val="2000"/>
              </a:spcBef>
              <a:tabLst>
                <a:tab pos="1143000" algn="l"/>
              </a:tabLst>
            </a:pPr>
            <a:r>
              <a:rPr lang="en-US" sz="2800" dirty="0"/>
              <a:t>4 prints for $52</a:t>
            </a:r>
          </a:p>
          <a:p>
            <a:pPr>
              <a:spcBef>
                <a:spcPts val="2000"/>
              </a:spcBef>
              <a:tabLst>
                <a:tab pos="1143000" algn="l"/>
              </a:tabLst>
            </a:pPr>
            <a:endParaRPr lang="en-US" sz="2800" dirty="0"/>
          </a:p>
          <a:p>
            <a:pPr>
              <a:spcBef>
                <a:spcPts val="2000"/>
              </a:spcBef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110000"/>
              </a:lnSpc>
              <a:tabLst>
                <a:tab pos="1143000" algn="l"/>
              </a:tabLst>
            </a:pPr>
            <a:r>
              <a:rPr lang="en-US" sz="2800" dirty="0"/>
              <a:t>The medium bundle of print costs $13 per print. </a:t>
            </a:r>
          </a:p>
          <a:p>
            <a:pPr>
              <a:spcBef>
                <a:spcPts val="2000"/>
              </a:spcBef>
              <a:tabLst>
                <a:tab pos="1143000" algn="l"/>
              </a:tabLst>
            </a:pPr>
            <a:r>
              <a:rPr lang="en-US" sz="2800" dirty="0"/>
              <a:t>6 prints for $72</a:t>
            </a:r>
          </a:p>
          <a:p>
            <a:pPr>
              <a:spcBef>
                <a:spcPts val="2000"/>
              </a:spcBef>
              <a:tabLst>
                <a:tab pos="1143000" algn="l"/>
              </a:tabLst>
            </a:pPr>
            <a:endParaRPr lang="en-US" sz="2800" dirty="0"/>
          </a:p>
          <a:p>
            <a:pPr>
              <a:spcBef>
                <a:spcPts val="2000"/>
              </a:spcBef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110000"/>
              </a:lnSpc>
              <a:tabLst>
                <a:tab pos="1143000" algn="l"/>
              </a:tabLst>
            </a:pPr>
            <a:r>
              <a:rPr lang="en-US" sz="2800" dirty="0"/>
              <a:t>The largest bundle of prints costs $12 per print.</a:t>
            </a:r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2800" dirty="0"/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Application: Comparing Unit Prices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11E4C7C3-C2EB-E4FE-E7E7-0D6D3D6B8D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368463"/>
              </p:ext>
            </p:extLst>
          </p:nvPr>
        </p:nvGraphicFramePr>
        <p:xfrm>
          <a:off x="2390775" y="1741488"/>
          <a:ext cx="776288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927000" progId="Equation.DSMT4">
                  <p:embed/>
                </p:oleObj>
              </mc:Choice>
              <mc:Fallback>
                <p:oleObj name="Equation" r:id="rId2" imgW="749160" imgH="927000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11E4C7C3-C2EB-E4FE-E7E7-0D6D3D6B8D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1741488"/>
                        <a:ext cx="776288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>
            <a:extLst>
              <a:ext uri="{FF2B5EF4-FFF2-40B4-BE49-F238E27FC236}">
                <a16:creationId xmlns:a16="http://schemas.microsoft.com/office/drawing/2014/main" id="{A9D23B59-7F46-F44C-2A76-4453B8D2BD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696576"/>
              </p:ext>
            </p:extLst>
          </p:nvPr>
        </p:nvGraphicFramePr>
        <p:xfrm>
          <a:off x="681038" y="1941513"/>
          <a:ext cx="1651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0960" imgH="888840" progId="Equation.DSMT4">
                  <p:embed/>
                </p:oleObj>
              </mc:Choice>
              <mc:Fallback>
                <p:oleObj name="Equation" r:id="rId4" imgW="1650960" imgH="888840" progId="Equation.DSMT4">
                  <p:embed/>
                  <p:pic>
                    <p:nvPicPr>
                      <p:cNvPr id="3" name="Object 9">
                        <a:extLst>
                          <a:ext uri="{FF2B5EF4-FFF2-40B4-BE49-F238E27FC236}">
                            <a16:creationId xmlns:a16="http://schemas.microsoft.com/office/drawing/2014/main" id="{A9D23B59-7F46-F44C-2A76-4453B8D2BD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38" y="1941513"/>
                        <a:ext cx="1651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>
            <a:extLst>
              <a:ext uri="{FF2B5EF4-FFF2-40B4-BE49-F238E27FC236}">
                <a16:creationId xmlns:a16="http://schemas.microsoft.com/office/drawing/2014/main" id="{8E1EEA55-1BDC-EA5C-E537-94A6B46033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85780"/>
              </p:ext>
            </p:extLst>
          </p:nvPr>
        </p:nvGraphicFramePr>
        <p:xfrm>
          <a:off x="565150" y="4267200"/>
          <a:ext cx="1651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50960" imgH="888840" progId="Equation.DSMT4">
                  <p:embed/>
                </p:oleObj>
              </mc:Choice>
              <mc:Fallback>
                <p:oleObj name="Equation" r:id="rId6" imgW="1650960" imgH="888840" progId="Equation.DSMT4">
                  <p:embed/>
                  <p:pic>
                    <p:nvPicPr>
                      <p:cNvPr id="3" name="Object 9">
                        <a:extLst>
                          <a:ext uri="{FF2B5EF4-FFF2-40B4-BE49-F238E27FC236}">
                            <a16:creationId xmlns:a16="http://schemas.microsoft.com/office/drawing/2014/main" id="{A9D23B59-7F46-F44C-2A76-4453B8D2BD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4267200"/>
                        <a:ext cx="1651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912CA56-2CF9-9676-02F4-3060253381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049971"/>
              </p:ext>
            </p:extLst>
          </p:nvPr>
        </p:nvGraphicFramePr>
        <p:xfrm>
          <a:off x="2403475" y="4038600"/>
          <a:ext cx="763588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560" imgH="914400" progId="Equation.DSMT4">
                  <p:embed/>
                </p:oleObj>
              </mc:Choice>
              <mc:Fallback>
                <p:oleObj name="Equation" r:id="rId8" imgW="736560" imgH="914400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11E4C7C3-C2EB-E4FE-E7E7-0D6D3D6B8D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4038600"/>
                        <a:ext cx="763588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038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Application: Comparing Unit Prices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Looking at the price per print of each bundle, the largest bundle (6 prints) has the lowest price per print and is therefore the best buy.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Special Comment on the Term </a:t>
            </a:r>
            <a:r>
              <a:rPr lang="en-US" b="1" dirty="0">
                <a:solidFill>
                  <a:schemeClr val="accent1"/>
                </a:solidFill>
              </a:rPr>
              <a:t>per</a:t>
            </a:r>
          </a:p>
        </p:txBody>
      </p:sp>
      <p:sp>
        <p:nvSpPr>
          <p:cNvPr id="1126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67700" cy="353943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Be aware that the term </a:t>
            </a:r>
            <a:r>
              <a:rPr lang="en-US" b="1" dirty="0">
                <a:solidFill>
                  <a:srgbClr val="C00000"/>
                </a:solidFill>
              </a:rPr>
              <a:t>per</a:t>
            </a:r>
            <a:r>
              <a:rPr lang="en-US" dirty="0">
                <a:solidFill>
                  <a:srgbClr val="000000"/>
                </a:solidFill>
              </a:rPr>
              <a:t> can be interpreted to mean </a:t>
            </a:r>
            <a:r>
              <a:rPr lang="en-US" b="1" dirty="0">
                <a:solidFill>
                  <a:srgbClr val="C00000"/>
                </a:solidFill>
              </a:rPr>
              <a:t>divided by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</a:t>
            </a:r>
          </a:p>
          <a:p>
            <a:r>
              <a:rPr lang="en-US" dirty="0">
                <a:solidFill>
                  <a:srgbClr val="000000"/>
                </a:solidFill>
              </a:rPr>
              <a:t>cents </a:t>
            </a:r>
            <a:r>
              <a:rPr lang="en-US" b="1" dirty="0">
                <a:solidFill>
                  <a:srgbClr val="C00000"/>
                </a:solidFill>
              </a:rPr>
              <a:t>per</a:t>
            </a:r>
            <a:r>
              <a:rPr lang="en-US" dirty="0">
                <a:solidFill>
                  <a:srgbClr val="000000"/>
                </a:solidFill>
              </a:rPr>
              <a:t> ounce       means     cents </a:t>
            </a:r>
            <a:r>
              <a:rPr lang="en-US" b="1" dirty="0">
                <a:solidFill>
                  <a:srgbClr val="C00000"/>
                </a:solidFill>
              </a:rPr>
              <a:t>divided by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ounces</a:t>
            </a:r>
          </a:p>
          <a:p>
            <a:r>
              <a:rPr lang="en-US" dirty="0">
                <a:solidFill>
                  <a:srgbClr val="000000"/>
                </a:solidFill>
              </a:rPr>
              <a:t>dollars </a:t>
            </a:r>
            <a:r>
              <a:rPr lang="en-US" b="1" dirty="0">
                <a:solidFill>
                  <a:srgbClr val="C00000"/>
                </a:solidFill>
              </a:rPr>
              <a:t>per</a:t>
            </a:r>
            <a:r>
              <a:rPr lang="en-US" dirty="0">
                <a:solidFill>
                  <a:srgbClr val="000000"/>
                </a:solidFill>
              </a:rPr>
              <a:t> pound    means     dollars </a:t>
            </a:r>
            <a:r>
              <a:rPr lang="en-US" b="1" dirty="0">
                <a:solidFill>
                  <a:srgbClr val="C00000"/>
                </a:solidFill>
              </a:rPr>
              <a:t>divided by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pounds</a:t>
            </a:r>
          </a:p>
          <a:p>
            <a:r>
              <a:rPr lang="en-US" dirty="0">
                <a:solidFill>
                  <a:srgbClr val="000000"/>
                </a:solidFill>
              </a:rPr>
              <a:t>miles </a:t>
            </a:r>
            <a:r>
              <a:rPr lang="en-US" b="1" dirty="0">
                <a:solidFill>
                  <a:srgbClr val="C00000"/>
                </a:solidFill>
              </a:rPr>
              <a:t>per</a:t>
            </a:r>
            <a:r>
              <a:rPr lang="en-US" dirty="0">
                <a:solidFill>
                  <a:srgbClr val="000000"/>
                </a:solidFill>
              </a:rPr>
              <a:t> hour         means      miles </a:t>
            </a:r>
            <a:r>
              <a:rPr lang="en-US" b="1" dirty="0">
                <a:solidFill>
                  <a:srgbClr val="C00000"/>
                </a:solidFill>
              </a:rPr>
              <a:t>divided by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hours</a:t>
            </a:r>
          </a:p>
          <a:p>
            <a:r>
              <a:rPr lang="en-US" dirty="0">
                <a:solidFill>
                  <a:srgbClr val="000000"/>
                </a:solidFill>
              </a:rPr>
              <a:t>miles </a:t>
            </a:r>
            <a:r>
              <a:rPr lang="en-US" b="1" dirty="0">
                <a:solidFill>
                  <a:srgbClr val="C00000"/>
                </a:solidFill>
              </a:rPr>
              <a:t>per</a:t>
            </a:r>
            <a:r>
              <a:rPr lang="en-US" dirty="0">
                <a:solidFill>
                  <a:srgbClr val="000000"/>
                </a:solidFill>
              </a:rPr>
              <a:t> gallon       means      miles </a:t>
            </a:r>
            <a:r>
              <a:rPr lang="en-US" b="1" dirty="0">
                <a:solidFill>
                  <a:srgbClr val="C00000"/>
                </a:solidFill>
              </a:rPr>
              <a:t>divided by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gallons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Attention!</a:t>
            </a:r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457200" y="1280161"/>
            <a:ext cx="8226425" cy="138499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most common notation for ratios is fraction notation, and that is the notation we will use in this section.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143000"/>
            <a:ext cx="8229600" cy="2375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The floor of a room measures </a:t>
            </a:r>
            <a:r>
              <a:rPr lang="en-US" sz="2800" dirty="0">
                <a:solidFill>
                  <a:srgbClr val="0000FF"/>
                </a:solidFill>
              </a:rPr>
              <a:t>14 feet long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0000FF"/>
                </a:solidFill>
              </a:rPr>
              <a:t>10 feet wide</a:t>
            </a:r>
            <a:r>
              <a:rPr lang="en-US" sz="2800" dirty="0"/>
              <a:t>. An architect drawing a scale model of the room needs to determine the ratio of the room’s length to its width. Write this ratio as a fraction in lowest terms.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Application: Writing Ratios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609850" y="41148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760" imgH="838080" progId="Equation.DSMT4">
                  <p:embed/>
                </p:oleObj>
              </mc:Choice>
              <mc:Fallback>
                <p:oleObj name="Equation" r:id="rId2" imgW="977760" imgH="838080" progId="Equation.DSMT4">
                  <p:embed/>
                  <p:pic>
                    <p:nvPicPr>
                      <p:cNvPr id="0" name="Picture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4114800"/>
                        <a:ext cx="977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335280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ratio of length to width (in that order) in fraction form is</a:t>
            </a: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457200" y="50148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Note that, in addition to reducing the fraction to lowest terms, the common units (feet) were canceled.</a:t>
            </a:r>
          </a:p>
        </p:txBody>
      </p: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619500" y="4114800"/>
          <a:ext cx="1333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927000" progId="Equation.DSMT4">
                  <p:embed/>
                </p:oleObj>
              </mc:Choice>
              <mc:Fallback>
                <p:oleObj name="Equation" r:id="rId4" imgW="133344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4114800"/>
                        <a:ext cx="1333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10800000" flipV="1">
            <a:off x="4325620" y="4152899"/>
            <a:ext cx="589280" cy="2920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4300220" y="4635500"/>
            <a:ext cx="589280" cy="2920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978400" y="410845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838080" progId="Equation.DSMT4">
                  <p:embed/>
                </p:oleObj>
              </mc:Choice>
              <mc:Fallback>
                <p:oleObj name="Equation" r:id="rId6" imgW="10411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410845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5128261" y="4213859"/>
            <a:ext cx="355599" cy="20828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5120641" y="4721860"/>
            <a:ext cx="355599" cy="20828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6059540" y="41148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838080" progId="Equation.DSMT4">
                  <p:embed/>
                </p:oleObj>
              </mc:Choice>
              <mc:Fallback>
                <p:oleObj name="Equation" r:id="rId8" imgW="3427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9540" y="4114800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Writing Ratios that Compare Mixed Numbers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038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Write each ratio as a fraction in lowest terms. </a:t>
            </a:r>
          </a:p>
          <a:p>
            <a:pPr eaLnBrk="1" hangingPunct="1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eaLnBrk="1" hangingPunct="1">
              <a:spcBef>
                <a:spcPts val="15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spcBef>
                <a:spcPts val="15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9076"/>
              </p:ext>
            </p:extLst>
          </p:nvPr>
        </p:nvGraphicFramePr>
        <p:xfrm>
          <a:off x="476250" y="1911350"/>
          <a:ext cx="1892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825480" progId="Equation.DSMT4">
                  <p:embed/>
                </p:oleObj>
              </mc:Choice>
              <mc:Fallback>
                <p:oleObj name="Equation" r:id="rId2" imgW="189216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1911350"/>
                        <a:ext cx="1892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413000" y="3683000"/>
          <a:ext cx="35941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93880" imgH="1650960" progId="Equation.DSMT4">
                  <p:embed/>
                </p:oleObj>
              </mc:Choice>
              <mc:Fallback>
                <p:oleObj name="Equation" r:id="rId4" imgW="3593880" imgH="1650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3683000"/>
                        <a:ext cx="3594100" cy="165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5585460" y="4137660"/>
            <a:ext cx="355599" cy="20828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5128260" y="4632960"/>
            <a:ext cx="355599" cy="20828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045200" y="4076700"/>
          <a:ext cx="685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825480" progId="Equation.DSMT4">
                  <p:embed/>
                </p:oleObj>
              </mc:Choice>
              <mc:Fallback>
                <p:oleObj name="Equation" r:id="rId6" imgW="68580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4076700"/>
                        <a:ext cx="685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16CB0B68-44BF-E26E-F2A6-F31CD0450C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224710"/>
              </p:ext>
            </p:extLst>
          </p:nvPr>
        </p:nvGraphicFramePr>
        <p:xfrm>
          <a:off x="3276600" y="1911350"/>
          <a:ext cx="2895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5480" imgH="825480" progId="Equation.DSMT4">
                  <p:embed/>
                </p:oleObj>
              </mc:Choice>
              <mc:Fallback>
                <p:oleObj name="Equation" r:id="rId8" imgW="2895480" imgH="82548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11350"/>
                        <a:ext cx="2895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145007"/>
              </p:ext>
            </p:extLst>
          </p:nvPr>
        </p:nvGraphicFramePr>
        <p:xfrm>
          <a:off x="692150" y="2406650"/>
          <a:ext cx="1270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1257120" progId="Equation.DSMT4">
                  <p:embed/>
                </p:oleObj>
              </mc:Choice>
              <mc:Fallback>
                <p:oleObj name="Equation" r:id="rId2" imgW="1269720" imgH="1257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406650"/>
                        <a:ext cx="12700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Writing Ratios that Compare Mixed Numbers (cont.)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659587"/>
              </p:ext>
            </p:extLst>
          </p:nvPr>
        </p:nvGraphicFramePr>
        <p:xfrm>
          <a:off x="609600" y="1602740"/>
          <a:ext cx="508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304560" progId="Equation.DSMT4">
                  <p:embed/>
                </p:oleObj>
              </mc:Choice>
              <mc:Fallback>
                <p:oleObj name="Equation" r:id="rId4" imgW="507960" imgH="304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02740"/>
                        <a:ext cx="508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705844"/>
              </p:ext>
            </p:extLst>
          </p:nvPr>
        </p:nvGraphicFramePr>
        <p:xfrm>
          <a:off x="2019300" y="2413000"/>
          <a:ext cx="25527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1257120" progId="Equation.DSMT4">
                  <p:embed/>
                </p:oleObj>
              </mc:Choice>
              <mc:Fallback>
                <p:oleObj name="Equation" r:id="rId6" imgW="2552400" imgH="1257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2413000"/>
                        <a:ext cx="25527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3901441" y="2467610"/>
            <a:ext cx="355599" cy="20828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1270002" y="3130549"/>
            <a:ext cx="596898" cy="3047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1155701" y="2457450"/>
            <a:ext cx="596898" cy="3047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277360" y="2975610"/>
            <a:ext cx="355599" cy="20828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276850" y="2343150"/>
            <a:ext cx="3632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in ratios, two numbers are being compared, so the ratio is 2 to 1, not just 2.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52904"/>
              </p:ext>
            </p:extLst>
          </p:nvPr>
        </p:nvGraphicFramePr>
        <p:xfrm>
          <a:off x="4578350" y="2419350"/>
          <a:ext cx="52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560" imgH="825480" progId="Equation.DSMT4">
                  <p:embed/>
                </p:oleObj>
              </mc:Choice>
              <mc:Fallback>
                <p:oleObj name="Equation" r:id="rId8" imgW="52056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2419350"/>
                        <a:ext cx="520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714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Two lengths of pipe are shown. Write the ratio of the length of the longer pipe to the length of the shorter pipe by comparing the lengths in centimeters.</a:t>
            </a:r>
          </a:p>
          <a:p>
            <a:pPr eaLnBrk="1" hangingPunct="1">
              <a:spcBef>
                <a:spcPts val="8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b="1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ratio is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5803038"/>
              </p:ext>
            </p:extLst>
          </p:nvPr>
        </p:nvGraphicFramePr>
        <p:xfrm>
          <a:off x="4710057" y="4600396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838080" progId="Equation.DSMT4">
                  <p:embed/>
                </p:oleObj>
              </mc:Choice>
              <mc:Fallback>
                <p:oleObj name="Equation" r:id="rId2" imgW="2819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057" y="4600396"/>
                        <a:ext cx="281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>
                <a:solidFill>
                  <a:schemeClr val="accent1"/>
                </a:solidFill>
              </a:rPr>
              <a:t>Writing Ratios that Compare Decimal Numbers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209800" y="50546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560" imgH="838080" progId="Equation.DSMT4">
                  <p:embed/>
                </p:oleObj>
              </mc:Choice>
              <mc:Fallback>
                <p:oleObj name="Equation" r:id="rId4" imgW="5205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54600"/>
                        <a:ext cx="520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915673"/>
              </p:ext>
            </p:extLst>
          </p:nvPr>
        </p:nvGraphicFramePr>
        <p:xfrm>
          <a:off x="609600" y="3675529"/>
          <a:ext cx="5956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56200" imgH="888840" progId="Equation.DSMT4">
                  <p:embed/>
                </p:oleObj>
              </mc:Choice>
              <mc:Fallback>
                <p:oleObj name="Equation" r:id="rId6" imgW="5956200" imgH="888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75529"/>
                        <a:ext cx="5956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5935458" y="4647084"/>
            <a:ext cx="330197" cy="2921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cxnSpLocks/>
          </p:cNvCxnSpPr>
          <p:nvPr/>
        </p:nvCxnSpPr>
        <p:spPr>
          <a:xfrm flipH="1">
            <a:off x="4765675" y="3675529"/>
            <a:ext cx="1752600" cy="33066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771997"/>
              </p:ext>
            </p:extLst>
          </p:nvPr>
        </p:nvGraphicFramePr>
        <p:xfrm>
          <a:off x="7706061" y="4628031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838080" progId="Equation.DSMT4">
                  <p:embed/>
                </p:oleObj>
              </mc:Choice>
              <mc:Fallback>
                <p:oleObj name="Equation" r:id="rId8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6061" y="4628031"/>
                        <a:ext cx="69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5935458" y="5155082"/>
            <a:ext cx="330197" cy="2921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DD47D227-EA92-709A-6995-F392646E1BD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38087" y="2250853"/>
            <a:ext cx="3740627" cy="1246876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3AD0F65-6704-91B3-2E24-22E213BB6375}"/>
              </a:ext>
            </a:extLst>
          </p:cNvPr>
          <p:cNvCxnSpPr>
            <a:cxnSpLocks/>
          </p:cNvCxnSpPr>
          <p:nvPr/>
        </p:nvCxnSpPr>
        <p:spPr>
          <a:xfrm flipH="1">
            <a:off x="4792681" y="4215090"/>
            <a:ext cx="1752600" cy="33066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Writing Ratios from Graphs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362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The circle graph shown here illustrates a monthly budget with categories for food, mortgage payment, utilities, taxes, and other.</a:t>
            </a:r>
          </a:p>
          <a:p>
            <a:r>
              <a:rPr lang="en-US" dirty="0"/>
              <a:t>Use the information from the graph to</a:t>
            </a:r>
          </a:p>
          <a:p>
            <a:pPr marL="514350" indent="-514350">
              <a:spcBef>
                <a:spcPts val="400"/>
              </a:spcBef>
              <a:buAutoNum type="alphaLcPeriod"/>
            </a:pPr>
            <a:r>
              <a:rPr lang="en-US" dirty="0"/>
              <a:t>find the ratio of money </a:t>
            </a:r>
          </a:p>
          <a:p>
            <a:pPr marL="514350" indent="-514350">
              <a:spcBef>
                <a:spcPts val="400"/>
              </a:spcBef>
            </a:pPr>
            <a:r>
              <a:rPr lang="en-US" dirty="0"/>
              <a:t>	budgeted for food to money </a:t>
            </a:r>
          </a:p>
          <a:p>
            <a:pPr marL="514350" indent="-514350">
              <a:spcBef>
                <a:spcPts val="400"/>
              </a:spcBef>
            </a:pPr>
            <a:r>
              <a:rPr lang="en-US" dirty="0"/>
              <a:t>	budgeted for taxes and</a:t>
            </a:r>
          </a:p>
          <a:p>
            <a:pPr marL="514350" indent="-514350">
              <a:spcBef>
                <a:spcPts val="400"/>
              </a:spcBef>
              <a:buFont typeface="+mj-lt"/>
              <a:buAutoNum type="alphaLcPeriod" startAt="2"/>
            </a:pPr>
            <a:r>
              <a:rPr lang="en-US" dirty="0"/>
              <a:t>find the ratio of the mortgage </a:t>
            </a:r>
          </a:p>
          <a:p>
            <a:pPr marL="514350" indent="-514350">
              <a:spcBef>
                <a:spcPts val="400"/>
              </a:spcBef>
            </a:pPr>
            <a:r>
              <a:rPr lang="en-US" dirty="0"/>
              <a:t>	payment to the total budget.</a:t>
            </a:r>
            <a:endParaRPr lang="en-US" b="1" dirty="0">
              <a:solidFill>
                <a:schemeClr val="tx1"/>
              </a:solidFill>
            </a:endParaRPr>
          </a:p>
          <a:p>
            <a:pPr eaLnBrk="1" hangingPunct="1">
              <a:spcBef>
                <a:spcPts val="15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971800"/>
            <a:ext cx="3465616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538E345-A844-485E-9F91-F6149ADC969F}"/>
              </a:ext>
            </a:extLst>
          </p:cNvPr>
          <p:cNvSpPr txBox="1"/>
          <p:nvPr/>
        </p:nvSpPr>
        <p:spPr>
          <a:xfrm>
            <a:off x="457200" y="1058108"/>
            <a:ext cx="8131399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The ratio of money budgeted for food to money budgeted for taxes is</a:t>
            </a:r>
          </a:p>
          <a:p>
            <a:endParaRPr lang="en-US" sz="2800" dirty="0"/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The total budget is found by summing the amount spent in each category.</a:t>
            </a:r>
          </a:p>
          <a:p>
            <a:endParaRPr lang="en-US" sz="2800" dirty="0"/>
          </a:p>
          <a:p>
            <a:endParaRPr lang="en-US" sz="2800" dirty="0"/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endParaRPr lang="en-US" dirty="0"/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Writing Ratios from Graphs (cont.)</a:t>
            </a:r>
          </a:p>
        </p:txBody>
      </p:sp>
      <p:graphicFrame>
        <p:nvGraphicFramePr>
          <p:cNvPr id="317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409240"/>
              </p:ext>
            </p:extLst>
          </p:nvPr>
        </p:nvGraphicFramePr>
        <p:xfrm>
          <a:off x="1498600" y="4909358"/>
          <a:ext cx="614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146640" imgH="368280" progId="Equation.DSMT4">
                  <p:embed/>
                </p:oleObj>
              </mc:Choice>
              <mc:Fallback>
                <p:oleObj name="Equation" r:id="rId2" imgW="61466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4909358"/>
                        <a:ext cx="6146800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995980"/>
              </p:ext>
            </p:extLst>
          </p:nvPr>
        </p:nvGraphicFramePr>
        <p:xfrm>
          <a:off x="2667000" y="2565169"/>
          <a:ext cx="199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80" imgH="876240" progId="Equation.DSMT4">
                  <p:embed/>
                </p:oleObj>
              </mc:Choice>
              <mc:Fallback>
                <p:oleObj name="Equation" r:id="rId4" imgW="1993680" imgH="876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565169"/>
                        <a:ext cx="1993900" cy="876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flipH="1">
            <a:off x="4121082" y="2565169"/>
            <a:ext cx="488705" cy="41874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121083" y="3146064"/>
            <a:ext cx="406844" cy="25908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197524"/>
              </p:ext>
            </p:extLst>
          </p:nvPr>
        </p:nvGraphicFramePr>
        <p:xfrm>
          <a:off x="4758061" y="2532919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3920" imgH="825480" progId="Equation.DSMT4">
                  <p:embed/>
                </p:oleObj>
              </mc:Choice>
              <mc:Fallback>
                <p:oleObj name="Equation" r:id="rId6" imgW="58392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061" y="2532919"/>
                        <a:ext cx="584200" cy="825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1382</Words>
  <Application>Microsoft Office PowerPoint</Application>
  <PresentationFormat>On-screen Show (4:3)</PresentationFormat>
  <Paragraphs>144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Courier New</vt:lpstr>
      <vt:lpstr>Office Theme</vt:lpstr>
      <vt:lpstr>Equation</vt:lpstr>
      <vt:lpstr>MathType 6.0 Equation</vt:lpstr>
      <vt:lpstr>Section 3.10</vt:lpstr>
      <vt:lpstr>Definition: Ratios</vt:lpstr>
      <vt:lpstr>Attention!</vt:lpstr>
      <vt:lpstr>Example 1: Application: Writing Ratios</vt:lpstr>
      <vt:lpstr>Example 2: Writing Ratios that Compare Mixed Numbers</vt:lpstr>
      <vt:lpstr>Example 2: Writing Ratios that Compare Mixed Numbers (cont.)</vt:lpstr>
      <vt:lpstr>Example 3: Writing Ratios that Compare Decimal Numbers</vt:lpstr>
      <vt:lpstr>Example 4: Application: Writing Ratios from Graphs</vt:lpstr>
      <vt:lpstr>Example 4: Application: Writing Ratios from Graphs (cont.)</vt:lpstr>
      <vt:lpstr>Example 4: Application: Writing Ratios from Graphs (cont.)</vt:lpstr>
      <vt:lpstr>Example 5: Writing Ratios in Geometry</vt:lpstr>
      <vt:lpstr>Example 5: Writing Ratios in Geometry (cont.)</vt:lpstr>
      <vt:lpstr>Note</vt:lpstr>
      <vt:lpstr>Example 6: Writing Ratios that Compare Measurements</vt:lpstr>
      <vt:lpstr>Example 7: Writing a Rate</vt:lpstr>
      <vt:lpstr>Example 8: Application: Interpreting Rates</vt:lpstr>
      <vt:lpstr>Procedure: Changing Rates to Unit Rates</vt:lpstr>
      <vt:lpstr>Example 9: Application: Writing a Unit Rate</vt:lpstr>
      <vt:lpstr>Example 10: Application: Writing a Unit Rate</vt:lpstr>
      <vt:lpstr>Example 11: Application: Writing a Unit Rate</vt:lpstr>
      <vt:lpstr>Note</vt:lpstr>
      <vt:lpstr>Example 12: Application: Comparing Unit Prices</vt:lpstr>
      <vt:lpstr>Example 12: Application: Comparing Unit Prices (cont.)</vt:lpstr>
      <vt:lpstr>Example 13: Application: Comparing Unit Prices</vt:lpstr>
      <vt:lpstr>Example 13: Application: Comparing Unit Prices (cont.)</vt:lpstr>
      <vt:lpstr>Example 13: Application: Comparing Unit Prices (cont.)</vt:lpstr>
      <vt:lpstr>Example 13: Application: Comparing Unit Prices (cont.)</vt:lpstr>
      <vt:lpstr>Special Comment on the Term per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174</cp:revision>
  <dcterms:created xsi:type="dcterms:W3CDTF">2013-04-26T14:43:13Z</dcterms:created>
  <dcterms:modified xsi:type="dcterms:W3CDTF">2023-07-05T16:37:21Z</dcterms:modified>
</cp:coreProperties>
</file>