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260" r:id="rId3"/>
    <p:sldId id="290" r:id="rId4"/>
    <p:sldId id="307" r:id="rId5"/>
    <p:sldId id="264" r:id="rId6"/>
    <p:sldId id="265" r:id="rId7"/>
    <p:sldId id="267" r:id="rId8"/>
    <p:sldId id="303" r:id="rId9"/>
    <p:sldId id="304" r:id="rId10"/>
    <p:sldId id="292" r:id="rId11"/>
    <p:sldId id="306" r:id="rId12"/>
    <p:sldId id="294" r:id="rId13"/>
    <p:sldId id="295" r:id="rId14"/>
    <p:sldId id="296" r:id="rId15"/>
    <p:sldId id="297" r:id="rId16"/>
    <p:sldId id="298" r:id="rId17"/>
    <p:sldId id="299" r:id="rId18"/>
    <p:sldId id="289" r:id="rId19"/>
    <p:sldId id="282" r:id="rId20"/>
    <p:sldId id="283" r:id="rId21"/>
    <p:sldId id="305" r:id="rId22"/>
    <p:sldId id="284" r:id="rId23"/>
    <p:sldId id="285" r:id="rId24"/>
    <p:sldId id="300" r:id="rId25"/>
    <p:sldId id="301" r:id="rId26"/>
    <p:sldId id="302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holas Belloit" initials="NB" lastIdx="1" clrIdx="0"/>
  <p:cmAuthor id="2" name="Nicholas Belloit" initials="NB [2]" lastIdx="1" clrIdx="1"/>
  <p:cmAuthor id="3" name="Nicholas Belloit" initials="NB [3]" lastIdx="1" clrIdx="2"/>
  <p:cmAuthor id="4" name="Nicholas Belloit" initials="NB [4]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6092"/>
    <a:srgbClr val="000099"/>
    <a:srgbClr val="000000"/>
    <a:srgbClr val="1F497D"/>
    <a:srgbClr val="0000FF"/>
    <a:srgbClr val="C00000"/>
    <a:srgbClr val="3C86A6"/>
    <a:srgbClr val="006666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440" autoAdjust="0"/>
    <p:restoredTop sz="94660"/>
  </p:normalViewPr>
  <p:slideViewPr>
    <p:cSldViewPr>
      <p:cViewPr varScale="1">
        <p:scale>
          <a:sx n="114" d="100"/>
          <a:sy n="114" d="100"/>
        </p:scale>
        <p:origin x="142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2294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5D3AF4-8657-4697-88E5-0754E066B42A}" type="datetimeFigureOut">
              <a:rPr lang="en-US" smtClean="0"/>
              <a:pPr/>
              <a:t>7/3/2023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F5142C-9CEE-4B6D-8B01-83D314DCBE5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518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image" Target="../media/image35.wmf"/><Relationship Id="rId7" Type="http://schemas.openxmlformats.org/officeDocument/2006/relationships/oleObject" Target="../embeddings/oleObject32.bin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3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7" Type="http://schemas.openxmlformats.org/officeDocument/2006/relationships/image" Target="../media/image44.png"/><Relationship Id="rId2" Type="http://schemas.openxmlformats.org/officeDocument/2006/relationships/oleObject" Target="../embeddings/oleObject33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png"/><Relationship Id="rId5" Type="http://schemas.openxmlformats.org/officeDocument/2006/relationships/image" Target="../media/image42.wmf"/><Relationship Id="rId4" Type="http://schemas.openxmlformats.org/officeDocument/2006/relationships/oleObject" Target="../embeddings/oleObject34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7" Type="http://schemas.openxmlformats.org/officeDocument/2006/relationships/image" Target="../media/image47.wmf"/><Relationship Id="rId2" Type="http://schemas.openxmlformats.org/officeDocument/2006/relationships/oleObject" Target="../embeddings/oleObject3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7.bin"/><Relationship Id="rId5" Type="http://schemas.openxmlformats.org/officeDocument/2006/relationships/image" Target="../media/image46.wmf"/><Relationship Id="rId4" Type="http://schemas.openxmlformats.org/officeDocument/2006/relationships/oleObject" Target="../embeddings/oleObject36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7" Type="http://schemas.openxmlformats.org/officeDocument/2006/relationships/image" Target="../media/image51.wmf"/><Relationship Id="rId2" Type="http://schemas.openxmlformats.org/officeDocument/2006/relationships/oleObject" Target="../embeddings/oleObject3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0.bin"/><Relationship Id="rId5" Type="http://schemas.openxmlformats.org/officeDocument/2006/relationships/image" Target="../media/image50.wmf"/><Relationship Id="rId4" Type="http://schemas.openxmlformats.org/officeDocument/2006/relationships/oleObject" Target="../embeddings/oleObject39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3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7" Type="http://schemas.openxmlformats.org/officeDocument/2006/relationships/image" Target="../media/image57.png"/><Relationship Id="rId2" Type="http://schemas.openxmlformats.org/officeDocument/2006/relationships/oleObject" Target="../embeddings/oleObject42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6.png"/><Relationship Id="rId5" Type="http://schemas.openxmlformats.org/officeDocument/2006/relationships/image" Target="../media/image55.wmf"/><Relationship Id="rId4" Type="http://schemas.openxmlformats.org/officeDocument/2006/relationships/oleObject" Target="../embeddings/oleObject43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oleObject" Target="../embeddings/oleObject44.bin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7" Type="http://schemas.openxmlformats.org/officeDocument/2006/relationships/image" Target="../media/image61.wmf"/><Relationship Id="rId2" Type="http://schemas.openxmlformats.org/officeDocument/2006/relationships/oleObject" Target="../embeddings/oleObject4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7.bin"/><Relationship Id="rId5" Type="http://schemas.openxmlformats.org/officeDocument/2006/relationships/image" Target="../media/image60.wmf"/><Relationship Id="rId4" Type="http://schemas.openxmlformats.org/officeDocument/2006/relationships/oleObject" Target="../embeddings/oleObject46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oleObject" Target="../embeddings/oleObject48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3.wmf"/><Relationship Id="rId4" Type="http://schemas.openxmlformats.org/officeDocument/2006/relationships/oleObject" Target="../embeddings/oleObject49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7" Type="http://schemas.openxmlformats.org/officeDocument/2006/relationships/image" Target="../media/image66.wmf"/><Relationship Id="rId2" Type="http://schemas.openxmlformats.org/officeDocument/2006/relationships/oleObject" Target="../embeddings/oleObject5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2.bin"/><Relationship Id="rId5" Type="http://schemas.openxmlformats.org/officeDocument/2006/relationships/image" Target="../media/image65.wmf"/><Relationship Id="rId4" Type="http://schemas.openxmlformats.org/officeDocument/2006/relationships/oleObject" Target="../embeddings/oleObject51.bin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13" Type="http://schemas.openxmlformats.org/officeDocument/2006/relationships/image" Target="../media/image72.wmf"/><Relationship Id="rId3" Type="http://schemas.openxmlformats.org/officeDocument/2006/relationships/image" Target="../media/image67.wmf"/><Relationship Id="rId7" Type="http://schemas.openxmlformats.org/officeDocument/2006/relationships/image" Target="../media/image69.wmf"/><Relationship Id="rId12" Type="http://schemas.openxmlformats.org/officeDocument/2006/relationships/oleObject" Target="../embeddings/oleObject58.bin"/><Relationship Id="rId17" Type="http://schemas.openxmlformats.org/officeDocument/2006/relationships/image" Target="../media/image74.wmf"/><Relationship Id="rId2" Type="http://schemas.openxmlformats.org/officeDocument/2006/relationships/oleObject" Target="../embeddings/oleObject53.bin"/><Relationship Id="rId16" Type="http://schemas.openxmlformats.org/officeDocument/2006/relationships/oleObject" Target="../embeddings/oleObject6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5.bin"/><Relationship Id="rId11" Type="http://schemas.openxmlformats.org/officeDocument/2006/relationships/image" Target="../media/image71.wmf"/><Relationship Id="rId5" Type="http://schemas.openxmlformats.org/officeDocument/2006/relationships/image" Target="../media/image68.wmf"/><Relationship Id="rId15" Type="http://schemas.openxmlformats.org/officeDocument/2006/relationships/image" Target="../media/image73.wmf"/><Relationship Id="rId10" Type="http://schemas.openxmlformats.org/officeDocument/2006/relationships/oleObject" Target="../embeddings/oleObject57.bin"/><Relationship Id="rId4" Type="http://schemas.openxmlformats.org/officeDocument/2006/relationships/oleObject" Target="../embeddings/oleObject54.bin"/><Relationship Id="rId9" Type="http://schemas.openxmlformats.org/officeDocument/2006/relationships/image" Target="../media/image70.wmf"/><Relationship Id="rId14" Type="http://schemas.openxmlformats.org/officeDocument/2006/relationships/oleObject" Target="../embeddings/oleObject59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5.wmf"/><Relationship Id="rId7" Type="http://schemas.openxmlformats.org/officeDocument/2006/relationships/image" Target="../media/image77.wmf"/><Relationship Id="rId2" Type="http://schemas.openxmlformats.org/officeDocument/2006/relationships/oleObject" Target="../embeddings/oleObject6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3.bin"/><Relationship Id="rId5" Type="http://schemas.openxmlformats.org/officeDocument/2006/relationships/image" Target="../media/image76.wmf"/><Relationship Id="rId4" Type="http://schemas.openxmlformats.org/officeDocument/2006/relationships/oleObject" Target="../embeddings/oleObject62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7.bin"/><Relationship Id="rId13" Type="http://schemas.openxmlformats.org/officeDocument/2006/relationships/image" Target="../media/image83.wmf"/><Relationship Id="rId18" Type="http://schemas.openxmlformats.org/officeDocument/2006/relationships/oleObject" Target="../embeddings/oleObject72.bin"/><Relationship Id="rId3" Type="http://schemas.openxmlformats.org/officeDocument/2006/relationships/image" Target="../media/image78.wmf"/><Relationship Id="rId7" Type="http://schemas.openxmlformats.org/officeDocument/2006/relationships/image" Target="../media/image80.wmf"/><Relationship Id="rId12" Type="http://schemas.openxmlformats.org/officeDocument/2006/relationships/oleObject" Target="../embeddings/oleObject69.bin"/><Relationship Id="rId17" Type="http://schemas.openxmlformats.org/officeDocument/2006/relationships/image" Target="../media/image85.wmf"/><Relationship Id="rId2" Type="http://schemas.openxmlformats.org/officeDocument/2006/relationships/oleObject" Target="../embeddings/oleObject64.bin"/><Relationship Id="rId16" Type="http://schemas.openxmlformats.org/officeDocument/2006/relationships/oleObject" Target="../embeddings/oleObject7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6.bin"/><Relationship Id="rId11" Type="http://schemas.openxmlformats.org/officeDocument/2006/relationships/image" Target="../media/image82.wmf"/><Relationship Id="rId5" Type="http://schemas.openxmlformats.org/officeDocument/2006/relationships/image" Target="../media/image79.wmf"/><Relationship Id="rId15" Type="http://schemas.openxmlformats.org/officeDocument/2006/relationships/image" Target="../media/image84.wmf"/><Relationship Id="rId10" Type="http://schemas.openxmlformats.org/officeDocument/2006/relationships/oleObject" Target="../embeddings/oleObject68.bin"/><Relationship Id="rId19" Type="http://schemas.openxmlformats.org/officeDocument/2006/relationships/image" Target="../media/image86.wmf"/><Relationship Id="rId4" Type="http://schemas.openxmlformats.org/officeDocument/2006/relationships/oleObject" Target="../embeddings/oleObject65.bin"/><Relationship Id="rId9" Type="http://schemas.openxmlformats.org/officeDocument/2006/relationships/image" Target="../media/image81.wmf"/><Relationship Id="rId14" Type="http://schemas.openxmlformats.org/officeDocument/2006/relationships/oleObject" Target="../embeddings/oleObject70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6.bin"/><Relationship Id="rId3" Type="http://schemas.openxmlformats.org/officeDocument/2006/relationships/image" Target="../media/image87.wmf"/><Relationship Id="rId7" Type="http://schemas.openxmlformats.org/officeDocument/2006/relationships/image" Target="../media/image89.wmf"/><Relationship Id="rId2" Type="http://schemas.openxmlformats.org/officeDocument/2006/relationships/oleObject" Target="../embeddings/oleObject7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5.bin"/><Relationship Id="rId11" Type="http://schemas.openxmlformats.org/officeDocument/2006/relationships/image" Target="../media/image91.wmf"/><Relationship Id="rId5" Type="http://schemas.openxmlformats.org/officeDocument/2006/relationships/image" Target="../media/image88.wmf"/><Relationship Id="rId10" Type="http://schemas.openxmlformats.org/officeDocument/2006/relationships/oleObject" Target="../embeddings/oleObject77.bin"/><Relationship Id="rId4" Type="http://schemas.openxmlformats.org/officeDocument/2006/relationships/oleObject" Target="../embeddings/oleObject74.bin"/><Relationship Id="rId9" Type="http://schemas.openxmlformats.org/officeDocument/2006/relationships/image" Target="../media/image90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wmf"/><Relationship Id="rId4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13" Type="http://schemas.openxmlformats.org/officeDocument/2006/relationships/image" Target="../media/image20.wmf"/><Relationship Id="rId18" Type="http://schemas.openxmlformats.org/officeDocument/2006/relationships/oleObject" Target="../embeddings/oleObject18.bin"/><Relationship Id="rId3" Type="http://schemas.openxmlformats.org/officeDocument/2006/relationships/image" Target="../media/image15.wmf"/><Relationship Id="rId21" Type="http://schemas.openxmlformats.org/officeDocument/2006/relationships/image" Target="../media/image24.wmf"/><Relationship Id="rId7" Type="http://schemas.openxmlformats.org/officeDocument/2006/relationships/image" Target="../media/image17.wmf"/><Relationship Id="rId12" Type="http://schemas.openxmlformats.org/officeDocument/2006/relationships/oleObject" Target="../embeddings/oleObject15.bin"/><Relationship Id="rId17" Type="http://schemas.openxmlformats.org/officeDocument/2006/relationships/image" Target="../media/image22.wmf"/><Relationship Id="rId25" Type="http://schemas.openxmlformats.org/officeDocument/2006/relationships/image" Target="../media/image26.wmf"/><Relationship Id="rId2" Type="http://schemas.openxmlformats.org/officeDocument/2006/relationships/oleObject" Target="../embeddings/oleObject10.bin"/><Relationship Id="rId16" Type="http://schemas.openxmlformats.org/officeDocument/2006/relationships/oleObject" Target="../embeddings/oleObject17.bin"/><Relationship Id="rId20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19.wmf"/><Relationship Id="rId24" Type="http://schemas.openxmlformats.org/officeDocument/2006/relationships/oleObject" Target="../embeddings/oleObject21.bin"/><Relationship Id="rId5" Type="http://schemas.openxmlformats.org/officeDocument/2006/relationships/image" Target="../media/image16.wmf"/><Relationship Id="rId15" Type="http://schemas.openxmlformats.org/officeDocument/2006/relationships/image" Target="../media/image21.wmf"/><Relationship Id="rId23" Type="http://schemas.openxmlformats.org/officeDocument/2006/relationships/image" Target="../media/image25.wmf"/><Relationship Id="rId10" Type="http://schemas.openxmlformats.org/officeDocument/2006/relationships/oleObject" Target="../embeddings/oleObject14.bin"/><Relationship Id="rId19" Type="http://schemas.openxmlformats.org/officeDocument/2006/relationships/image" Target="../media/image23.wmf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8.wmf"/><Relationship Id="rId14" Type="http://schemas.openxmlformats.org/officeDocument/2006/relationships/oleObject" Target="../embeddings/oleObject16.bin"/><Relationship Id="rId22" Type="http://schemas.openxmlformats.org/officeDocument/2006/relationships/oleObject" Target="../embeddings/oleObject20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13" Type="http://schemas.openxmlformats.org/officeDocument/2006/relationships/image" Target="../media/image33.wmf"/><Relationship Id="rId3" Type="http://schemas.openxmlformats.org/officeDocument/2006/relationships/image" Target="../media/image28.wmf"/><Relationship Id="rId7" Type="http://schemas.openxmlformats.org/officeDocument/2006/relationships/image" Target="../media/image30.wmf"/><Relationship Id="rId12" Type="http://schemas.openxmlformats.org/officeDocument/2006/relationships/oleObject" Target="../embeddings/oleObject28.bin"/><Relationship Id="rId2" Type="http://schemas.openxmlformats.org/officeDocument/2006/relationships/oleObject" Target="../embeddings/oleObject2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32.wmf"/><Relationship Id="rId5" Type="http://schemas.openxmlformats.org/officeDocument/2006/relationships/image" Target="../media/image29.wmf"/><Relationship Id="rId15" Type="http://schemas.openxmlformats.org/officeDocument/2006/relationships/image" Target="../media/image34.wmf"/><Relationship Id="rId10" Type="http://schemas.openxmlformats.org/officeDocument/2006/relationships/oleObject" Target="../embeddings/oleObject27.bin"/><Relationship Id="rId4" Type="http://schemas.openxmlformats.org/officeDocument/2006/relationships/oleObject" Target="../embeddings/oleObject24.bin"/><Relationship Id="rId9" Type="http://schemas.openxmlformats.org/officeDocument/2006/relationships/image" Target="../media/image31.wmf"/><Relationship Id="rId14" Type="http://schemas.openxmlformats.org/officeDocument/2006/relationships/oleObject" Target="../embeddings/oleObject2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3.1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Introduction to Fractions and Mixed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Graphing Proper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Graph each proper fraction on a number line.</a:t>
            </a:r>
          </a:p>
          <a:p>
            <a:endParaRPr lang="en-US" sz="800" dirty="0"/>
          </a:p>
          <a:p>
            <a:pPr marL="514350" indent="-514350"/>
            <a:endParaRPr lang="en-US" dirty="0"/>
          </a:p>
          <a:p>
            <a:pPr marL="514350" indent="-514350">
              <a:buFont typeface="+mj-lt"/>
              <a:buAutoNum type="alphaLcPeriod"/>
            </a:pPr>
            <a:endParaRPr lang="en-US" sz="2000" dirty="0"/>
          </a:p>
          <a:p>
            <a:pPr marL="514350" indent="-514350"/>
            <a:r>
              <a:rPr lang="en-US" b="1" dirty="0"/>
              <a:t>Solution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endParaRPr lang="en-US" dirty="0"/>
          </a:p>
        </p:txBody>
      </p:sp>
      <p:graphicFrame>
        <p:nvGraphicFramePr>
          <p:cNvPr id="49154" name="Object 2"/>
          <p:cNvGraphicFramePr>
            <a:graphicFrameLocks noChangeAspect="1"/>
          </p:cNvGraphicFramePr>
          <p:nvPr/>
        </p:nvGraphicFramePr>
        <p:xfrm>
          <a:off x="609600" y="1905000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23600" imgH="838080" progId="Equation.DSMT4">
                  <p:embed/>
                </p:oleObj>
              </mc:Choice>
              <mc:Fallback>
                <p:oleObj name="Equation" r:id="rId2" imgW="72360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905000"/>
                        <a:ext cx="723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9158" name="Picture 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66800" y="3648075"/>
            <a:ext cx="6838950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9155" name="Object 3"/>
          <p:cNvGraphicFramePr>
            <a:graphicFrameLocks noChangeAspect="1"/>
          </p:cNvGraphicFramePr>
          <p:nvPr/>
        </p:nvGraphicFramePr>
        <p:xfrm>
          <a:off x="3505200" y="1981200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98400" imgH="838080" progId="Equation.DSMT4">
                  <p:embed/>
                </p:oleObj>
              </mc:Choice>
              <mc:Fallback>
                <p:oleObj name="Equation" r:id="rId5" imgW="6984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1981200"/>
                        <a:ext cx="698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6" name="Object 4"/>
          <p:cNvGraphicFramePr>
            <a:graphicFrameLocks noChangeAspect="1"/>
          </p:cNvGraphicFramePr>
          <p:nvPr/>
        </p:nvGraphicFramePr>
        <p:xfrm>
          <a:off x="6248400" y="19812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49160" imgH="838080" progId="Equation.DSMT4">
                  <p:embed/>
                </p:oleObj>
              </mc:Choice>
              <mc:Fallback>
                <p:oleObj name="Equation" r:id="rId7" imgW="7491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1981200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Graphing Proper Fractions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71600" y="1447800"/>
            <a:ext cx="683895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3609975"/>
            <a:ext cx="688657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8: </a:t>
            </a:r>
            <a:r>
              <a:rPr lang="en-US" dirty="0"/>
              <a:t>Graphing improper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each of the following improper fractions on a number line.</a:t>
            </a:r>
          </a:p>
          <a:p>
            <a:endParaRPr lang="en-US" dirty="0"/>
          </a:p>
          <a:p>
            <a:endParaRPr lang="en-US" sz="1500" dirty="0"/>
          </a:p>
          <a:p>
            <a:r>
              <a:rPr lang="en-US" b="1" dirty="0"/>
              <a:t>Solution</a:t>
            </a:r>
          </a:p>
          <a:p>
            <a:r>
              <a:rPr lang="en-US" dirty="0"/>
              <a:t>a.</a:t>
            </a:r>
          </a:p>
          <a:p>
            <a:endParaRPr lang="en-US" sz="3500" dirty="0"/>
          </a:p>
          <a:p>
            <a:r>
              <a:rPr lang="en-US" dirty="0"/>
              <a:t>b.</a:t>
            </a:r>
          </a:p>
        </p:txBody>
      </p:sp>
      <p:graphicFrame>
        <p:nvGraphicFramePr>
          <p:cNvPr id="51202" name="Object 2"/>
          <p:cNvGraphicFramePr>
            <a:graphicFrameLocks noChangeAspect="1"/>
          </p:cNvGraphicFramePr>
          <p:nvPr/>
        </p:nvGraphicFramePr>
        <p:xfrm>
          <a:off x="573088" y="21336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49160" imgH="838080" progId="Equation.DSMT4">
                  <p:embed/>
                </p:oleObj>
              </mc:Choice>
              <mc:Fallback>
                <p:oleObj name="Equation" r:id="rId2" imgW="74916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088" y="2133600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3" name="Object 3"/>
          <p:cNvGraphicFramePr>
            <a:graphicFrameLocks noChangeAspect="1"/>
          </p:cNvGraphicFramePr>
          <p:nvPr/>
        </p:nvGraphicFramePr>
        <p:xfrm>
          <a:off x="4889500" y="2133600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01440" imgH="838080" progId="Equation.DSMT4">
                  <p:embed/>
                </p:oleObj>
              </mc:Choice>
              <mc:Fallback>
                <p:oleObj name="Equation" r:id="rId4" imgW="90144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9500" y="2133600"/>
                        <a:ext cx="901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205" name="Picture 5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95400" y="3657600"/>
            <a:ext cx="68484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06" name="Picture 6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76350" y="4910356"/>
            <a:ext cx="6877050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Identifying Types of Fractions and Mixed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Identify each number as a proper fraction, an improper fraction, or a mixed number.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pPr>
              <a:tabLst>
                <a:tab pos="461963" algn="l"/>
              </a:tabLst>
            </a:pPr>
            <a:r>
              <a:rPr lang="en-US" dirty="0"/>
              <a:t>a.	 </a:t>
            </a:r>
            <a:r>
              <a:rPr lang="en-US" dirty="0">
                <a:solidFill>
                  <a:srgbClr val="FF0000"/>
                </a:solidFill>
              </a:rPr>
              <a:t>improper fraction</a:t>
            </a:r>
          </a:p>
          <a:p>
            <a:pPr>
              <a:tabLst>
                <a:tab pos="461963" algn="l"/>
              </a:tabLst>
            </a:pPr>
            <a:r>
              <a:rPr lang="en-US" dirty="0"/>
              <a:t>b.	 </a:t>
            </a:r>
            <a:r>
              <a:rPr lang="en-US" dirty="0">
                <a:solidFill>
                  <a:srgbClr val="FF0000"/>
                </a:solidFill>
              </a:rPr>
              <a:t>mixed number</a:t>
            </a:r>
          </a:p>
          <a:p>
            <a:pPr>
              <a:tabLst>
                <a:tab pos="461963" algn="l"/>
              </a:tabLst>
            </a:pPr>
            <a:r>
              <a:rPr lang="en-US" dirty="0"/>
              <a:t>c.	 </a:t>
            </a:r>
            <a:r>
              <a:rPr lang="en-US" dirty="0">
                <a:solidFill>
                  <a:srgbClr val="FF0000"/>
                </a:solidFill>
              </a:rPr>
              <a:t>proper fraction</a:t>
            </a:r>
          </a:p>
          <a:p>
            <a:endParaRPr lang="en-US" dirty="0"/>
          </a:p>
        </p:txBody>
      </p:sp>
      <p:graphicFrame>
        <p:nvGraphicFramePr>
          <p:cNvPr id="52226" name="Object 2"/>
          <p:cNvGraphicFramePr>
            <a:graphicFrameLocks noChangeAspect="1"/>
          </p:cNvGraphicFramePr>
          <p:nvPr/>
        </p:nvGraphicFramePr>
        <p:xfrm>
          <a:off x="547688" y="22860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49160" imgH="838080" progId="Equation.DSMT4">
                  <p:embed/>
                </p:oleObj>
              </mc:Choice>
              <mc:Fallback>
                <p:oleObj name="Equation" r:id="rId2" imgW="74916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688" y="2286000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7" name="Object 3"/>
          <p:cNvGraphicFramePr>
            <a:graphicFrameLocks noChangeAspect="1"/>
          </p:cNvGraphicFramePr>
          <p:nvPr/>
        </p:nvGraphicFramePr>
        <p:xfrm>
          <a:off x="3340100" y="22860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27000" imgH="838080" progId="Equation.DSMT4">
                  <p:embed/>
                </p:oleObj>
              </mc:Choice>
              <mc:Fallback>
                <p:oleObj name="Equation" r:id="rId4" imgW="9270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0100" y="2286000"/>
                        <a:ext cx="927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5956300" y="22860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49160" imgH="838080" progId="Equation.DSMT4">
                  <p:embed/>
                </p:oleObj>
              </mc:Choice>
              <mc:Fallback>
                <p:oleObj name="Equation" r:id="rId6" imgW="7491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6300" y="2286000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Application: Understanding Mixed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A recipe calls for the amount of oil indicated in the figure.</a:t>
            </a:r>
          </a:p>
          <a:p>
            <a:endParaRPr lang="en-US" dirty="0"/>
          </a:p>
          <a:p>
            <a:endParaRPr lang="en-US" dirty="0"/>
          </a:p>
          <a:p>
            <a:pPr marL="514350" indent="-514350">
              <a:spcBef>
                <a:spcPts val="1800"/>
              </a:spcBef>
              <a:buFont typeface="+mj-lt"/>
              <a:buAutoNum type="alphaLcPeriod"/>
            </a:pPr>
            <a:r>
              <a:rPr lang="en-US" dirty="0"/>
              <a:t>Write a mixed number indicating the amount of oil in the measuring cups.</a:t>
            </a:r>
          </a:p>
          <a:p>
            <a:pPr marL="514350" indent="-514350">
              <a:spcBef>
                <a:spcPts val="1800"/>
              </a:spcBef>
              <a:buFont typeface="+mj-lt"/>
              <a:buAutoNum type="alphaLcPeriod"/>
            </a:pPr>
            <a:r>
              <a:rPr lang="en-US" dirty="0"/>
              <a:t>Write this amount as an improper fraction.</a:t>
            </a:r>
          </a:p>
          <a:p>
            <a:pPr marL="514350" indent="-514350">
              <a:spcBef>
                <a:spcPts val="1800"/>
              </a:spcBef>
              <a:buFont typeface="+mj-lt"/>
              <a:buAutoNum type="alphaLcPeriod"/>
            </a:pPr>
            <a:endParaRPr lang="en-US" dirty="0"/>
          </a:p>
        </p:txBody>
      </p:sp>
      <p:pic>
        <p:nvPicPr>
          <p:cNvPr id="61443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15640" y="1945607"/>
            <a:ext cx="4663440" cy="1415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Application: Understanding Mixed Numbers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305800" cy="4572000"/>
          </a:xfrm>
        </p:spPr>
        <p:txBody>
          <a:bodyPr>
            <a:normAutofit/>
          </a:bodyPr>
          <a:lstStyle/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Each cup is marked in fourths, and we see that there </a:t>
            </a:r>
          </a:p>
          <a:p>
            <a:pPr marL="514350" indent="-514350"/>
            <a:endParaRPr lang="en-US" sz="1000" dirty="0"/>
          </a:p>
          <a:p>
            <a:pPr marL="514350" indent="-514350"/>
            <a:r>
              <a:rPr lang="en-US" dirty="0"/>
              <a:t>	is a total of       </a:t>
            </a:r>
            <a:r>
              <a:rPr lang="en-US" dirty="0">
                <a:solidFill>
                  <a:srgbClr val="FF0000"/>
                </a:solidFill>
              </a:rPr>
              <a:t> cups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As an improper fraction,       cups =     </a:t>
            </a:r>
            <a:r>
              <a:rPr lang="en-US" dirty="0">
                <a:solidFill>
                  <a:srgbClr val="FF0000"/>
                </a:solidFill>
              </a:rPr>
              <a:t> cups</a:t>
            </a:r>
            <a:r>
              <a:rPr lang="en-US" dirty="0"/>
              <a:t>.</a:t>
            </a:r>
          </a:p>
        </p:txBody>
      </p:sp>
      <p:graphicFrame>
        <p:nvGraphicFramePr>
          <p:cNvPr id="62467" name="Object 3"/>
          <p:cNvGraphicFramePr>
            <a:graphicFrameLocks noChangeAspect="1"/>
          </p:cNvGraphicFramePr>
          <p:nvPr/>
        </p:nvGraphicFramePr>
        <p:xfrm>
          <a:off x="4612460" y="3377670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7200" imgH="838080" progId="Equation.DSMT4">
                  <p:embed/>
                </p:oleObj>
              </mc:Choice>
              <mc:Fallback>
                <p:oleObj name="Equation" r:id="rId2" imgW="4572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2460" y="3377670"/>
                        <a:ext cx="457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68" name="Object 4"/>
          <p:cNvGraphicFramePr>
            <a:graphicFrameLocks noChangeAspect="1"/>
          </p:cNvGraphicFramePr>
          <p:nvPr/>
        </p:nvGraphicFramePr>
        <p:xfrm>
          <a:off x="6161860" y="3360892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9360" imgH="838080" progId="Equation.DSMT4">
                  <p:embed/>
                </p:oleObj>
              </mc:Choice>
              <mc:Fallback>
                <p:oleObj name="Equation" r:id="rId4" imgW="2793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1860" y="3360892"/>
                        <a:ext cx="279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69" name="Object 5"/>
          <p:cNvGraphicFramePr>
            <a:graphicFrameLocks noChangeAspect="1"/>
          </p:cNvGraphicFramePr>
          <p:nvPr/>
        </p:nvGraphicFramePr>
        <p:xfrm>
          <a:off x="2743200" y="2337924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57200" imgH="838080" progId="Equation.DSMT4">
                  <p:embed/>
                </p:oleObj>
              </mc:Choice>
              <mc:Fallback>
                <p:oleObj name="Equation" r:id="rId6" imgW="4572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337924"/>
                        <a:ext cx="457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11: Application: Understanding Mixed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wooden rod is cut to the length indicated in the figure. Write the length of the rod as a mixed number.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r>
              <a:rPr lang="en-US" dirty="0"/>
              <a:t>The ruler is marked in eighths of an inch. The rod </a:t>
            </a:r>
          </a:p>
          <a:p>
            <a:r>
              <a:rPr lang="en-US" dirty="0"/>
              <a:t>measures      </a:t>
            </a:r>
            <a:r>
              <a:rPr lang="en-US" dirty="0">
                <a:solidFill>
                  <a:srgbClr val="FF0000"/>
                </a:solidFill>
              </a:rPr>
              <a:t> in.</a:t>
            </a:r>
          </a:p>
        </p:txBody>
      </p:sp>
      <p:pic>
        <p:nvPicPr>
          <p:cNvPr id="63490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00200" y="2209800"/>
            <a:ext cx="6543675" cy="1368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3491" name="Object 3"/>
          <p:cNvGraphicFramePr>
            <a:graphicFrameLocks noChangeAspect="1"/>
          </p:cNvGraphicFramePr>
          <p:nvPr/>
        </p:nvGraphicFramePr>
        <p:xfrm>
          <a:off x="1989589" y="4631422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57200" imgH="838080" progId="Equation.DSMT4">
                  <p:embed/>
                </p:oleObj>
              </mc:Choice>
              <mc:Fallback>
                <p:oleObj name="Equation" r:id="rId3" imgW="4572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9589" y="4631422"/>
                        <a:ext cx="457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12: Graphing Mixed Numbers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each of the following mixed numbers on a number line.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pPr>
              <a:spcBef>
                <a:spcPts val="0"/>
              </a:spcBef>
            </a:pPr>
            <a:r>
              <a:rPr lang="en-US" dirty="0"/>
              <a:t>a.</a:t>
            </a:r>
          </a:p>
          <a:p>
            <a:endParaRPr lang="en-US" dirty="0"/>
          </a:p>
          <a:p>
            <a:r>
              <a:rPr lang="en-US" dirty="0"/>
              <a:t>b.</a:t>
            </a:r>
          </a:p>
        </p:txBody>
      </p:sp>
      <p:graphicFrame>
        <p:nvGraphicFramePr>
          <p:cNvPr id="64514" name="Object 2"/>
          <p:cNvGraphicFramePr>
            <a:graphicFrameLocks noChangeAspect="1"/>
          </p:cNvGraphicFramePr>
          <p:nvPr/>
        </p:nvGraphicFramePr>
        <p:xfrm>
          <a:off x="533400" y="22098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27000" imgH="838080" progId="Equation.DSMT4">
                  <p:embed/>
                </p:oleObj>
              </mc:Choice>
              <mc:Fallback>
                <p:oleObj name="Equation" r:id="rId2" imgW="92700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209800"/>
                        <a:ext cx="927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5" name="Object 3"/>
          <p:cNvGraphicFramePr>
            <a:graphicFrameLocks noChangeAspect="1"/>
          </p:cNvGraphicFramePr>
          <p:nvPr/>
        </p:nvGraphicFramePr>
        <p:xfrm>
          <a:off x="5168900" y="22098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27000" imgH="838080" progId="Equation.DSMT4">
                  <p:embed/>
                </p:oleObj>
              </mc:Choice>
              <mc:Fallback>
                <p:oleObj name="Equation" r:id="rId4" imgW="9270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8900" y="2209800"/>
                        <a:ext cx="927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4517" name="Picture 5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66813" y="3828613"/>
            <a:ext cx="6766560" cy="10504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4518" name="Picture 6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3000" y="4834156"/>
            <a:ext cx="6766560" cy="11136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80160"/>
            <a:ext cx="8229600" cy="415498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33400" indent="-53340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Multiply the whole number by the denominator of the proper fraction. </a:t>
            </a:r>
          </a:p>
          <a:p>
            <a:pPr marL="533400" indent="-53340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Add the numerator of the proper fraction to this product. </a:t>
            </a:r>
          </a:p>
          <a:p>
            <a:pPr marL="533400" indent="-53340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Write this sum over the denominator of the fraction.</a:t>
            </a:r>
          </a:p>
          <a:p>
            <a:pPr marL="533400" indent="-533400">
              <a:spcBef>
                <a:spcPts val="600"/>
              </a:spcBef>
              <a:buFont typeface="Courier New" pitchFamily="49" charset="0"/>
              <a:buAutoNum type="arabicPeriod"/>
            </a:pPr>
            <a:endParaRPr lang="en-US" sz="2800" dirty="0">
              <a:solidFill>
                <a:srgbClr val="000000"/>
              </a:solidFill>
            </a:endParaRPr>
          </a:p>
          <a:p>
            <a:pPr marL="533400" indent="-533400">
              <a:spcBef>
                <a:spcPts val="600"/>
              </a:spcBef>
            </a:pPr>
            <a:endParaRPr lang="en-US" sz="2800" dirty="0">
              <a:solidFill>
                <a:srgbClr val="000000"/>
              </a:solidFill>
            </a:endParaRPr>
          </a:p>
          <a:p>
            <a:pPr marL="533400" indent="-533400">
              <a:spcBef>
                <a:spcPts val="600"/>
              </a:spcBef>
            </a:pPr>
            <a:r>
              <a:rPr lang="en-US" sz="150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765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Procedure: Changing a Mixed Number to an Improper Fraction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6656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9892408"/>
              </p:ext>
            </p:extLst>
          </p:nvPr>
        </p:nvGraphicFramePr>
        <p:xfrm>
          <a:off x="1109831" y="4087906"/>
          <a:ext cx="6819900" cy="132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819840" imgH="1320480" progId="Equation.DSMT4">
                  <p:embed/>
                </p:oleObj>
              </mc:Choice>
              <mc:Fallback>
                <p:oleObj name="Equation" r:id="rId2" imgW="6819840" imgH="132048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9831" y="4087906"/>
                        <a:ext cx="6819900" cy="1320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Arc 4"/>
          <p:cNvSpPr/>
          <p:nvPr/>
        </p:nvSpPr>
        <p:spPr>
          <a:xfrm rot="17007120" flipH="1">
            <a:off x="1596546" y="5069282"/>
            <a:ext cx="268008" cy="226429"/>
          </a:xfrm>
          <a:prstGeom prst="arc">
            <a:avLst>
              <a:gd name="adj1" fmla="val 16200000"/>
              <a:gd name="adj2" fmla="val 3059655"/>
            </a:avLst>
          </a:prstGeom>
          <a:ln w="190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3243431" y="4164106"/>
            <a:ext cx="0" cy="1066800"/>
          </a:xfrm>
          <a:prstGeom prst="line">
            <a:avLst/>
          </a:prstGeom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6443831" y="4164106"/>
            <a:ext cx="0" cy="1066800"/>
          </a:xfrm>
          <a:prstGeom prst="line">
            <a:avLst/>
          </a:prstGeom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/>
          </p:cNvSpPr>
          <p:nvPr/>
        </p:nvSpPr>
        <p:spPr>
          <a:xfrm>
            <a:off x="457200" y="2133600"/>
            <a:ext cx="8229600" cy="2591479"/>
          </a:xfrm>
          <a:prstGeom prst="rect">
            <a:avLst/>
          </a:prstGeom>
        </p:spPr>
        <p:txBody>
          <a:bodyPr>
            <a:spAutoFit/>
          </a:bodyPr>
          <a:lstStyle/>
          <a:p>
            <a:pPr marL="1143000" marR="0" lvl="0" indent="-1143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pPr marL="1143000" marR="0" lvl="0" indent="-1143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Step 1:	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Multiply the whole number by the denominator: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8 </a:t>
            </a:r>
            <a:r>
              <a:rPr lang="en-US" sz="2800" dirty="0">
                <a:solidFill>
                  <a:srgbClr val="000099"/>
                </a:solidFill>
                <a:latin typeface="Calibri"/>
              </a:rPr>
              <a:t>∙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10 = 80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143000" marR="0" lvl="0" indent="-1143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Step 2:	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Add the numerator: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80 + 9 = 89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143000" marR="0" lvl="0" indent="-1143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Step 3:	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Write this sum over the denominator: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  <p:sp>
        <p:nvSpPr>
          <p:cNvPr id="2867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13: Changing Mixed Numbers to Improper Fractions</a:t>
            </a:r>
          </a:p>
        </p:txBody>
      </p:sp>
      <p:sp>
        <p:nvSpPr>
          <p:cNvPr id="2867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Change          to an improper fraction.</a:t>
            </a:r>
          </a:p>
        </p:txBody>
      </p:sp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1731963" y="1135062"/>
          <a:ext cx="63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34725" imgH="837836" progId="Equation.DSMT4">
                  <p:embed/>
                </p:oleObj>
              </mc:Choice>
              <mc:Fallback>
                <p:oleObj name="Equation" r:id="rId2" imgW="634725" imgH="837836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1963" y="1135062"/>
                        <a:ext cx="635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9" name="Object 7"/>
          <p:cNvGraphicFramePr>
            <a:graphicFrameLocks noChangeAspect="1"/>
          </p:cNvGraphicFramePr>
          <p:nvPr/>
        </p:nvGraphicFramePr>
        <p:xfrm>
          <a:off x="3733800" y="4724400"/>
          <a:ext cx="63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34725" imgH="837836" progId="Equation.DSMT4">
                  <p:embed/>
                </p:oleObj>
              </mc:Choice>
              <mc:Fallback>
                <p:oleObj name="Equation" r:id="rId4" imgW="634725" imgH="837836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724400"/>
                        <a:ext cx="635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4257847"/>
              </p:ext>
            </p:extLst>
          </p:nvPr>
        </p:nvGraphicFramePr>
        <p:xfrm>
          <a:off x="4470400" y="4724400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23600" imgH="838080" progId="Equation.DSMT4">
                  <p:embed/>
                </p:oleObj>
              </mc:Choice>
              <mc:Fallback>
                <p:oleObj name="Equation" r:id="rId6" imgW="723600" imgH="8380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0400" y="4724400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1: Understanding Fractions</a:t>
            </a:r>
            <a:endParaRPr lang="en-US" dirty="0"/>
          </a:p>
        </p:txBody>
      </p:sp>
      <p:sp>
        <p:nvSpPr>
          <p:cNvPr id="6146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dirty="0"/>
              <a:t>Write a fraction indicating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shaded part of the rectangle and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</a:t>
            </a:r>
            <a:r>
              <a:rPr lang="en-US" dirty="0" err="1"/>
              <a:t>unshaded</a:t>
            </a:r>
            <a:r>
              <a:rPr lang="en-US" dirty="0"/>
              <a:t> part of the rectangle.</a:t>
            </a:r>
          </a:p>
          <a:p>
            <a:pPr marL="514350" indent="-514350">
              <a:spcBef>
                <a:spcPts val="0"/>
              </a:spcBef>
            </a:pPr>
            <a:endParaRPr lang="en-US" b="1" dirty="0"/>
          </a:p>
          <a:p>
            <a:pPr marL="514350" indent="-514350">
              <a:spcBef>
                <a:spcPts val="0"/>
              </a:spcBef>
            </a:pPr>
            <a:endParaRPr lang="en-US" b="1" dirty="0"/>
          </a:p>
          <a:p>
            <a:pPr marL="514350" indent="-514350">
              <a:spcBef>
                <a:spcPts val="0"/>
              </a:spcBef>
            </a:pPr>
            <a:r>
              <a:rPr lang="en-US" b="1" dirty="0"/>
              <a:t>Solution</a:t>
            </a:r>
          </a:p>
          <a:p>
            <a:pPr marL="533400" indent="-533400">
              <a:buFont typeface="+mj-lt"/>
              <a:buAutoNum type="alphaLcPeriod"/>
            </a:pPr>
            <a:r>
              <a:rPr lang="en-US" dirty="0"/>
              <a:t>In the rectangle, 3 of the 4 equal parts are shaded. </a:t>
            </a:r>
          </a:p>
          <a:p>
            <a:pPr marL="533400" indent="-533400"/>
            <a:r>
              <a:rPr lang="en-US" dirty="0"/>
              <a:t>	Thus,     of the rectangle is shaded.</a:t>
            </a:r>
          </a:p>
          <a:p>
            <a:pPr marL="533400" indent="-533400"/>
            <a:endParaRPr lang="en-US" sz="1000" dirty="0"/>
          </a:p>
          <a:p>
            <a:pPr marL="533400" indent="-533400"/>
            <a:r>
              <a:rPr lang="en-US" dirty="0"/>
              <a:t>b.	    is not shaded.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1905000" y="4530055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9360" imgH="838080" progId="Equation.DSMT4">
                  <p:embed/>
                </p:oleObj>
              </mc:Choice>
              <mc:Fallback>
                <p:oleObj name="Equation" r:id="rId2" imgW="27936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530055"/>
                        <a:ext cx="279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1066800" y="5080233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9360" imgH="838080" progId="Equation.DSMT4">
                  <p:embed/>
                </p:oleObj>
              </mc:Choice>
              <mc:Fallback>
                <p:oleObj name="Equation" r:id="rId4" imgW="27936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5080233"/>
                        <a:ext cx="279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96000" y="2819400"/>
            <a:ext cx="2667000" cy="1249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600"/>
              </a:spcBef>
              <a:spcAft>
                <a:spcPts val="120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7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Change             to an improper</a:t>
            </a:r>
            <a:r>
              <a:rPr kumimoji="0" lang="en-US" sz="270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fraction.</a:t>
            </a:r>
            <a:endParaRPr kumimoji="0" lang="en-US" sz="27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spcAft>
                <a:spcPts val="60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r>
              <a:rPr lang="en-US" sz="2800" dirty="0"/>
              <a:t>We first change         to a mixed number and then write </a:t>
            </a:r>
          </a:p>
          <a:p>
            <a:pPr>
              <a:spcBef>
                <a:spcPts val="600"/>
              </a:spcBef>
            </a:pPr>
            <a:r>
              <a:rPr lang="en-US" sz="2800" dirty="0"/>
              <a:t>the result as a negative number.</a:t>
            </a:r>
            <a:endParaRPr kumimoji="0" lang="en-US" sz="27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>
              <a:spcBef>
                <a:spcPts val="1200"/>
              </a:spcBef>
            </a:pPr>
            <a:r>
              <a: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Step 1: </a:t>
            </a:r>
            <a:r>
              <a:rPr lang="en-US" sz="2700" dirty="0"/>
              <a:t>Multiply the whole number by the 	 	 	  denominator: 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11 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/>
              </a:rPr>
              <a:t>∙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3 = 33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25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Step 2: 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Add the numerator: 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33 + 2 = 35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  <p:sp>
        <p:nvSpPr>
          <p:cNvPr id="2969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14: Changing Mixed Numbers to Improper Fractions</a:t>
            </a:r>
          </a:p>
        </p:txBody>
      </p:sp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1676400" y="1163638"/>
          <a:ext cx="8128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12520" imgH="799920" progId="Equation.DSMT4">
                  <p:embed/>
                </p:oleObj>
              </mc:Choice>
              <mc:Fallback>
                <p:oleObj name="Equation" r:id="rId2" imgW="812520" imgH="79992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163638"/>
                        <a:ext cx="81280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91" name="Object 39"/>
          <p:cNvGraphicFramePr>
            <a:graphicFrameLocks noChangeAspect="1"/>
          </p:cNvGraphicFramePr>
          <p:nvPr/>
        </p:nvGraphicFramePr>
        <p:xfrm>
          <a:off x="2836178" y="2209800"/>
          <a:ext cx="5969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96880" imgH="799920" progId="Equation.DSMT4">
                  <p:embed/>
                </p:oleObj>
              </mc:Choice>
              <mc:Fallback>
                <p:oleObj name="Equation" r:id="rId4" imgW="596880" imgH="79992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6178" y="2209800"/>
                        <a:ext cx="59690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Step 3: 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Write this sum</a:t>
            </a:r>
            <a:r>
              <a:rPr kumimoji="0" lang="en-US" sz="27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over the denominator:</a:t>
            </a:r>
          </a:p>
          <a:p>
            <a:pPr marL="0" marR="0" lvl="0" indent="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endParaRPr lang="en-US" sz="2700" dirty="0"/>
          </a:p>
          <a:p>
            <a:pPr marL="0" marR="0" lvl="0" indent="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endParaRPr kumimoji="0" lang="en-US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lang="en-US" sz="2700" dirty="0"/>
              <a:t>Thus, </a:t>
            </a:r>
            <a:endParaRPr kumimoji="0" lang="en-US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969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14: Changing Mixed Numbers to Improper Fractions (cont.)</a:t>
            </a:r>
          </a:p>
        </p:txBody>
      </p:sp>
      <p:graphicFrame>
        <p:nvGraphicFramePr>
          <p:cNvPr id="29702" name="Object 10"/>
          <p:cNvGraphicFramePr>
            <a:graphicFrameLocks noChangeAspect="1"/>
          </p:cNvGraphicFramePr>
          <p:nvPr/>
        </p:nvGraphicFramePr>
        <p:xfrm>
          <a:off x="3568700" y="1828800"/>
          <a:ext cx="1384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84200" imgH="838080" progId="Equation.DSMT4">
                  <p:embed/>
                </p:oleObj>
              </mc:Choice>
              <mc:Fallback>
                <p:oleObj name="Equation" r:id="rId2" imgW="1384200" imgH="83808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8700" y="1828800"/>
                        <a:ext cx="1384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8" name="Object 31"/>
          <p:cNvGraphicFramePr>
            <a:graphicFrameLocks noChangeAspect="1"/>
          </p:cNvGraphicFramePr>
          <p:nvPr/>
        </p:nvGraphicFramePr>
        <p:xfrm>
          <a:off x="1392238" y="2598738"/>
          <a:ext cx="838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38080" imgH="838080" progId="Equation.DSMT4">
                  <p:embed/>
                </p:oleObj>
              </mc:Choice>
              <mc:Fallback>
                <p:oleObj name="Equation" r:id="rId4" imgW="83808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2238" y="2598738"/>
                        <a:ext cx="838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093033"/>
              </p:ext>
            </p:extLst>
          </p:nvPr>
        </p:nvGraphicFramePr>
        <p:xfrm>
          <a:off x="2370138" y="2598738"/>
          <a:ext cx="102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28520" imgH="838080" progId="Equation.DSMT4">
                  <p:embed/>
                </p:oleObj>
              </mc:Choice>
              <mc:Fallback>
                <p:oleObj name="Equation" r:id="rId6" imgW="1028520" imgH="83808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0138" y="2598738"/>
                        <a:ext cx="1028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2246769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33400" indent="-533400">
              <a:buFont typeface="Courier New" pitchFamily="49" charset="0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Divide the numerator by the denominator. The quotient is the whole number part of the mixed number.</a:t>
            </a:r>
          </a:p>
          <a:p>
            <a:pPr marL="533400" indent="-533400">
              <a:buFont typeface="Courier New" pitchFamily="49" charset="0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Write the remainder over the denominator as the fraction part of the mixed number.</a:t>
            </a:r>
          </a:p>
        </p:txBody>
      </p:sp>
      <p:sp>
        <p:nvSpPr>
          <p:cNvPr id="307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Procedure: Changing an Improper Fraction to a Mixed Number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 txBox="1">
            <a:spLocks/>
          </p:cNvSpPr>
          <p:nvPr/>
        </p:nvSpPr>
        <p:spPr>
          <a:xfrm>
            <a:off x="457200" y="2133600"/>
            <a:ext cx="8305800" cy="2763834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marR="0" lvl="0" indent="-3429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   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800" b="1" dirty="0"/>
              <a:t>Step 1:</a:t>
            </a:r>
          </a:p>
          <a:p>
            <a:r>
              <a:rPr lang="en-US" sz="2800" dirty="0"/>
              <a:t>Divide the numerator by the </a:t>
            </a:r>
          </a:p>
          <a:p>
            <a:r>
              <a:rPr lang="en-US" sz="2800" dirty="0"/>
              <a:t>denominator. The quotient </a:t>
            </a:r>
          </a:p>
          <a:p>
            <a:r>
              <a:rPr lang="en-US" sz="2800" dirty="0"/>
              <a:t>is the whole number part </a:t>
            </a:r>
          </a:p>
          <a:p>
            <a:r>
              <a:rPr lang="en-US" sz="2800" dirty="0"/>
              <a:t>of the mixed number. </a:t>
            </a:r>
          </a:p>
        </p:txBody>
      </p:sp>
      <p:sp>
        <p:nvSpPr>
          <p:cNvPr id="317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15: Changing Improper Fractions to Mixed Numbers</a:t>
            </a:r>
          </a:p>
        </p:txBody>
      </p:sp>
      <p:sp>
        <p:nvSpPr>
          <p:cNvPr id="31747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371600"/>
            <a:ext cx="83058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Change        to a mixed number.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362700" y="3159125"/>
            <a:ext cx="2438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000" dirty="0">
                <a:solidFill>
                  <a:srgbClr val="006666"/>
                </a:solidFill>
                <a:latin typeface="Calibri" pitchFamily="34" charset="0"/>
              </a:rPr>
              <a:t>Whole number part</a:t>
            </a:r>
          </a:p>
        </p:txBody>
      </p:sp>
      <p:sp>
        <p:nvSpPr>
          <p:cNvPr id="2" name="TextBox 8"/>
          <p:cNvSpPr txBox="1">
            <a:spLocks noChangeArrowheads="1"/>
          </p:cNvSpPr>
          <p:nvPr/>
        </p:nvSpPr>
        <p:spPr bwMode="auto">
          <a:xfrm>
            <a:off x="6362700" y="5013325"/>
            <a:ext cx="2438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000" dirty="0">
                <a:solidFill>
                  <a:srgbClr val="006666"/>
                </a:solidFill>
                <a:latin typeface="Calibri" pitchFamily="34" charset="0"/>
              </a:rPr>
              <a:t>Remainder</a:t>
            </a:r>
          </a:p>
        </p:txBody>
      </p:sp>
      <p:graphicFrame>
        <p:nvGraphicFramePr>
          <p:cNvPr id="24581" name="Object 6"/>
          <p:cNvGraphicFramePr>
            <a:graphicFrameLocks noChangeAspect="1"/>
          </p:cNvGraphicFramePr>
          <p:nvPr/>
        </p:nvGraphicFramePr>
        <p:xfrm>
          <a:off x="5473700" y="3467100"/>
          <a:ext cx="723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23586" imgH="571252" progId="Equation.DSMT4">
                  <p:embed/>
                </p:oleObj>
              </mc:Choice>
              <mc:Fallback>
                <p:oleObj name="Equation" r:id="rId2" imgW="723586" imgH="571252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3700" y="3467100"/>
                        <a:ext cx="7239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2" name="Object 11"/>
          <p:cNvGraphicFramePr>
            <a:graphicFrameLocks noChangeAspect="1"/>
          </p:cNvGraphicFramePr>
          <p:nvPr/>
        </p:nvGraphicFramePr>
        <p:xfrm>
          <a:off x="1703696" y="1240808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31613" imgH="837836" progId="Equation.DSMT4">
                  <p:embed/>
                </p:oleObj>
              </mc:Choice>
              <mc:Fallback>
                <p:oleObj name="Equation" r:id="rId4" imgW="431613" imgH="837836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3696" y="1240808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5" name="Object 9"/>
          <p:cNvGraphicFramePr>
            <a:graphicFrameLocks noChangeAspect="1"/>
          </p:cNvGraphicFramePr>
          <p:nvPr/>
        </p:nvGraphicFramePr>
        <p:xfrm>
          <a:off x="5846231" y="3175312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0440" imgH="279360" progId="Equation.DSMT4">
                  <p:embed/>
                </p:oleObj>
              </mc:Choice>
              <mc:Fallback>
                <p:oleObj name="Equation" r:id="rId6" imgW="190440" imgH="279360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6231" y="3175312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6" name="Object 10"/>
          <p:cNvGraphicFramePr>
            <a:graphicFrameLocks noChangeAspect="1"/>
          </p:cNvGraphicFramePr>
          <p:nvPr/>
        </p:nvGraphicFramePr>
        <p:xfrm>
          <a:off x="6019800" y="3183622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0440" imgH="291960" progId="Equation.DSMT4">
                  <p:embed/>
                </p:oleObj>
              </mc:Choice>
              <mc:Fallback>
                <p:oleObj name="Equation" r:id="rId8" imgW="190440" imgH="291960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3183622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7823585"/>
              </p:ext>
            </p:extLst>
          </p:nvPr>
        </p:nvGraphicFramePr>
        <p:xfrm>
          <a:off x="5577224" y="3896958"/>
          <a:ext cx="584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83920" imgH="406080" progId="Equation.DSMT4">
                  <p:embed/>
                </p:oleObj>
              </mc:Choice>
              <mc:Fallback>
                <p:oleObj name="Equation" r:id="rId10" imgW="583920" imgH="406080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7224" y="3896958"/>
                        <a:ext cx="584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8" name="Object 12"/>
          <p:cNvGraphicFramePr>
            <a:graphicFrameLocks noChangeAspect="1"/>
          </p:cNvGraphicFramePr>
          <p:nvPr/>
        </p:nvGraphicFramePr>
        <p:xfrm>
          <a:off x="5803900" y="4343400"/>
          <a:ext cx="368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68300" imgH="279400" progId="Equation.DSMT4">
                  <p:embed/>
                </p:oleObj>
              </mc:Choice>
              <mc:Fallback>
                <p:oleObj name="Equation" r:id="rId12" imgW="368300" imgH="279400" progId="Equation.DSMT4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3900" y="4343400"/>
                        <a:ext cx="368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9" name="Object 13"/>
          <p:cNvGraphicFramePr>
            <a:graphicFrameLocks noChangeAspect="1"/>
          </p:cNvGraphicFramePr>
          <p:nvPr/>
        </p:nvGraphicFramePr>
        <p:xfrm>
          <a:off x="5588000" y="4610100"/>
          <a:ext cx="584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83920" imgH="406080" progId="Equation.DSMT4">
                  <p:embed/>
                </p:oleObj>
              </mc:Choice>
              <mc:Fallback>
                <p:oleObj name="Equation" r:id="rId14" imgW="583920" imgH="406080" progId="Equation.DSMT4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0" y="4610100"/>
                        <a:ext cx="584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0" name="Object 14"/>
          <p:cNvGraphicFramePr>
            <a:graphicFrameLocks noChangeAspect="1"/>
          </p:cNvGraphicFramePr>
          <p:nvPr/>
        </p:nvGraphicFramePr>
        <p:xfrm>
          <a:off x="5981467" y="50292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90500" imgH="279400" progId="Equation.DSMT4">
                  <p:embed/>
                </p:oleObj>
              </mc:Choice>
              <mc:Fallback>
                <p:oleObj name="Equation" r:id="rId16" imgW="190500" imgH="279400" progId="Equation.DSMT4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1467" y="50292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 txBox="1">
            <a:spLocks/>
          </p:cNvSpPr>
          <p:nvPr/>
        </p:nvSpPr>
        <p:spPr>
          <a:xfrm>
            <a:off x="457200" y="1143000"/>
            <a:ext cx="83058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marR="0" lvl="0" indent="-3429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lang="en-US" sz="2800" b="1" dirty="0"/>
              <a:t>Step 2:</a:t>
            </a:r>
          </a:p>
          <a:p>
            <a:r>
              <a:rPr lang="en-US" sz="2800" dirty="0"/>
              <a:t>Write the remainder over the denominator as the fraction part of the mixed number: </a:t>
            </a:r>
          </a:p>
        </p:txBody>
      </p:sp>
      <p:sp>
        <p:nvSpPr>
          <p:cNvPr id="317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15: Changing Improper Fractions to Mixed Numbers (cont.)</a:t>
            </a:r>
          </a:p>
        </p:txBody>
      </p:sp>
      <p:graphicFrame>
        <p:nvGraphicFramePr>
          <p:cNvPr id="24591" name="Object 15"/>
          <p:cNvGraphicFramePr>
            <a:graphicFrameLocks noChangeAspect="1"/>
          </p:cNvGraphicFramePr>
          <p:nvPr/>
        </p:nvGraphicFramePr>
        <p:xfrm>
          <a:off x="3454400" y="28194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31613" imgH="837836" progId="Equation.DSMT4">
                  <p:embed/>
                </p:oleObj>
              </mc:Choice>
              <mc:Fallback>
                <p:oleObj name="Equation" r:id="rId2" imgW="431613" imgH="837836" progId="Equation.DSMT4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4400" y="281940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2" name="Object 16"/>
          <p:cNvGraphicFramePr>
            <a:graphicFrameLocks noChangeAspect="1"/>
          </p:cNvGraphicFramePr>
          <p:nvPr/>
        </p:nvGraphicFramePr>
        <p:xfrm>
          <a:off x="3968750" y="2819400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91880" imgH="838080" progId="Equation.DSMT4">
                  <p:embed/>
                </p:oleObj>
              </mc:Choice>
              <mc:Fallback>
                <p:oleObj name="Equation" r:id="rId4" imgW="1091880" imgH="838080" progId="Equation.DSMT4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8750" y="2819400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3" name="Object 17"/>
          <p:cNvGraphicFramePr>
            <a:graphicFrameLocks noChangeAspect="1"/>
          </p:cNvGraphicFramePr>
          <p:nvPr/>
        </p:nvGraphicFramePr>
        <p:xfrm>
          <a:off x="5105400" y="2819400"/>
          <a:ext cx="95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52087" imgH="837836" progId="Equation.DSMT4">
                  <p:embed/>
                </p:oleObj>
              </mc:Choice>
              <mc:Fallback>
                <p:oleObj name="Equation" r:id="rId6" imgW="952087" imgH="837836" progId="Equation.DSMT4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819400"/>
                        <a:ext cx="952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16: Changing Improper Fractions to Mixed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Change          to a mixed number.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First we change       to a mixed number then write the </a:t>
            </a:r>
          </a:p>
          <a:p>
            <a:r>
              <a:rPr lang="en-US" dirty="0"/>
              <a:t>result as a negative number.</a:t>
            </a:r>
            <a:r>
              <a:rPr lang="en-US" b="1" dirty="0"/>
              <a:t> </a:t>
            </a:r>
          </a:p>
          <a:p>
            <a:r>
              <a:rPr lang="en-US" b="1" dirty="0"/>
              <a:t>Step 1: </a:t>
            </a:r>
            <a:r>
              <a:rPr lang="en-US" dirty="0"/>
              <a:t>Divide the numerator by </a:t>
            </a:r>
          </a:p>
          <a:p>
            <a:r>
              <a:rPr lang="en-US" dirty="0"/>
              <a:t>the denominator. The quotient </a:t>
            </a:r>
          </a:p>
          <a:p>
            <a:r>
              <a:rPr lang="en-US" dirty="0"/>
              <a:t>is the whole number part of the </a:t>
            </a:r>
          </a:p>
          <a:p>
            <a:r>
              <a:rPr lang="en-US" dirty="0"/>
              <a:t>mixed number. </a:t>
            </a:r>
          </a:p>
          <a:p>
            <a:endParaRPr lang="en-US" dirty="0"/>
          </a:p>
        </p:txBody>
      </p:sp>
      <p:graphicFrame>
        <p:nvGraphicFramePr>
          <p:cNvPr id="69634" name="Object 2"/>
          <p:cNvGraphicFramePr>
            <a:graphicFrameLocks noChangeAspect="1"/>
          </p:cNvGraphicFramePr>
          <p:nvPr/>
        </p:nvGraphicFramePr>
        <p:xfrm>
          <a:off x="1689100" y="1150938"/>
          <a:ext cx="67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72840" imgH="838080" progId="Equation.DSMT4">
                  <p:embed/>
                </p:oleObj>
              </mc:Choice>
              <mc:Fallback>
                <p:oleObj name="Equation" r:id="rId2" imgW="67284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9100" y="1150938"/>
                        <a:ext cx="67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375400" y="3276600"/>
            <a:ext cx="2438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000" dirty="0">
                <a:solidFill>
                  <a:srgbClr val="006666"/>
                </a:solidFill>
                <a:latin typeface="Calibri" pitchFamily="34" charset="0"/>
              </a:rPr>
              <a:t>Whole number part</a:t>
            </a:r>
          </a:p>
        </p:txBody>
      </p:sp>
      <p:sp>
        <p:nvSpPr>
          <p:cNvPr id="6" name="TextBox 8"/>
          <p:cNvSpPr txBox="1">
            <a:spLocks noChangeArrowheads="1"/>
          </p:cNvSpPr>
          <p:nvPr/>
        </p:nvSpPr>
        <p:spPr bwMode="auto">
          <a:xfrm>
            <a:off x="6375400" y="5112886"/>
            <a:ext cx="2438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000" dirty="0">
                <a:solidFill>
                  <a:srgbClr val="006666"/>
                </a:solidFill>
                <a:latin typeface="Calibri" pitchFamily="34" charset="0"/>
              </a:rPr>
              <a:t>Remainder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5492750" y="3584575"/>
          <a:ext cx="711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11000" imgH="571320" progId="Equation.DSMT4">
                  <p:embed/>
                </p:oleObj>
              </mc:Choice>
              <mc:Fallback>
                <p:oleObj name="Equation" r:id="rId4" imgW="711000" imgH="571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750" y="3584575"/>
                        <a:ext cx="7112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0"/>
          <p:cNvGraphicFramePr>
            <a:graphicFrameLocks noChangeAspect="1"/>
          </p:cNvGraphicFramePr>
          <p:nvPr/>
        </p:nvGraphicFramePr>
        <p:xfrm>
          <a:off x="5773723" y="3324225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5640" imgH="279360" progId="Equation.DSMT4">
                  <p:embed/>
                </p:oleObj>
              </mc:Choice>
              <mc:Fallback>
                <p:oleObj name="Equation" r:id="rId6" imgW="215640" imgH="279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3723" y="3324225"/>
                        <a:ext cx="21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1"/>
          <p:cNvGraphicFramePr>
            <a:graphicFrameLocks noChangeAspect="1"/>
          </p:cNvGraphicFramePr>
          <p:nvPr/>
        </p:nvGraphicFramePr>
        <p:xfrm>
          <a:off x="5604545" y="4012064"/>
          <a:ext cx="4191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19040" imgH="406080" progId="Equation.DSMT4">
                  <p:embed/>
                </p:oleObj>
              </mc:Choice>
              <mc:Fallback>
                <p:oleObj name="Equation" r:id="rId8" imgW="419040" imgH="406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4545" y="4012064"/>
                        <a:ext cx="4191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2"/>
          <p:cNvGraphicFramePr>
            <a:graphicFrameLocks noChangeAspect="1"/>
          </p:cNvGraphicFramePr>
          <p:nvPr/>
        </p:nvGraphicFramePr>
        <p:xfrm>
          <a:off x="5810250" y="4454525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80880" imgH="291960" progId="Equation.DSMT4">
                  <p:embed/>
                </p:oleObj>
              </mc:Choice>
              <mc:Fallback>
                <p:oleObj name="Equation" r:id="rId10" imgW="3808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0250" y="4454525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3"/>
          <p:cNvGraphicFramePr>
            <a:graphicFrameLocks noChangeAspect="1"/>
          </p:cNvGraphicFramePr>
          <p:nvPr/>
        </p:nvGraphicFramePr>
        <p:xfrm>
          <a:off x="5782811" y="4733925"/>
          <a:ext cx="419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19040" imgH="393480" progId="Equation.DSMT4">
                  <p:embed/>
                </p:oleObj>
              </mc:Choice>
              <mc:Fallback>
                <p:oleObj name="Equation" r:id="rId12" imgW="41904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2811" y="4733925"/>
                        <a:ext cx="419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4"/>
          <p:cNvGraphicFramePr>
            <a:graphicFrameLocks noChangeAspect="1"/>
          </p:cNvGraphicFramePr>
          <p:nvPr/>
        </p:nvGraphicFramePr>
        <p:xfrm>
          <a:off x="6019334" y="5146675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90440" imgH="279360" progId="Equation.DSMT4">
                  <p:embed/>
                </p:oleObj>
              </mc:Choice>
              <mc:Fallback>
                <p:oleObj name="Equation" r:id="rId14" imgW="19044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334" y="5146675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41" name="Object 9"/>
          <p:cNvGraphicFramePr>
            <a:graphicFrameLocks noChangeAspect="1"/>
          </p:cNvGraphicFramePr>
          <p:nvPr/>
        </p:nvGraphicFramePr>
        <p:xfrm>
          <a:off x="5998478" y="3325361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90440" imgH="279360" progId="Equation.DSMT4">
                  <p:embed/>
                </p:oleObj>
              </mc:Choice>
              <mc:Fallback>
                <p:oleObj name="Equation" r:id="rId16" imgW="19044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8478" y="3325361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4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549965"/>
              </p:ext>
            </p:extLst>
          </p:nvPr>
        </p:nvGraphicFramePr>
        <p:xfrm>
          <a:off x="2895600" y="2286000"/>
          <a:ext cx="338822" cy="657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31640" imgH="838080" progId="Equation.DSMT4">
                  <p:embed/>
                </p:oleObj>
              </mc:Choice>
              <mc:Fallback>
                <p:oleObj name="Equation" r:id="rId18" imgW="43164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286000"/>
                        <a:ext cx="338822" cy="657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 txBox="1">
            <a:spLocks/>
          </p:cNvSpPr>
          <p:nvPr/>
        </p:nvSpPr>
        <p:spPr>
          <a:xfrm>
            <a:off x="457200" y="1280160"/>
            <a:ext cx="82296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marR="0" lvl="0" indent="-3429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lang="en-US" sz="2800" b="1" dirty="0"/>
              <a:t>Step 2:</a:t>
            </a:r>
          </a:p>
          <a:p>
            <a:r>
              <a:rPr lang="en-US" sz="2800" dirty="0"/>
              <a:t>Write the remainder over the denominator as the fraction part of the mixed number: </a:t>
            </a:r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Thus, </a:t>
            </a:r>
          </a:p>
        </p:txBody>
      </p:sp>
      <p:sp>
        <p:nvSpPr>
          <p:cNvPr id="317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16</a:t>
            </a:r>
            <a:r>
              <a:rPr lang="en-US" sz="3200">
                <a:solidFill>
                  <a:schemeClr val="accent1"/>
                </a:solidFill>
              </a:rPr>
              <a:t>: Changing Improper Fractions </a:t>
            </a:r>
            <a:r>
              <a:rPr lang="en-US" sz="3200" dirty="0">
                <a:solidFill>
                  <a:schemeClr val="accent1"/>
                </a:solidFill>
              </a:rPr>
              <a:t>to Mixed Numbers (cont.)</a:t>
            </a:r>
          </a:p>
        </p:txBody>
      </p:sp>
      <p:graphicFrame>
        <p:nvGraphicFramePr>
          <p:cNvPr id="24591" name="Object 15"/>
          <p:cNvGraphicFramePr>
            <a:graphicFrameLocks noChangeAspect="1"/>
          </p:cNvGraphicFramePr>
          <p:nvPr/>
        </p:nvGraphicFramePr>
        <p:xfrm>
          <a:off x="3454400" y="28194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31640" imgH="838080" progId="Equation.DSMT4">
                  <p:embed/>
                </p:oleObj>
              </mc:Choice>
              <mc:Fallback>
                <p:oleObj name="Equation" r:id="rId2" imgW="431640" imgH="838080" progId="Equation.DSMT4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4400" y="281940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2" name="Object 16"/>
          <p:cNvGraphicFramePr>
            <a:graphicFrameLocks noChangeAspect="1"/>
          </p:cNvGraphicFramePr>
          <p:nvPr/>
        </p:nvGraphicFramePr>
        <p:xfrm>
          <a:off x="3962400" y="2819400"/>
          <a:ext cx="110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04840" imgH="838080" progId="Equation.DSMT4">
                  <p:embed/>
                </p:oleObj>
              </mc:Choice>
              <mc:Fallback>
                <p:oleObj name="Equation" r:id="rId4" imgW="1104840" imgH="838080" progId="Equation.DSMT4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2819400"/>
                        <a:ext cx="1104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3" name="Object 17"/>
          <p:cNvGraphicFramePr>
            <a:graphicFrameLocks noChangeAspect="1"/>
          </p:cNvGraphicFramePr>
          <p:nvPr/>
        </p:nvGraphicFramePr>
        <p:xfrm>
          <a:off x="5105400" y="2819400"/>
          <a:ext cx="95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52200" imgH="838080" progId="Equation.DSMT4">
                  <p:embed/>
                </p:oleObj>
              </mc:Choice>
              <mc:Fallback>
                <p:oleObj name="Equation" r:id="rId6" imgW="952200" imgH="838080" progId="Equation.DSMT4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819400"/>
                        <a:ext cx="952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2" name="Object 51"/>
          <p:cNvGraphicFramePr>
            <a:graphicFrameLocks noChangeAspect="1"/>
          </p:cNvGraphicFramePr>
          <p:nvPr/>
        </p:nvGraphicFramePr>
        <p:xfrm>
          <a:off x="1414244" y="4139967"/>
          <a:ext cx="67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72840" imgH="838080" progId="Equation.DSMT4">
                  <p:embed/>
                </p:oleObj>
              </mc:Choice>
              <mc:Fallback>
                <p:oleObj name="Equation" r:id="rId8" imgW="67284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4244" y="4139967"/>
                        <a:ext cx="67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3" name="Object 53"/>
          <p:cNvGraphicFramePr>
            <a:graphicFrameLocks noChangeAspect="1"/>
          </p:cNvGraphicFramePr>
          <p:nvPr/>
        </p:nvGraphicFramePr>
        <p:xfrm>
          <a:off x="2205489" y="4139967"/>
          <a:ext cx="1155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55600" imgH="838080" progId="Equation.DSMT4">
                  <p:embed/>
                </p:oleObj>
              </mc:Choice>
              <mc:Fallback>
                <p:oleObj name="Equation" r:id="rId10" imgW="11556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5489" y="4139967"/>
                        <a:ext cx="1155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2: Understanding Fractions</a:t>
            </a:r>
            <a:endParaRPr lang="en-US" dirty="0"/>
          </a:p>
        </p:txBody>
      </p:sp>
      <p:sp>
        <p:nvSpPr>
          <p:cNvPr id="6146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Write a fraction indicating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remaining portion of the pizza and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missing portion of the pizza. </a:t>
            </a:r>
          </a:p>
          <a:p>
            <a:pPr marL="514350" indent="-514350"/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pizza was cut into 8 equal pieces. The 5 pieces </a:t>
            </a:r>
          </a:p>
          <a:p>
            <a:pPr marL="514350" indent="-514350"/>
            <a:r>
              <a:rPr lang="en-US" dirty="0"/>
              <a:t>	remaining represent     of the pizza. </a:t>
            </a:r>
          </a:p>
          <a:p>
            <a:pPr marL="514350" indent="-514350">
              <a:buAutoNum type="alphaLcPeriod" startAt="2"/>
            </a:pPr>
            <a:r>
              <a:rPr lang="en-US" dirty="0"/>
              <a:t>The missing portion of the pizza represents     of the </a:t>
            </a:r>
          </a:p>
          <a:p>
            <a:pPr marL="514350" indent="-514350"/>
            <a:r>
              <a:rPr lang="en-US" dirty="0"/>
              <a:t>	pizza. </a:t>
            </a:r>
          </a:p>
          <a:p>
            <a:pPr marL="533400" indent="-533400" eaLnBrk="1" hangingPunct="1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4038600" y="3674378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6400" imgH="838080" progId="Equation.DSMT4">
                  <p:embed/>
                </p:oleObj>
              </mc:Choice>
              <mc:Fallback>
                <p:oleObj name="Equation" r:id="rId2" imgW="266400" imgH="8380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674378"/>
                        <a:ext cx="26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08" name="Object 10"/>
          <p:cNvGraphicFramePr>
            <a:graphicFrameLocks noChangeAspect="1"/>
          </p:cNvGraphicFramePr>
          <p:nvPr/>
        </p:nvGraphicFramePr>
        <p:xfrm>
          <a:off x="7315200" y="4199389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6400" imgH="838080" progId="Equation.DSMT4">
                  <p:embed/>
                </p:oleObj>
              </mc:Choice>
              <mc:Fallback>
                <p:oleObj name="Equation" r:id="rId4" imgW="2664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4199389"/>
                        <a:ext cx="26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7109" name="Picture 5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0" y="1219200"/>
            <a:ext cx="2133600" cy="21078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Definition: Proper Fractions and Improper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2885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A </a:t>
            </a:r>
            <a:r>
              <a:rPr lang="en-US" b="1" dirty="0">
                <a:solidFill>
                  <a:srgbClr val="000000"/>
                </a:solidFill>
              </a:rPr>
              <a:t>proper fraction </a:t>
            </a:r>
            <a:r>
              <a:rPr lang="en-US" dirty="0">
                <a:solidFill>
                  <a:srgbClr val="000000"/>
                </a:solidFill>
              </a:rPr>
              <a:t>is a fraction in which the numerator is less than the denominator. (Proper fractions have values less than 1.)</a:t>
            </a:r>
          </a:p>
          <a:p>
            <a:r>
              <a:rPr lang="en-US" b="1" dirty="0">
                <a:solidFill>
                  <a:srgbClr val="000000"/>
                </a:solidFill>
              </a:rPr>
              <a:t>Examples of proper fractions:</a:t>
            </a:r>
          </a:p>
          <a:p>
            <a:r>
              <a:rPr lang="en-US" dirty="0">
                <a:solidFill>
                  <a:srgbClr val="000000"/>
                </a:solidFill>
              </a:rPr>
              <a:t>An</a:t>
            </a:r>
            <a:r>
              <a:rPr lang="en-US" b="1" dirty="0">
                <a:solidFill>
                  <a:srgbClr val="000000"/>
                </a:solidFill>
              </a:rPr>
              <a:t> improper fraction </a:t>
            </a:r>
            <a:r>
              <a:rPr lang="en-US" dirty="0">
                <a:solidFill>
                  <a:srgbClr val="000000"/>
                </a:solidFill>
              </a:rPr>
              <a:t>is a fraction in which the numerator is greater than or equal to the denominator. (Improper fractions have values greater than or equal to 1.)</a:t>
            </a:r>
          </a:p>
          <a:p>
            <a:r>
              <a:rPr lang="en-US" b="1" dirty="0">
                <a:solidFill>
                  <a:srgbClr val="000000"/>
                </a:solidFill>
              </a:rPr>
              <a:t>Examples of improper fractions: </a:t>
            </a:r>
          </a:p>
        </p:txBody>
      </p:sp>
      <p:graphicFrame>
        <p:nvGraphicFramePr>
          <p:cNvPr id="7168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1855649"/>
              </p:ext>
            </p:extLst>
          </p:nvPr>
        </p:nvGraphicFramePr>
        <p:xfrm>
          <a:off x="5194300" y="2438400"/>
          <a:ext cx="205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57400" imgH="838080" progId="Equation.DSMT4">
                  <p:embed/>
                </p:oleObj>
              </mc:Choice>
              <mc:Fallback>
                <p:oleObj name="Equation" r:id="rId2" imgW="2057400" imgH="838080" progId="Equation.DSMT4">
                  <p:embed/>
                  <p:pic>
                    <p:nvPicPr>
                      <p:cNvPr id="7168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4300" y="2438400"/>
                        <a:ext cx="205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DEDDB8DB-2A56-E3FA-E768-BE4E38019B4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1084913"/>
              </p:ext>
            </p:extLst>
          </p:nvPr>
        </p:nvGraphicFramePr>
        <p:xfrm>
          <a:off x="5334000" y="4677982"/>
          <a:ext cx="2578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77960" imgH="838080" progId="Equation.DSMT4">
                  <p:embed/>
                </p:oleObj>
              </mc:Choice>
              <mc:Fallback>
                <p:oleObj name="Equation" r:id="rId4" imgW="2577960" imgH="838080" progId="Equation.DSMT4">
                  <p:embed/>
                  <p:pic>
                    <p:nvPicPr>
                      <p:cNvPr id="7168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677982"/>
                        <a:ext cx="2578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85604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Understanding Proper Fractions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algn="just">
              <a:spcBef>
                <a:spcPct val="0"/>
              </a:spcBef>
            </a:pPr>
            <a:r>
              <a:rPr lang="en-US" dirty="0"/>
              <a:t>Draw a figure to represent the fraction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    indicates 5 of 6 equal parts. Drawing a figure to </a:t>
            </a:r>
          </a:p>
          <a:p>
            <a:r>
              <a:rPr lang="en-US" dirty="0"/>
              <a:t>represent this fraction, we divide a circle into 6 equal sections and shade 5 of them. (</a:t>
            </a:r>
            <a:r>
              <a:rPr lang="en-US" b="1" dirty="0"/>
              <a:t>Note:</a:t>
            </a:r>
            <a:r>
              <a:rPr lang="en-US" dirty="0"/>
              <a:t> Figures other than circles can be used.)</a:t>
            </a:r>
          </a:p>
        </p:txBody>
      </p:sp>
      <p:graphicFrame>
        <p:nvGraphicFramePr>
          <p:cNvPr id="10244" name="Object 10"/>
          <p:cNvGraphicFramePr>
            <a:graphicFrameLocks noChangeAspect="1"/>
          </p:cNvGraphicFramePr>
          <p:nvPr/>
        </p:nvGraphicFramePr>
        <p:xfrm>
          <a:off x="6210300" y="1143000"/>
          <a:ext cx="34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2720" imgH="838080" progId="Equation.DSMT4">
                  <p:embed/>
                </p:oleObj>
              </mc:Choice>
              <mc:Fallback>
                <p:oleObj name="Equation" r:id="rId2" imgW="3427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0300" y="1143000"/>
                        <a:ext cx="342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19600" y="3909575"/>
            <a:ext cx="3108960" cy="211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1103683"/>
              </p:ext>
            </p:extLst>
          </p:nvPr>
        </p:nvGraphicFramePr>
        <p:xfrm>
          <a:off x="609600" y="2286000"/>
          <a:ext cx="220878" cy="6941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66400" imgH="838080" progId="Equation.DSMT4">
                  <p:embed/>
                </p:oleObj>
              </mc:Choice>
              <mc:Fallback>
                <p:oleObj name="Equation" r:id="rId5" imgW="2664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286000"/>
                        <a:ext cx="220878" cy="69418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Understanding Improper Fractions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algn="just"/>
            <a:r>
              <a:rPr lang="en-US" dirty="0"/>
              <a:t>Write a fraction that indicates the shaded parts of the figure.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There are two squares, each</a:t>
            </a:r>
          </a:p>
          <a:p>
            <a:r>
              <a:rPr lang="en-US" dirty="0"/>
              <a:t>separated into 3 equal parts.</a:t>
            </a:r>
          </a:p>
          <a:p>
            <a:r>
              <a:rPr lang="en-US" dirty="0"/>
              <a:t>This means that the denominator is 3. The shading here indicates 5 of these equal parts, which means the numerator is 5. Thus, the shaded part of the figure can </a:t>
            </a:r>
          </a:p>
          <a:p>
            <a:r>
              <a:rPr lang="en-US" dirty="0"/>
              <a:t>be represented by the improper fraction</a:t>
            </a:r>
          </a:p>
        </p:txBody>
      </p:sp>
      <p:graphicFrame>
        <p:nvGraphicFramePr>
          <p:cNvPr id="1126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158968"/>
              </p:ext>
            </p:extLst>
          </p:nvPr>
        </p:nvGraphicFramePr>
        <p:xfrm>
          <a:off x="6417578" y="4978866"/>
          <a:ext cx="332318" cy="8123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2720" imgH="838080" progId="Equation.DSMT4">
                  <p:embed/>
                </p:oleObj>
              </mc:Choice>
              <mc:Fallback>
                <p:oleObj name="Equation" r:id="rId2" imgW="3427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7578" y="4978866"/>
                        <a:ext cx="332318" cy="81233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46320" y="1828800"/>
            <a:ext cx="3840480" cy="17018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5: Evaluating Fractions Involving 0</a:t>
            </a:r>
          </a:p>
        </p:txBody>
      </p:sp>
      <p:graphicFrame>
        <p:nvGraphicFramePr>
          <p:cNvPr id="13316" name="Object 5"/>
          <p:cNvGraphicFramePr>
            <a:graphicFrameLocks noChangeAspect="1"/>
          </p:cNvGraphicFramePr>
          <p:nvPr/>
        </p:nvGraphicFramePr>
        <p:xfrm>
          <a:off x="609600" y="35052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27000" imgH="838080" progId="Equation.DSMT4">
                  <p:embed/>
                </p:oleObj>
              </mc:Choice>
              <mc:Fallback>
                <p:oleObj name="Equation" r:id="rId2" imgW="927000" imgH="8380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505200"/>
                        <a:ext cx="927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6"/>
          <p:cNvGraphicFramePr>
            <a:graphicFrameLocks noChangeAspect="1"/>
          </p:cNvGraphicFramePr>
          <p:nvPr/>
        </p:nvGraphicFramePr>
        <p:xfrm>
          <a:off x="609600" y="4648200"/>
          <a:ext cx="110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04840" imgH="838080" progId="Equation.DSMT4">
                  <p:embed/>
                </p:oleObj>
              </mc:Choice>
              <mc:Fallback>
                <p:oleObj name="Equation" r:id="rId4" imgW="1104840" imgH="83808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648200"/>
                        <a:ext cx="1104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7"/>
          <p:cNvGraphicFramePr>
            <a:graphicFrameLocks noChangeAspect="1"/>
          </p:cNvGraphicFramePr>
          <p:nvPr/>
        </p:nvGraphicFramePr>
        <p:xfrm>
          <a:off x="4387850" y="3488267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14400" imgH="838080" progId="Equation.DSMT4">
                  <p:embed/>
                </p:oleObj>
              </mc:Choice>
              <mc:Fallback>
                <p:oleObj name="Equation" r:id="rId6" imgW="914400" imgH="83808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7850" y="3488267"/>
                        <a:ext cx="914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8"/>
          <p:cNvGraphicFramePr>
            <a:graphicFrameLocks noChangeAspect="1"/>
          </p:cNvGraphicFramePr>
          <p:nvPr/>
        </p:nvGraphicFramePr>
        <p:xfrm>
          <a:off x="4387850" y="46482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49160" imgH="838080" progId="Equation.DSMT4">
                  <p:embed/>
                </p:oleObj>
              </mc:Choice>
              <mc:Fallback>
                <p:oleObj name="Equation" r:id="rId8" imgW="749160" imgH="83808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7850" y="4648200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1593850" y="3810000"/>
          <a:ext cx="444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44307" imgH="291973" progId="Equation.DSMT4">
                  <p:embed/>
                </p:oleObj>
              </mc:Choice>
              <mc:Fallback>
                <p:oleObj name="Equation" r:id="rId10" imgW="444307" imgH="291973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3850" y="3810000"/>
                        <a:ext cx="444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1824722" y="4927600"/>
          <a:ext cx="444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44307" imgH="291973" progId="Equation.DSMT4">
                  <p:embed/>
                </p:oleObj>
              </mc:Choice>
              <mc:Fallback>
                <p:oleObj name="Equation" r:id="rId12" imgW="444307" imgH="291973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4722" y="4927600"/>
                        <a:ext cx="444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5270500" y="3742267"/>
          <a:ext cx="1892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892300" imgH="406400" progId="Equation.DSMT4">
                  <p:embed/>
                </p:oleObj>
              </mc:Choice>
              <mc:Fallback>
                <p:oleObj name="Equation" r:id="rId14" imgW="1892300" imgH="40640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00" y="3742267"/>
                        <a:ext cx="18923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5130800" y="4876800"/>
          <a:ext cx="1892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892300" imgH="406400" progId="Equation.DSMT4">
                  <p:embed/>
                </p:oleObj>
              </mc:Choice>
              <mc:Fallback>
                <p:oleObj name="Equation" r:id="rId16" imgW="1892300" imgH="40640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0800" y="4876800"/>
                        <a:ext cx="18923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11040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en-US" dirty="0"/>
              <a:t>Find the value of each expression.</a:t>
            </a:r>
          </a:p>
          <a:p>
            <a:pPr algn="just"/>
            <a:endParaRPr lang="en-US" dirty="0"/>
          </a:p>
          <a:p>
            <a:pPr algn="just"/>
            <a:endParaRPr lang="en-US" dirty="0"/>
          </a:p>
          <a:p>
            <a:pPr algn="just"/>
            <a:r>
              <a:rPr lang="en-US" b="1" dirty="0"/>
              <a:t>Solution</a:t>
            </a:r>
          </a:p>
        </p:txBody>
      </p:sp>
      <p:graphicFrame>
        <p:nvGraphicFramePr>
          <p:cNvPr id="8226" name="Object 34"/>
          <p:cNvGraphicFramePr>
            <a:graphicFrameLocks noChangeAspect="1"/>
          </p:cNvGraphicFramePr>
          <p:nvPr/>
        </p:nvGraphicFramePr>
        <p:xfrm>
          <a:off x="609600" y="18288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927000" imgH="838080" progId="Equation.DSMT4">
                  <p:embed/>
                </p:oleObj>
              </mc:Choice>
              <mc:Fallback>
                <p:oleObj name="Equation" r:id="rId18" imgW="927000" imgH="8380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828800"/>
                        <a:ext cx="927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7" name="Object 35"/>
          <p:cNvGraphicFramePr>
            <a:graphicFrameLocks noChangeAspect="1"/>
          </p:cNvGraphicFramePr>
          <p:nvPr/>
        </p:nvGraphicFramePr>
        <p:xfrm>
          <a:off x="2552700" y="1828800"/>
          <a:ext cx="110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104840" imgH="838080" progId="Equation.DSMT4">
                  <p:embed/>
                </p:oleObj>
              </mc:Choice>
              <mc:Fallback>
                <p:oleObj name="Equation" r:id="rId20" imgW="1104840" imgH="83808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2700" y="1828800"/>
                        <a:ext cx="1104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8" name="Object 36"/>
          <p:cNvGraphicFramePr>
            <a:graphicFrameLocks noChangeAspect="1"/>
          </p:cNvGraphicFramePr>
          <p:nvPr/>
        </p:nvGraphicFramePr>
        <p:xfrm>
          <a:off x="4419600" y="1828800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914400" imgH="838080" progId="Equation.DSMT4">
                  <p:embed/>
                </p:oleObj>
              </mc:Choice>
              <mc:Fallback>
                <p:oleObj name="Equation" r:id="rId22" imgW="914400" imgH="83808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1828800"/>
                        <a:ext cx="914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9" name="Object 37"/>
          <p:cNvGraphicFramePr>
            <a:graphicFrameLocks noChangeAspect="1"/>
          </p:cNvGraphicFramePr>
          <p:nvPr/>
        </p:nvGraphicFramePr>
        <p:xfrm>
          <a:off x="6108700" y="18288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749160" imgH="838080" progId="Equation.DSMT4">
                  <p:embed/>
                </p:oleObj>
              </mc:Choice>
              <mc:Fallback>
                <p:oleObj name="Equation" r:id="rId24" imgW="749160" imgH="83808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8700" y="1828800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Procedure: Rule for the Placement of Negative Signs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are integers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≠ 0, then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b="1" dirty="0">
                <a:solidFill>
                  <a:srgbClr val="000000"/>
                </a:solidFill>
              </a:rPr>
              <a:t>Note: </a:t>
            </a:r>
            <a:r>
              <a:rPr lang="en-US" dirty="0">
                <a:solidFill>
                  <a:srgbClr val="000000"/>
                </a:solidFill>
              </a:rPr>
              <a:t>The preferred form is to leave the negative sign in front of the fraction. In some cases, a negative numerator is acceptable, but a negative sign is seldom used in a denominator.</a:t>
            </a:r>
          </a:p>
        </p:txBody>
      </p:sp>
      <p:graphicFrame>
        <p:nvGraphicFramePr>
          <p:cNvPr id="7168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2068775"/>
              </p:ext>
            </p:extLst>
          </p:nvPr>
        </p:nvGraphicFramePr>
        <p:xfrm>
          <a:off x="3124200" y="1905000"/>
          <a:ext cx="2235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34880" imgH="838080" progId="Equation.DSMT4">
                  <p:embed/>
                </p:oleObj>
              </mc:Choice>
              <mc:Fallback>
                <p:oleObj name="Equation" r:id="rId2" imgW="223488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1905000"/>
                        <a:ext cx="2235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Placing Negative Signs in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lnSpc>
                <a:spcPct val="150000"/>
              </a:lnSpc>
              <a:spcBef>
                <a:spcPts val="3600"/>
              </a:spcBef>
              <a:buFont typeface="+mj-lt"/>
              <a:buAutoNum type="alphaLcPeriod"/>
            </a:pPr>
            <a:r>
              <a:rPr lang="en-US" dirty="0"/>
              <a:t> </a:t>
            </a:r>
          </a:p>
        </p:txBody>
      </p:sp>
      <p:graphicFrame>
        <p:nvGraphicFramePr>
          <p:cNvPr id="72708" name="Object 4"/>
          <p:cNvGraphicFramePr>
            <a:graphicFrameLocks noChangeAspect="1"/>
          </p:cNvGraphicFramePr>
          <p:nvPr/>
        </p:nvGraphicFramePr>
        <p:xfrm>
          <a:off x="1024855" y="1303789"/>
          <a:ext cx="495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95000" imgH="838080" progId="Equation.DSMT4">
                  <p:embed/>
                </p:oleObj>
              </mc:Choice>
              <mc:Fallback>
                <p:oleObj name="Equation" r:id="rId2" imgW="4950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4855" y="1303789"/>
                        <a:ext cx="495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09" name="Object 5"/>
          <p:cNvGraphicFramePr>
            <a:graphicFrameLocks noChangeAspect="1"/>
          </p:cNvGraphicFramePr>
          <p:nvPr/>
        </p:nvGraphicFramePr>
        <p:xfrm>
          <a:off x="1565945" y="1303789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36560" imgH="838080" progId="Equation.DSMT4">
                  <p:embed/>
                </p:oleObj>
              </mc:Choice>
              <mc:Fallback>
                <p:oleObj name="Equation" r:id="rId4" imgW="7365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5945" y="1303789"/>
                        <a:ext cx="73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10" name="Object 6"/>
          <p:cNvGraphicFramePr>
            <a:graphicFrameLocks noChangeAspect="1"/>
          </p:cNvGraphicFramePr>
          <p:nvPr/>
        </p:nvGraphicFramePr>
        <p:xfrm>
          <a:off x="2387600" y="1312178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36560" imgH="838080" progId="Equation.DSMT4">
                  <p:embed/>
                </p:oleObj>
              </mc:Choice>
              <mc:Fallback>
                <p:oleObj name="Equation" r:id="rId6" imgW="7365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7600" y="1312178"/>
                        <a:ext cx="73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11" name="Object 7"/>
          <p:cNvGraphicFramePr>
            <a:graphicFrameLocks noChangeAspect="1"/>
          </p:cNvGraphicFramePr>
          <p:nvPr/>
        </p:nvGraphicFramePr>
        <p:xfrm>
          <a:off x="1032545" y="2370589"/>
          <a:ext cx="685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85800" imgH="838080" progId="Equation.DSMT4">
                  <p:embed/>
                </p:oleObj>
              </mc:Choice>
              <mc:Fallback>
                <p:oleObj name="Equation" r:id="rId8" imgW="6858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2545" y="2370589"/>
                        <a:ext cx="685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12" name="Object 8"/>
          <p:cNvGraphicFramePr>
            <a:graphicFrameLocks noChangeAspect="1"/>
          </p:cNvGraphicFramePr>
          <p:nvPr/>
        </p:nvGraphicFramePr>
        <p:xfrm>
          <a:off x="1752600" y="23622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27000" imgH="838080" progId="Equation.DSMT4">
                  <p:embed/>
                </p:oleObj>
              </mc:Choice>
              <mc:Fallback>
                <p:oleObj name="Equation" r:id="rId10" imgW="92700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362200"/>
                        <a:ext cx="92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13" name="Object 9"/>
          <p:cNvGraphicFramePr>
            <a:graphicFrameLocks noChangeAspect="1"/>
          </p:cNvGraphicFramePr>
          <p:nvPr/>
        </p:nvGraphicFramePr>
        <p:xfrm>
          <a:off x="2701255" y="2370589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49160" imgH="838080" progId="Equation.DSMT4">
                  <p:embed/>
                </p:oleObj>
              </mc:Choice>
              <mc:Fallback>
                <p:oleObj name="Equation" r:id="rId12" imgW="74916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1255" y="2370589"/>
                        <a:ext cx="749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14" name="Object 10"/>
          <p:cNvGraphicFramePr>
            <a:graphicFrameLocks noChangeAspect="1"/>
          </p:cNvGraphicFramePr>
          <p:nvPr/>
        </p:nvGraphicFramePr>
        <p:xfrm>
          <a:off x="3505200" y="2667000"/>
          <a:ext cx="698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98400" imgH="279360" progId="Equation.DSMT4">
                  <p:embed/>
                </p:oleObj>
              </mc:Choice>
              <mc:Fallback>
                <p:oleObj name="Equation" r:id="rId14" imgW="69840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667000"/>
                        <a:ext cx="698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1785</TotalTime>
  <Words>1050</Words>
  <Application>Microsoft Office PowerPoint</Application>
  <PresentationFormat>On-screen Show (4:3)</PresentationFormat>
  <Paragraphs>170</Paragraphs>
  <Slides>26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Calibri</vt:lpstr>
      <vt:lpstr>Courier New</vt:lpstr>
      <vt:lpstr>Office Theme</vt:lpstr>
      <vt:lpstr>Equation</vt:lpstr>
      <vt:lpstr>Section 3.1</vt:lpstr>
      <vt:lpstr>Example 1: Understanding Fractions</vt:lpstr>
      <vt:lpstr>Example 2: Understanding Fractions</vt:lpstr>
      <vt:lpstr>Definition: Proper Fractions and Improper Fractions</vt:lpstr>
      <vt:lpstr>Example 3: Understanding Proper Fractions</vt:lpstr>
      <vt:lpstr>Example 4: Understanding Improper Fractions </vt:lpstr>
      <vt:lpstr>Example 5: Evaluating Fractions Involving 0</vt:lpstr>
      <vt:lpstr>Procedure: Rule for the Placement of Negative Signs</vt:lpstr>
      <vt:lpstr>Example 6: Placing Negative Signs in Fractions</vt:lpstr>
      <vt:lpstr>Example 7: Graphing Proper Fractions</vt:lpstr>
      <vt:lpstr>Example 7: Graphing Proper Fractions (cont.)</vt:lpstr>
      <vt:lpstr>Example 8: Graphing improper Fractions</vt:lpstr>
      <vt:lpstr>Example 9: Identifying Types of Fractions and Mixed Numbers</vt:lpstr>
      <vt:lpstr>Example 10: Application: Understanding Mixed Numbers</vt:lpstr>
      <vt:lpstr>Example 10: Application: Understanding Mixed Numbers (cont.)</vt:lpstr>
      <vt:lpstr>Example 11: Application: Understanding Mixed Numbers</vt:lpstr>
      <vt:lpstr>Example 12: Graphing Mixed Numbers </vt:lpstr>
      <vt:lpstr>Procedure: Changing a Mixed Number to an Improper Fraction</vt:lpstr>
      <vt:lpstr>Example 13: Changing Mixed Numbers to Improper Fractions</vt:lpstr>
      <vt:lpstr>Example 14: Changing Mixed Numbers to Improper Fractions</vt:lpstr>
      <vt:lpstr>Example 14: Changing Mixed Numbers to Improper Fractions (cont.)</vt:lpstr>
      <vt:lpstr>Procedure: Changing an Improper Fraction to a Mixed Number</vt:lpstr>
      <vt:lpstr>Example 15: Changing Improper Fractions to Mixed Numbers</vt:lpstr>
      <vt:lpstr>Example 15: Changing Improper Fractions to Mixed Numbers (cont.)</vt:lpstr>
      <vt:lpstr>Example 16: Changing Improper Fractions to Mixed Numbers</vt:lpstr>
      <vt:lpstr>Example 16: Changing Improper Fractions to Mixed Numbers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Rebecca Johnson</cp:lastModifiedBy>
  <cp:revision>237</cp:revision>
  <dcterms:created xsi:type="dcterms:W3CDTF">2013-04-26T14:43:13Z</dcterms:created>
  <dcterms:modified xsi:type="dcterms:W3CDTF">2023-07-03T16:01:01Z</dcterms:modified>
</cp:coreProperties>
</file>