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84" r:id="rId3"/>
    <p:sldId id="387" r:id="rId4"/>
    <p:sldId id="351" r:id="rId5"/>
    <p:sldId id="388" r:id="rId6"/>
    <p:sldId id="389" r:id="rId7"/>
    <p:sldId id="402" r:id="rId8"/>
    <p:sldId id="353" r:id="rId9"/>
    <p:sldId id="391" r:id="rId10"/>
    <p:sldId id="392" r:id="rId11"/>
    <p:sldId id="354" r:id="rId12"/>
    <p:sldId id="356" r:id="rId13"/>
    <p:sldId id="394" r:id="rId14"/>
    <p:sldId id="393" r:id="rId15"/>
    <p:sldId id="395" r:id="rId16"/>
    <p:sldId id="383" r:id="rId17"/>
    <p:sldId id="357" r:id="rId18"/>
    <p:sldId id="396" r:id="rId19"/>
    <p:sldId id="397" r:id="rId20"/>
    <p:sldId id="403" r:id="rId21"/>
    <p:sldId id="398" r:id="rId22"/>
    <p:sldId id="399" r:id="rId23"/>
    <p:sldId id="400" r:id="rId24"/>
    <p:sldId id="40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1F497D"/>
    <a:srgbClr val="C00000"/>
    <a:srgbClr val="0000FF"/>
    <a:srgbClr val="FF0000"/>
    <a:srgbClr val="000000"/>
    <a:srgbClr val="FFFFCC"/>
    <a:srgbClr val="00007E"/>
    <a:srgbClr val="366092"/>
    <a:srgbClr val="007E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53" autoAdjust="0"/>
    <p:restoredTop sz="94660"/>
  </p:normalViewPr>
  <p:slideViewPr>
    <p:cSldViewPr>
      <p:cViewPr varScale="1">
        <p:scale>
          <a:sx n="111" d="100"/>
          <a:sy n="111" d="100"/>
        </p:scale>
        <p:origin x="191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67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3670-4766-4587-A3AA-715C8B3EE45C}" type="datetimeFigureOut">
              <a:rPr lang="en-US" smtClean="0"/>
              <a:pPr/>
              <a:t>7/3/2023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F67E5-DC27-4858-B4F5-969ACB0B1D7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32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2.bin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image" Target="../media/image18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2.bin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image" Target="../media/image27.wmf"/><Relationship Id="rId7" Type="http://schemas.openxmlformats.org/officeDocument/2006/relationships/image" Target="../media/image34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2.bin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4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6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52.wmf"/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3.bin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1.wmf"/><Relationship Id="rId5" Type="http://schemas.openxmlformats.org/officeDocument/2006/relationships/image" Target="../media/image48.wmf"/><Relationship Id="rId15" Type="http://schemas.openxmlformats.org/officeDocument/2006/relationships/image" Target="../media/image53.wmf"/><Relationship Id="rId10" Type="http://schemas.openxmlformats.org/officeDocument/2006/relationships/oleObject" Target="../embeddings/oleObject52.bin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0.wmf"/><Relationship Id="rId14" Type="http://schemas.openxmlformats.org/officeDocument/2006/relationships/oleObject" Target="../embeddings/oleObject5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3" Type="http://schemas.openxmlformats.org/officeDocument/2006/relationships/image" Target="../media/image47.wmf"/><Relationship Id="rId7" Type="http://schemas.openxmlformats.org/officeDocument/2006/relationships/image" Target="../media/image55.wmf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57.wmf"/><Relationship Id="rId5" Type="http://schemas.openxmlformats.org/officeDocument/2006/relationships/image" Target="../media/image54.wmf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6.bin"/><Relationship Id="rId9" Type="http://schemas.openxmlformats.org/officeDocument/2006/relationships/image" Target="../media/image5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3" Type="http://schemas.openxmlformats.org/officeDocument/2006/relationships/image" Target="../media/image58.wmf"/><Relationship Id="rId7" Type="http://schemas.openxmlformats.org/officeDocument/2006/relationships/image" Target="../media/image60.wmf"/><Relationship Id="rId2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2.bin"/><Relationship Id="rId5" Type="http://schemas.openxmlformats.org/officeDocument/2006/relationships/image" Target="../media/image59.wmf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7" Type="http://schemas.openxmlformats.org/officeDocument/2006/relationships/image" Target="../media/image64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6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65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3" Type="http://schemas.openxmlformats.org/officeDocument/2006/relationships/image" Target="../media/image65.wmf"/><Relationship Id="rId7" Type="http://schemas.openxmlformats.org/officeDocument/2006/relationships/image" Target="../media/image67.wmf"/><Relationship Id="rId2" Type="http://schemas.openxmlformats.org/officeDocument/2006/relationships/oleObject" Target="../embeddings/oleObject6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69.wmf"/><Relationship Id="rId5" Type="http://schemas.openxmlformats.org/officeDocument/2006/relationships/image" Target="../media/image66.wmf"/><Relationship Id="rId10" Type="http://schemas.openxmlformats.org/officeDocument/2006/relationships/oleObject" Target="../embeddings/oleObject71.bin"/><Relationship Id="rId4" Type="http://schemas.openxmlformats.org/officeDocument/2006/relationships/oleObject" Target="../embeddings/oleObject68.bin"/><Relationship Id="rId9" Type="http://schemas.openxmlformats.org/officeDocument/2006/relationships/image" Target="../media/image6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175706"/>
          </a:xfrm>
          <a:prstGeom prst="rect">
            <a:avLst/>
          </a:prstGeom>
        </p:spPr>
        <p:txBody>
          <a:bodyPr rtlCol="0" anchor="t" anchorCtr="1">
            <a:sp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Equations with Integers</a:t>
            </a:r>
            <a:r>
              <a:rPr lang="en-US" b="1" dirty="0">
                <a:solidFill>
                  <a:srgbClr val="1F497D"/>
                </a:solidFill>
              </a:rPr>
              <a:t>: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ax </a:t>
            </a:r>
            <a:r>
              <a:rPr lang="en-US" dirty="0">
                <a:solidFill>
                  <a:srgbClr val="1F497D"/>
                </a:solidFill>
                <a:latin typeface="Symbol" pitchFamily="9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b </a:t>
            </a:r>
            <a:r>
              <a:rPr lang="en-US" dirty="0">
                <a:solidFill>
                  <a:srgbClr val="1F497D"/>
                </a:solidFill>
                <a:latin typeface="Symbol" pitchFamily="98" charset="2"/>
              </a:rPr>
              <a:t>=</a:t>
            </a:r>
            <a:r>
              <a:rPr lang="en-US" b="1" i="1" dirty="0">
                <a:solidFill>
                  <a:srgbClr val="1F497D"/>
                </a:solidFill>
              </a:rPr>
              <a:t> c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Solving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Apply the distributive property to remove parentheses whenever necessary.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Combine like terms on each side of the equation.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a constant is added to a variable, use the </a:t>
            </a:r>
            <a:r>
              <a:rPr lang="en-US" b="1" dirty="0">
                <a:solidFill>
                  <a:srgbClr val="C00000"/>
                </a:solidFill>
              </a:rPr>
              <a:t>addition principle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to add its opposite to both sides of the equation.</a:t>
            </a:r>
          </a:p>
        </p:txBody>
      </p:sp>
    </p:spTree>
    <p:extLst>
      <p:ext uri="{BB962C8B-B14F-4D97-AF65-F5344CB8AC3E}">
        <p14:creationId xmlns:p14="http://schemas.microsoft.com/office/powerpoint/2010/main" val="41303380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3600" dirty="0"/>
              <a:t>Procedure: Solving Equations of the Form </a:t>
            </a:r>
            <a:br>
              <a:rPr lang="en-US" sz="3600" dirty="0"/>
            </a:br>
            <a:r>
              <a:rPr lang="en-US" sz="3600" i="1" dirty="0"/>
              <a:t>ax </a:t>
            </a:r>
            <a:r>
              <a:rPr lang="en-US" sz="3600" dirty="0"/>
              <a:t>+ </a:t>
            </a:r>
            <a:r>
              <a:rPr lang="en-US" sz="3600" i="1" dirty="0"/>
              <a:t>b </a:t>
            </a:r>
            <a:r>
              <a:rPr lang="en-US" sz="3600" dirty="0"/>
              <a:t>= </a:t>
            </a:r>
            <a:r>
              <a:rPr lang="en-US" sz="3600" i="1" dirty="0"/>
              <a:t>c </a:t>
            </a:r>
            <a:r>
              <a:rPr lang="en-US" sz="3600" dirty="0"/>
              <a:t>(cont.)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>
                <a:solidFill>
                  <a:srgbClr val="000000"/>
                </a:solidFill>
              </a:rPr>
              <a:t>If a variable has a constant coefficient other than 1, use the </a:t>
            </a:r>
            <a:r>
              <a:rPr lang="en-US" b="1" dirty="0">
                <a:solidFill>
                  <a:srgbClr val="C00000"/>
                </a:solidFill>
              </a:rPr>
              <a:t>division principle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and divide both sides by that coefficient.</a:t>
            </a:r>
          </a:p>
          <a:p>
            <a:r>
              <a:rPr lang="en-US" dirty="0">
                <a:solidFill>
                  <a:srgbClr val="000000"/>
                </a:solidFill>
              </a:rPr>
              <a:t>Remember that the object is to isolate the variable on one side of the equation with a coefficient of 1.</a:t>
            </a:r>
          </a:p>
        </p:txBody>
      </p:sp>
    </p:spTree>
    <p:extLst>
      <p:ext uri="{BB962C8B-B14F-4D97-AF65-F5344CB8AC3E}">
        <p14:creationId xmlns:p14="http://schemas.microsoft.com/office/powerpoint/2010/main" val="2261977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</a:t>
            </a:r>
            <a:r>
              <a:rPr lang="en-US" b="1" i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</p:spPr>
        <p:txBody>
          <a:bodyPr>
            <a:spAutoFit/>
          </a:bodyPr>
          <a:lstStyle/>
          <a:p>
            <a:r>
              <a:rPr lang="en-US" dirty="0"/>
              <a:t>Solve the equation: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– 9 = 31</a:t>
            </a:r>
          </a:p>
          <a:p>
            <a:r>
              <a:rPr lang="en-US" b="1" dirty="0"/>
              <a:t>Solution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816031"/>
              </p:ext>
            </p:extLst>
          </p:nvPr>
        </p:nvGraphicFramePr>
        <p:xfrm>
          <a:off x="1552575" y="2354580"/>
          <a:ext cx="1524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4000" imgH="292100" progId="Equation.DSMT4">
                  <p:embed/>
                </p:oleObj>
              </mc:Choice>
              <mc:Fallback>
                <p:oleObj name="Equation" r:id="rId2" imgW="1524000" imgH="292100" progId="Equation.DSMT4">
                  <p:embed/>
                  <p:pic>
                    <p:nvPicPr>
                      <p:cNvPr id="0" name="Picture 2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2575" y="2354580"/>
                        <a:ext cx="1524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5541185"/>
              </p:ext>
            </p:extLst>
          </p:nvPr>
        </p:nvGraphicFramePr>
        <p:xfrm>
          <a:off x="1047750" y="2857500"/>
          <a:ext cx="2514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14600" imgH="291960" progId="Equation.DSMT4">
                  <p:embed/>
                </p:oleObj>
              </mc:Choice>
              <mc:Fallback>
                <p:oleObj name="Equation" r:id="rId4" imgW="2514600" imgH="291960" progId="Equation.DSMT4">
                  <p:embed/>
                  <p:pic>
                    <p:nvPicPr>
                      <p:cNvPr id="0" name="Picture 2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2857500"/>
                        <a:ext cx="2514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1053571"/>
              </p:ext>
            </p:extLst>
          </p:nvPr>
        </p:nvGraphicFramePr>
        <p:xfrm>
          <a:off x="1524000" y="3388995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48728" imgH="291973" progId="Equation.DSMT4">
                  <p:embed/>
                </p:oleObj>
              </mc:Choice>
              <mc:Fallback>
                <p:oleObj name="Equation" r:id="rId6" imgW="1548728" imgH="291973" progId="Equation.DSMT4">
                  <p:embed/>
                  <p:pic>
                    <p:nvPicPr>
                      <p:cNvPr id="0" name="Picture 2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388995"/>
                        <a:ext cx="1549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0251494"/>
              </p:ext>
            </p:extLst>
          </p:nvPr>
        </p:nvGraphicFramePr>
        <p:xfrm>
          <a:off x="2006600" y="3881755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032" imgH="291973" progId="Equation.DSMT4">
                  <p:embed/>
                </p:oleObj>
              </mc:Choice>
              <mc:Fallback>
                <p:oleObj name="Equation" r:id="rId8" imgW="1079032" imgH="291973" progId="Equation.DSMT4">
                  <p:embed/>
                  <p:pic>
                    <p:nvPicPr>
                      <p:cNvPr id="0" name="Picture 2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3881755"/>
                        <a:ext cx="1079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6995547"/>
              </p:ext>
            </p:extLst>
          </p:nvPr>
        </p:nvGraphicFramePr>
        <p:xfrm>
          <a:off x="1930400" y="42926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06360" imgH="838080" progId="Equation.DSMT4">
                  <p:embed/>
                </p:oleObj>
              </mc:Choice>
              <mc:Fallback>
                <p:oleObj name="Equation" r:id="rId10" imgW="1206360" imgH="838080" progId="Equation.DSMT4">
                  <p:embed/>
                  <p:pic>
                    <p:nvPicPr>
                      <p:cNvPr id="0" name="Picture 2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4292600"/>
                        <a:ext cx="1206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704361"/>
              </p:ext>
            </p:extLst>
          </p:nvPr>
        </p:nvGraphicFramePr>
        <p:xfrm>
          <a:off x="2159000" y="526923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10891" imgH="291973" progId="Equation.DSMT4">
                  <p:embed/>
                </p:oleObj>
              </mc:Choice>
              <mc:Fallback>
                <p:oleObj name="Equation" r:id="rId12" imgW="710891" imgH="291973" progId="Equation.DSMT4">
                  <p:embed/>
                  <p:pic>
                    <p:nvPicPr>
                      <p:cNvPr id="0" name="Picture 2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5269230"/>
                        <a:ext cx="71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3886200" y="220980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Write the equation.</a:t>
            </a:r>
            <a:r>
              <a:rPr lang="en-US" dirty="0"/>
              <a:t> 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895090" y="270256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 9 to both sides.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896995" y="321818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896360" y="3725545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3892550" y="4369435"/>
            <a:ext cx="258445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Divide both sides by 5.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906520" y="510032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0484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</a:t>
            </a:r>
          </a:p>
          <a:p>
            <a:endParaRPr lang="en-US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8949363"/>
              </p:ext>
            </p:extLst>
          </p:nvPr>
        </p:nvGraphicFramePr>
        <p:xfrm>
          <a:off x="1412240" y="1905000"/>
          <a:ext cx="1524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4000" imgH="292100" progId="Equation.DSMT4">
                  <p:embed/>
                </p:oleObj>
              </mc:Choice>
              <mc:Fallback>
                <p:oleObj name="Equation" r:id="rId2" imgW="1524000" imgH="292100" progId="Equation.DSMT4">
                  <p:embed/>
                  <p:pic>
                    <p:nvPicPr>
                      <p:cNvPr id="0" name="Picture 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240" y="1905000"/>
                        <a:ext cx="1524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5552781"/>
              </p:ext>
            </p:extLst>
          </p:nvPr>
        </p:nvGraphicFramePr>
        <p:xfrm>
          <a:off x="1187450" y="2241550"/>
          <a:ext cx="1727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6920" imgH="647640" progId="Equation.DSMT4">
                  <p:embed/>
                </p:oleObj>
              </mc:Choice>
              <mc:Fallback>
                <p:oleObj name="Equation" r:id="rId4" imgW="1726920" imgH="647640" progId="Equation.DSMT4">
                  <p:embed/>
                  <p:pic>
                    <p:nvPicPr>
                      <p:cNvPr id="0" name="Picture 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2241550"/>
                        <a:ext cx="17272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17792"/>
              </p:ext>
            </p:extLst>
          </p:nvPr>
        </p:nvGraphicFramePr>
        <p:xfrm>
          <a:off x="1474470" y="2893060"/>
          <a:ext cx="1460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59866" imgH="545863" progId="Equation.DSMT4">
                  <p:embed/>
                </p:oleObj>
              </mc:Choice>
              <mc:Fallback>
                <p:oleObj name="Equation" r:id="rId6" imgW="1459866" imgH="545863" progId="Equation.DSMT4">
                  <p:embed/>
                  <p:pic>
                    <p:nvPicPr>
                      <p:cNvPr id="0" name="Picture 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4470" y="2893060"/>
                        <a:ext cx="14605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154636"/>
              </p:ext>
            </p:extLst>
          </p:nvPr>
        </p:nvGraphicFramePr>
        <p:xfrm>
          <a:off x="1930400" y="3746499"/>
          <a:ext cx="1041400" cy="292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40948" imgH="291973" progId="Equation.DSMT4">
                  <p:embed/>
                </p:oleObj>
              </mc:Choice>
              <mc:Fallback>
                <p:oleObj name="Equation" r:id="rId8" imgW="1040948" imgH="291973" progId="Equation.DSMT4">
                  <p:embed/>
                  <p:pic>
                    <p:nvPicPr>
                      <p:cNvPr id="0" name="Picture 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3746499"/>
                        <a:ext cx="1041400" cy="2921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92015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  <a:r>
              <a:rPr lang="en-US" dirty="0">
                <a:solidFill>
                  <a:srgbClr val="0000FF"/>
                </a:solidFill>
              </a:rPr>
              <a:t>1 – 3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19</a:t>
            </a:r>
          </a:p>
          <a:p>
            <a:r>
              <a:rPr lang="en-US" b="1" dirty="0"/>
              <a:t>Solution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931777"/>
              </p:ext>
            </p:extLst>
          </p:nvPr>
        </p:nvGraphicFramePr>
        <p:xfrm>
          <a:off x="1722120" y="235204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7950" imgH="291973" progId="Equation.DSMT4">
                  <p:embed/>
                </p:oleObj>
              </mc:Choice>
              <mc:Fallback>
                <p:oleObj name="Equation" r:id="rId2" imgW="1497950" imgH="291973" progId="Equation.DSMT4">
                  <p:embed/>
                  <p:pic>
                    <p:nvPicPr>
                      <p:cNvPr id="0" name="Picture 13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2120" y="2352040"/>
                        <a:ext cx="1498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741814"/>
              </p:ext>
            </p:extLst>
          </p:nvPr>
        </p:nvGraphicFramePr>
        <p:xfrm>
          <a:off x="1250950" y="2844800"/>
          <a:ext cx="243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38280" imgH="291960" progId="Equation.DSMT4">
                  <p:embed/>
                </p:oleObj>
              </mc:Choice>
              <mc:Fallback>
                <p:oleObj name="Equation" r:id="rId4" imgW="2438280" imgH="291960" progId="Equation.DSMT4">
                  <p:embed/>
                  <p:pic>
                    <p:nvPicPr>
                      <p:cNvPr id="0" name="Picture 13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950" y="2844800"/>
                        <a:ext cx="2438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0424675"/>
              </p:ext>
            </p:extLst>
          </p:nvPr>
        </p:nvGraphicFramePr>
        <p:xfrm>
          <a:off x="1503680" y="3369310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39900" imgH="292100" progId="Equation.DSMT4">
                  <p:embed/>
                </p:oleObj>
              </mc:Choice>
              <mc:Fallback>
                <p:oleObj name="Equation" r:id="rId6" imgW="1739900" imgH="292100" progId="Equation.DSMT4">
                  <p:embed/>
                  <p:pic>
                    <p:nvPicPr>
                      <p:cNvPr id="0" name="Picture 13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680" y="3369310"/>
                        <a:ext cx="173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9636878"/>
              </p:ext>
            </p:extLst>
          </p:nvPr>
        </p:nvGraphicFramePr>
        <p:xfrm>
          <a:off x="1988820" y="386334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57300" imgH="292100" progId="Equation.DSMT4">
                  <p:embed/>
                </p:oleObj>
              </mc:Choice>
              <mc:Fallback>
                <p:oleObj name="Equation" r:id="rId8" imgW="1257300" imgH="292100" progId="Equation.DSMT4">
                  <p:embed/>
                  <p:pic>
                    <p:nvPicPr>
                      <p:cNvPr id="0" name="Picture 13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8820" y="3863340"/>
                        <a:ext cx="1257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721326"/>
              </p:ext>
            </p:extLst>
          </p:nvPr>
        </p:nvGraphicFramePr>
        <p:xfrm>
          <a:off x="1892300" y="431800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22360" imgH="838080" progId="Equation.DSMT4">
                  <p:embed/>
                </p:oleObj>
              </mc:Choice>
              <mc:Fallback>
                <p:oleObj name="Equation" r:id="rId10" imgW="1422360" imgH="838080" progId="Equation.DSMT4">
                  <p:embed/>
                  <p:pic>
                    <p:nvPicPr>
                      <p:cNvPr id="0" name="Picture 13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4318000"/>
                        <a:ext cx="1422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656409"/>
              </p:ext>
            </p:extLst>
          </p:nvPr>
        </p:nvGraphicFramePr>
        <p:xfrm>
          <a:off x="2332833" y="532892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92100" progId="Equation.DSMT4">
                  <p:embed/>
                </p:oleObj>
              </mc:Choice>
              <mc:Fallback>
                <p:oleObj name="Equation" r:id="rId12" imgW="927100" imgH="292100" progId="Equation.DSMT4">
                  <p:embed/>
                  <p:pic>
                    <p:nvPicPr>
                      <p:cNvPr id="0" name="Picture 13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2833" y="5328920"/>
                        <a:ext cx="92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/>
          <p:cNvSpPr txBox="1">
            <a:spLocks/>
          </p:cNvSpPr>
          <p:nvPr/>
        </p:nvSpPr>
        <p:spPr>
          <a:xfrm>
            <a:off x="4236720" y="222250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Write the equation.</a:t>
            </a:r>
            <a:r>
              <a:rPr lang="en-US" dirty="0"/>
              <a:t> 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255770" y="2694940"/>
            <a:ext cx="325755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 –1 to both sides.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257675" y="319532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267200" y="3707765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4273550" y="4412615"/>
            <a:ext cx="323977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Divide both sides by –3. 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4287520" y="516128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65704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</a:t>
            </a:r>
            <a:r>
              <a:rPr lang="en-US" b="1" dirty="0"/>
              <a:t>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214803"/>
              </p:ext>
            </p:extLst>
          </p:nvPr>
        </p:nvGraphicFramePr>
        <p:xfrm>
          <a:off x="1957070" y="184150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7950" imgH="291973" progId="Equation.DSMT4">
                  <p:embed/>
                </p:oleObj>
              </mc:Choice>
              <mc:Fallback>
                <p:oleObj name="Equation" r:id="rId2" imgW="1497950" imgH="291973" progId="Equation.DSMT4">
                  <p:embed/>
                  <p:pic>
                    <p:nvPicPr>
                      <p:cNvPr id="0" name="Picture 7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070" y="1841500"/>
                        <a:ext cx="1498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650277"/>
              </p:ext>
            </p:extLst>
          </p:nvPr>
        </p:nvGraphicFramePr>
        <p:xfrm>
          <a:off x="1530350" y="2241550"/>
          <a:ext cx="1905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647640" progId="Equation.DSMT4">
                  <p:embed/>
                </p:oleObj>
              </mc:Choice>
              <mc:Fallback>
                <p:oleObj name="Equation" r:id="rId4" imgW="1904760" imgH="647640" progId="Equation.DSMT4">
                  <p:embed/>
                  <p:pic>
                    <p:nvPicPr>
                      <p:cNvPr id="0" name="Picture 7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0350" y="2241550"/>
                        <a:ext cx="19050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45992"/>
              </p:ext>
            </p:extLst>
          </p:nvPr>
        </p:nvGraphicFramePr>
        <p:xfrm>
          <a:off x="2034540" y="2882900"/>
          <a:ext cx="14224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400" imgH="546100" progId="Equation.DSMT4">
                  <p:embed/>
                </p:oleObj>
              </mc:Choice>
              <mc:Fallback>
                <p:oleObj name="Equation" r:id="rId6" imgW="1422400" imgH="546100" progId="Equation.DSMT4">
                  <p:embed/>
                  <p:pic>
                    <p:nvPicPr>
                      <p:cNvPr id="0" name="Picture 7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4540" y="2882900"/>
                        <a:ext cx="14224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4640679"/>
              </p:ext>
            </p:extLst>
          </p:nvPr>
        </p:nvGraphicFramePr>
        <p:xfrm>
          <a:off x="2424113" y="3705222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40948" imgH="291973" progId="Equation.DSMT4">
                  <p:embed/>
                </p:oleObj>
              </mc:Choice>
              <mc:Fallback>
                <p:oleObj name="Equation" r:id="rId8" imgW="1040948" imgH="291973" progId="Equation.DSMT4">
                  <p:embed/>
                  <p:pic>
                    <p:nvPicPr>
                      <p:cNvPr id="0" name="Picture 7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3705222"/>
                        <a:ext cx="1041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9081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Solving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  <a:r>
              <a:rPr lang="en-US" dirty="0">
                <a:solidFill>
                  <a:srgbClr val="0000FF"/>
                </a:solidFill>
              </a:rPr>
              <a:t>8 + 7 = 3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+ 19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034097"/>
              </p:ext>
            </p:extLst>
          </p:nvPr>
        </p:nvGraphicFramePr>
        <p:xfrm>
          <a:off x="839470" y="2374900"/>
          <a:ext cx="248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89200" imgH="292100" progId="Equation.DSMT4">
                  <p:embed/>
                </p:oleObj>
              </mc:Choice>
              <mc:Fallback>
                <p:oleObj name="Equation" r:id="rId2" imgW="2489200" imgH="292100" progId="Equation.DSMT4">
                  <p:embed/>
                  <p:pic>
                    <p:nvPicPr>
                      <p:cNvPr id="0" name="Picture 17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470" y="2374900"/>
                        <a:ext cx="2489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3025101"/>
              </p:ext>
            </p:extLst>
          </p:nvPr>
        </p:nvGraphicFramePr>
        <p:xfrm>
          <a:off x="1182370" y="2832100"/>
          <a:ext cx="170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800" imgH="292100" progId="Equation.DSMT4">
                  <p:embed/>
                </p:oleObj>
              </mc:Choice>
              <mc:Fallback>
                <p:oleObj name="Equation" r:id="rId4" imgW="1701800" imgH="292100" progId="Equation.DSMT4">
                  <p:embed/>
                  <p:pic>
                    <p:nvPicPr>
                      <p:cNvPr id="0" name="Picture 17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2370" y="2832100"/>
                        <a:ext cx="1701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879221"/>
              </p:ext>
            </p:extLst>
          </p:nvPr>
        </p:nvGraphicFramePr>
        <p:xfrm>
          <a:off x="533400" y="3327400"/>
          <a:ext cx="300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09600" imgH="291960" progId="Equation.DSMT4">
                  <p:embed/>
                </p:oleObj>
              </mc:Choice>
              <mc:Fallback>
                <p:oleObj name="Equation" r:id="rId6" imgW="3009600" imgH="291960" progId="Equation.DSMT4">
                  <p:embed/>
                  <p:pic>
                    <p:nvPicPr>
                      <p:cNvPr id="0" name="Picture 17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327400"/>
                        <a:ext cx="300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075403"/>
              </p:ext>
            </p:extLst>
          </p:nvPr>
        </p:nvGraphicFramePr>
        <p:xfrm>
          <a:off x="1135380" y="3787140"/>
          <a:ext cx="160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00200" imgH="292100" progId="Equation.DSMT4">
                  <p:embed/>
                </p:oleObj>
              </mc:Choice>
              <mc:Fallback>
                <p:oleObj name="Equation" r:id="rId8" imgW="1600200" imgH="292100" progId="Equation.DSMT4">
                  <p:embed/>
                  <p:pic>
                    <p:nvPicPr>
                      <p:cNvPr id="0" name="Picture 17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380" y="3787140"/>
                        <a:ext cx="1600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292801"/>
              </p:ext>
            </p:extLst>
          </p:nvPr>
        </p:nvGraphicFramePr>
        <p:xfrm>
          <a:off x="1136650" y="424053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17600" imgH="279400" progId="Equation.DSMT4">
                  <p:embed/>
                </p:oleObj>
              </mc:Choice>
              <mc:Fallback>
                <p:oleObj name="Equation" r:id="rId10" imgW="1117600" imgH="279400" progId="Equation.DSMT4">
                  <p:embed/>
                  <p:pic>
                    <p:nvPicPr>
                      <p:cNvPr id="0" name="Picture 17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424053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904964"/>
              </p:ext>
            </p:extLst>
          </p:nvPr>
        </p:nvGraphicFramePr>
        <p:xfrm>
          <a:off x="901700" y="4616450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47560" imgH="838080" progId="Equation.DSMT4">
                  <p:embed/>
                </p:oleObj>
              </mc:Choice>
              <mc:Fallback>
                <p:oleObj name="Equation" r:id="rId12" imgW="1447560" imgH="838080" progId="Equation.DSMT4">
                  <p:embed/>
                  <p:pic>
                    <p:nvPicPr>
                      <p:cNvPr id="0" name="Picture 17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4616450"/>
                        <a:ext cx="1447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886135"/>
              </p:ext>
            </p:extLst>
          </p:nvPr>
        </p:nvGraphicFramePr>
        <p:xfrm>
          <a:off x="1179830" y="5471160"/>
          <a:ext cx="914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14400" imgH="279400" progId="Equation.DSMT4">
                  <p:embed/>
                </p:oleObj>
              </mc:Choice>
              <mc:Fallback>
                <p:oleObj name="Equation" r:id="rId14" imgW="914400" imgH="279400" progId="Equation.DSMT4">
                  <p:embed/>
                  <p:pic>
                    <p:nvPicPr>
                      <p:cNvPr id="0" name="Picture 17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9830" y="5471160"/>
                        <a:ext cx="914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3561080" y="225552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Write the equation.</a:t>
            </a:r>
            <a:r>
              <a:rPr lang="en-US" dirty="0"/>
              <a:t> 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562350" y="2707640"/>
            <a:ext cx="537337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Combine like terms on each side of the equation.</a:t>
            </a:r>
            <a:r>
              <a:rPr lang="en-US" dirty="0"/>
              <a:t> 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3586480" y="4069080"/>
            <a:ext cx="1106805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581400" y="360680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3582670" y="4688840"/>
            <a:ext cx="258445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Divide both sides by 4.</a:t>
            </a:r>
            <a:r>
              <a:rPr lang="en-US" dirty="0"/>
              <a:t> 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3627120" y="5308600"/>
            <a:ext cx="115316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3581400" y="3185160"/>
            <a:ext cx="2565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 –19 to both sides.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5502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Solving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</a:t>
            </a:r>
          </a:p>
          <a:p>
            <a:endParaRPr lang="en-US" b="1" dirty="0"/>
          </a:p>
          <a:p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r>
              <a:rPr lang="en-US" dirty="0"/>
              <a:t>  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2749956"/>
              </p:ext>
            </p:extLst>
          </p:nvPr>
        </p:nvGraphicFramePr>
        <p:xfrm>
          <a:off x="1385888" y="1828800"/>
          <a:ext cx="248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89200" imgH="292100" progId="Equation.DSMT4">
                  <p:embed/>
                </p:oleObj>
              </mc:Choice>
              <mc:Fallback>
                <p:oleObj name="Equation" r:id="rId2" imgW="2489200" imgH="292100" progId="Equation.DSMT4">
                  <p:embed/>
                  <p:pic>
                    <p:nvPicPr>
                      <p:cNvPr id="0" name="Picture 17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888" y="1828800"/>
                        <a:ext cx="2489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3208927"/>
              </p:ext>
            </p:extLst>
          </p:nvPr>
        </p:nvGraphicFramePr>
        <p:xfrm>
          <a:off x="1441450" y="2228850"/>
          <a:ext cx="3314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14520" imgH="647640" progId="Equation.DSMT4">
                  <p:embed/>
                </p:oleObj>
              </mc:Choice>
              <mc:Fallback>
                <p:oleObj name="Equation" r:id="rId4" imgW="3314520" imgH="647640" progId="Equation.DSMT4">
                  <p:embed/>
                  <p:pic>
                    <p:nvPicPr>
                      <p:cNvPr id="0" name="Picture 17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2228850"/>
                        <a:ext cx="3314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9021308"/>
              </p:ext>
            </p:extLst>
          </p:nvPr>
        </p:nvGraphicFramePr>
        <p:xfrm>
          <a:off x="1744345" y="2870200"/>
          <a:ext cx="2095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94591" imgH="545863" progId="Equation.DSMT4">
                  <p:embed/>
                </p:oleObj>
              </mc:Choice>
              <mc:Fallback>
                <p:oleObj name="Equation" r:id="rId6" imgW="2094591" imgH="545863" progId="Equation.DSMT4">
                  <p:embed/>
                  <p:pic>
                    <p:nvPicPr>
                      <p:cNvPr id="0" name="Picture 17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345" y="2870200"/>
                        <a:ext cx="20955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077768"/>
              </p:ext>
            </p:extLst>
          </p:nvPr>
        </p:nvGraphicFramePr>
        <p:xfrm>
          <a:off x="1706880" y="360426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6000" imgH="292100" progId="Equation.DSMT4">
                  <p:embed/>
                </p:oleObj>
              </mc:Choice>
              <mc:Fallback>
                <p:oleObj name="Equation" r:id="rId8" imgW="1016000" imgH="292100" progId="Equation.DSMT4">
                  <p:embed/>
                  <p:pic>
                    <p:nvPicPr>
                      <p:cNvPr id="0" name="Picture 17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6880" y="3604260"/>
                        <a:ext cx="1016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4176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Solving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  <a:r>
              <a:rPr lang="en-US" dirty="0">
                <a:solidFill>
                  <a:srgbClr val="0000FF"/>
                </a:solidFill>
              </a:rPr>
              <a:t>3(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– 4) +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= –20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 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699702"/>
              </p:ext>
            </p:extLst>
          </p:nvPr>
        </p:nvGraphicFramePr>
        <p:xfrm>
          <a:off x="1371600" y="2311400"/>
          <a:ext cx="2527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27300" imgH="482600" progId="Equation.DSMT4">
                  <p:embed/>
                </p:oleObj>
              </mc:Choice>
              <mc:Fallback>
                <p:oleObj name="Equation" r:id="rId2" imgW="2527300" imgH="482600" progId="Equation.DSMT4">
                  <p:embed/>
                  <p:pic>
                    <p:nvPicPr>
                      <p:cNvPr id="0" name="Picture 10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11400"/>
                        <a:ext cx="2527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8054322"/>
              </p:ext>
            </p:extLst>
          </p:nvPr>
        </p:nvGraphicFramePr>
        <p:xfrm>
          <a:off x="1524000" y="2890520"/>
          <a:ext cx="238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87600" imgH="292100" progId="Equation.DSMT4">
                  <p:embed/>
                </p:oleObj>
              </mc:Choice>
              <mc:Fallback>
                <p:oleObj name="Equation" r:id="rId4" imgW="2387600" imgH="292100" progId="Equation.DSMT4">
                  <p:embed/>
                  <p:pic>
                    <p:nvPicPr>
                      <p:cNvPr id="0" name="Picture 10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890520"/>
                        <a:ext cx="2387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2704172"/>
              </p:ext>
            </p:extLst>
          </p:nvPr>
        </p:nvGraphicFramePr>
        <p:xfrm>
          <a:off x="1987550" y="3370580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16868" imgH="291973" progId="Equation.DSMT4">
                  <p:embed/>
                </p:oleObj>
              </mc:Choice>
              <mc:Fallback>
                <p:oleObj name="Equation" r:id="rId6" imgW="1916868" imgH="291973" progId="Equation.DSMT4">
                  <p:embed/>
                  <p:pic>
                    <p:nvPicPr>
                      <p:cNvPr id="0" name="Picture 10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3370580"/>
                        <a:ext cx="191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1320651"/>
              </p:ext>
            </p:extLst>
          </p:nvPr>
        </p:nvGraphicFramePr>
        <p:xfrm>
          <a:off x="1352550" y="3848100"/>
          <a:ext cx="323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38200" imgH="291960" progId="Equation.DSMT4">
                  <p:embed/>
                </p:oleObj>
              </mc:Choice>
              <mc:Fallback>
                <p:oleObj name="Equation" r:id="rId8" imgW="3238200" imgH="291960" progId="Equation.DSMT4">
                  <p:embed/>
                  <p:pic>
                    <p:nvPicPr>
                      <p:cNvPr id="0" name="Picture 10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3848100"/>
                        <a:ext cx="3238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494826"/>
              </p:ext>
            </p:extLst>
          </p:nvPr>
        </p:nvGraphicFramePr>
        <p:xfrm>
          <a:off x="2631440" y="43180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17600" imgH="292100" progId="Equation.DSMT4">
                  <p:embed/>
                </p:oleObj>
              </mc:Choice>
              <mc:Fallback>
                <p:oleObj name="Equation" r:id="rId10" imgW="1117600" imgH="292100" progId="Equation.DSMT4">
                  <p:embed/>
                  <p:pic>
                    <p:nvPicPr>
                      <p:cNvPr id="0" name="Picture 10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1440" y="4318000"/>
                        <a:ext cx="1117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953715"/>
              </p:ext>
            </p:extLst>
          </p:nvPr>
        </p:nvGraphicFramePr>
        <p:xfrm>
          <a:off x="2565400" y="4641850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44520" imgH="838080" progId="Equation.DSMT4">
                  <p:embed/>
                </p:oleObj>
              </mc:Choice>
              <mc:Fallback>
                <p:oleObj name="Equation" r:id="rId12" imgW="1244520" imgH="838080" progId="Equation.DSMT4">
                  <p:embed/>
                  <p:pic>
                    <p:nvPicPr>
                      <p:cNvPr id="0" name="Picture 10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4641850"/>
                        <a:ext cx="124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186758"/>
              </p:ext>
            </p:extLst>
          </p:nvPr>
        </p:nvGraphicFramePr>
        <p:xfrm>
          <a:off x="2824480" y="5546090"/>
          <a:ext cx="914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14400" imgH="279400" progId="Equation.DSMT4">
                  <p:embed/>
                </p:oleObj>
              </mc:Choice>
              <mc:Fallback>
                <p:oleObj name="Equation" r:id="rId14" imgW="914400" imgH="279400" progId="Equation.DSMT4">
                  <p:embed/>
                  <p:pic>
                    <p:nvPicPr>
                      <p:cNvPr id="0" name="Picture 10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480" y="5546090"/>
                        <a:ext cx="914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4749800" y="225552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Write the equation.</a:t>
            </a:r>
            <a:r>
              <a:rPr lang="en-US" dirty="0"/>
              <a:t> 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751070" y="2727960"/>
            <a:ext cx="344805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Apply the distributive property.</a:t>
            </a:r>
            <a:r>
              <a:rPr lang="en-US" dirty="0"/>
              <a:t> 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785360" y="4140200"/>
            <a:ext cx="1106805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770120" y="3743498"/>
            <a:ext cx="2438400" cy="49876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 </a:t>
            </a:r>
            <a:r>
              <a:rPr lang="en-US" sz="2000" dirty="0">
                <a:solidFill>
                  <a:srgbClr val="FF0000"/>
                </a:solidFill>
              </a:rPr>
              <a:t>12</a:t>
            </a:r>
            <a:r>
              <a:rPr lang="en-US" sz="2000" dirty="0">
                <a:solidFill>
                  <a:srgbClr val="007E7E"/>
                </a:solidFill>
              </a:rPr>
              <a:t> to both sides.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771390" y="4688840"/>
            <a:ext cx="258445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Divide both sides by </a:t>
            </a:r>
            <a:r>
              <a:rPr lang="en-US" sz="2000" dirty="0">
                <a:solidFill>
                  <a:srgbClr val="FF0000"/>
                </a:solidFill>
              </a:rPr>
              <a:t>4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815840" y="5369560"/>
            <a:ext cx="115316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770120" y="3195320"/>
            <a:ext cx="2565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Combine like terms.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2240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Solving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</a:t>
            </a:r>
            <a:r>
              <a:rPr lang="en-US" dirty="0"/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439157"/>
              </p:ext>
            </p:extLst>
          </p:nvPr>
        </p:nvGraphicFramePr>
        <p:xfrm>
          <a:off x="1739900" y="1905000"/>
          <a:ext cx="2527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27300" imgH="482600" progId="Equation.DSMT4">
                  <p:embed/>
                </p:oleObj>
              </mc:Choice>
              <mc:Fallback>
                <p:oleObj name="Equation" r:id="rId2" imgW="2527300" imgH="482600" progId="Equation.DSMT4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1905000"/>
                        <a:ext cx="2527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388668"/>
              </p:ext>
            </p:extLst>
          </p:nvPr>
        </p:nvGraphicFramePr>
        <p:xfrm>
          <a:off x="895350" y="2355850"/>
          <a:ext cx="3340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40080" imgH="685800" progId="Equation.DSMT4">
                  <p:embed/>
                </p:oleObj>
              </mc:Choice>
              <mc:Fallback>
                <p:oleObj name="Equation" r:id="rId4" imgW="3340080" imgH="685800" progId="Equation.DSMT4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2355850"/>
                        <a:ext cx="33401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6784942"/>
              </p:ext>
            </p:extLst>
          </p:nvPr>
        </p:nvGraphicFramePr>
        <p:xfrm>
          <a:off x="2092960" y="3011488"/>
          <a:ext cx="2159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9000" imgH="660400" progId="Equation.DSMT4">
                  <p:embed/>
                </p:oleObj>
              </mc:Choice>
              <mc:Fallback>
                <p:oleObj name="Equation" r:id="rId6" imgW="2159000" imgH="660400" progId="Equation.DSMT4">
                  <p:embed/>
                  <p:pic>
                    <p:nvPicPr>
                      <p:cNvPr id="0" name="Picture 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960" y="3011488"/>
                        <a:ext cx="21590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922529"/>
              </p:ext>
            </p:extLst>
          </p:nvPr>
        </p:nvGraphicFramePr>
        <p:xfrm>
          <a:off x="2405063" y="3568700"/>
          <a:ext cx="1879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79600" imgH="546100" progId="Equation.DSMT4">
                  <p:embed/>
                </p:oleObj>
              </mc:Choice>
              <mc:Fallback>
                <p:oleObj name="Equation" r:id="rId8" imgW="1879600" imgH="546100" progId="Equation.DSMT4">
                  <p:embed/>
                  <p:pic>
                    <p:nvPicPr>
                      <p:cNvPr id="0" name="Picture 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5063" y="3568700"/>
                        <a:ext cx="18796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345770"/>
              </p:ext>
            </p:extLst>
          </p:nvPr>
        </p:nvGraphicFramePr>
        <p:xfrm>
          <a:off x="2844800" y="4279900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73200" imgH="292100" progId="Equation.DSMT4">
                  <p:embed/>
                </p:oleObj>
              </mc:Choice>
              <mc:Fallback>
                <p:oleObj name="Equation" r:id="rId10" imgW="1473200" imgH="292100" progId="Equation.DSMT4">
                  <p:embed/>
                  <p:pic>
                    <p:nvPicPr>
                      <p:cNvPr id="0" name="Picture 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4279900"/>
                        <a:ext cx="147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7454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Equation, Solution, and Solution Set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An </a:t>
            </a:r>
            <a:r>
              <a:rPr lang="en-US" b="1" dirty="0">
                <a:solidFill>
                  <a:srgbClr val="C00000"/>
                </a:solidFill>
              </a:rPr>
              <a:t>equation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 statement that two expressions are equal.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solution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an equation is a number that gives a true statement when substituted for the variable.  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solution set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an equation is the set of all solutions of the equation.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5442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81588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Notice that parentheses were used around negative numbers in the substitutions. This should be done to keep operations properly separated, particularly when negative numbers are involved.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1370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Completion Example 8: </a:t>
            </a:r>
            <a:r>
              <a:rPr lang="en-US" dirty="0"/>
              <a:t>Solving Equations of the Form </a:t>
            </a: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  <a:r>
              <a:rPr lang="en-US" dirty="0">
                <a:solidFill>
                  <a:srgbClr val="0000FF"/>
                </a:solidFill>
              </a:rPr>
              <a:t>3(</a:t>
            </a:r>
            <a:r>
              <a:rPr lang="en-US" i="1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– 5) – </a:t>
            </a:r>
            <a:r>
              <a:rPr lang="en-US" i="1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= 1</a:t>
            </a:r>
            <a:r>
              <a:rPr lang="en-US" dirty="0"/>
              <a:t>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Explain each step in the solution process shown here. </a:t>
            </a:r>
          </a:p>
          <a:p>
            <a:r>
              <a:rPr lang="en-US" b="1" dirty="0"/>
              <a:t>	Equation		       Explanation</a:t>
            </a:r>
          </a:p>
          <a:p>
            <a:endParaRPr lang="en-US" dirty="0"/>
          </a:p>
          <a:p>
            <a:r>
              <a:rPr lang="en-US" dirty="0"/>
              <a:t>				      __________________</a:t>
            </a:r>
          </a:p>
          <a:p>
            <a:r>
              <a:rPr lang="en-US" dirty="0"/>
              <a:t>				      ____________</a:t>
            </a:r>
          </a:p>
          <a:p>
            <a:r>
              <a:rPr lang="en-US" dirty="0"/>
              <a:t>				      _____________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99918"/>
              </p:ext>
            </p:extLst>
          </p:nvPr>
        </p:nvGraphicFramePr>
        <p:xfrm>
          <a:off x="1028700" y="3403600"/>
          <a:ext cx="2095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95500" imgH="482600" progId="Equation.DSMT4">
                  <p:embed/>
                </p:oleObj>
              </mc:Choice>
              <mc:Fallback>
                <p:oleObj name="Equation" r:id="rId2" imgW="2095500" imgH="482600" progId="Equation.DSMT4">
                  <p:embed/>
                  <p:pic>
                    <p:nvPicPr>
                      <p:cNvPr id="0" name="Picture 4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3403600"/>
                        <a:ext cx="2095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9555719"/>
              </p:ext>
            </p:extLst>
          </p:nvPr>
        </p:nvGraphicFramePr>
        <p:xfrm>
          <a:off x="1193800" y="4017328"/>
          <a:ext cx="195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55800" imgH="292100" progId="Equation.DSMT4">
                  <p:embed/>
                </p:oleObj>
              </mc:Choice>
              <mc:Fallback>
                <p:oleObj name="Equation" r:id="rId4" imgW="1955800" imgH="292100" progId="Equation.DSMT4">
                  <p:embed/>
                  <p:pic>
                    <p:nvPicPr>
                      <p:cNvPr id="0" name="Picture 4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4017328"/>
                        <a:ext cx="1955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5182519"/>
              </p:ext>
            </p:extLst>
          </p:nvPr>
        </p:nvGraphicFramePr>
        <p:xfrm>
          <a:off x="1667193" y="452628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85900" imgH="292100" progId="Equation.DSMT4">
                  <p:embed/>
                </p:oleObj>
              </mc:Choice>
              <mc:Fallback>
                <p:oleObj name="Equation" r:id="rId6" imgW="1485900" imgH="292100" progId="Equation.DSMT4">
                  <p:embed/>
                  <p:pic>
                    <p:nvPicPr>
                      <p:cNvPr id="0" name="Picture 5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7193" y="4526280"/>
                        <a:ext cx="148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153483"/>
              </p:ext>
            </p:extLst>
          </p:nvPr>
        </p:nvGraphicFramePr>
        <p:xfrm>
          <a:off x="1022350" y="5016500"/>
          <a:ext cx="2781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81000" imgH="291960" progId="Equation.DSMT4">
                  <p:embed/>
                </p:oleObj>
              </mc:Choice>
              <mc:Fallback>
                <p:oleObj name="Equation" r:id="rId8" imgW="2781000" imgH="291960" progId="Equation.DSMT4">
                  <p:embed/>
                  <p:pic>
                    <p:nvPicPr>
                      <p:cNvPr id="0" name="Picture 5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5016500"/>
                        <a:ext cx="2781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4536440" y="3347258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Write the equation.</a:t>
            </a:r>
            <a:r>
              <a:rPr lang="en-US" dirty="0"/>
              <a:t>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0" y="3819698"/>
            <a:ext cx="344805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</a:rPr>
              <a:t>Apply the distributive property.</a:t>
            </a:r>
            <a:r>
              <a:rPr lang="en-US" dirty="0"/>
              <a:t>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87240" y="4896196"/>
            <a:ext cx="2438400" cy="49876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</a:rPr>
              <a:t>Add 15 to both sides.</a:t>
            </a:r>
            <a:r>
              <a:rPr lang="en-US" dirty="0"/>
              <a:t> 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66920" y="4337858"/>
            <a:ext cx="2565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</a:rPr>
              <a:t>Combine like terms.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8215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Completion Example 8: </a:t>
            </a:r>
            <a:r>
              <a:rPr lang="en-US" dirty="0"/>
              <a:t>Solving Equations of the Form </a:t>
            </a: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				_____</a:t>
            </a:r>
          </a:p>
          <a:p>
            <a:r>
              <a:rPr lang="en-US" dirty="0"/>
              <a:t>				</a:t>
            </a:r>
          </a:p>
          <a:p>
            <a:r>
              <a:rPr lang="en-US" dirty="0"/>
              <a:t>				_____________</a:t>
            </a:r>
          </a:p>
          <a:p>
            <a:endParaRPr lang="en-US" dirty="0"/>
          </a:p>
          <a:p>
            <a:r>
              <a:rPr lang="en-US" dirty="0"/>
              <a:t>				______			</a:t>
            </a:r>
          </a:p>
          <a:p>
            <a:r>
              <a:rPr lang="en-US" dirty="0"/>
              <a:t>	</a:t>
            </a:r>
          </a:p>
          <a:p>
            <a:endParaRPr lang="en-US" dirty="0"/>
          </a:p>
          <a:p>
            <a:r>
              <a:rPr lang="en-US" dirty="0"/>
              <a:t>	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770756"/>
              </p:ext>
            </p:extLst>
          </p:nvPr>
        </p:nvGraphicFramePr>
        <p:xfrm>
          <a:off x="1651000" y="1417320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40948" imgH="291973" progId="Equation.DSMT4">
                  <p:embed/>
                </p:oleObj>
              </mc:Choice>
              <mc:Fallback>
                <p:oleObj name="Equation" r:id="rId2" imgW="1040948" imgH="291973" progId="Equation.DSMT4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0" y="1417320"/>
                        <a:ext cx="1041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3775709"/>
              </p:ext>
            </p:extLst>
          </p:nvPr>
        </p:nvGraphicFramePr>
        <p:xfrm>
          <a:off x="1562100" y="230505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838080" progId="Equation.DSMT4">
                  <p:embed/>
                </p:oleObj>
              </mc:Choice>
              <mc:Fallback>
                <p:oleObj name="Equation" r:id="rId4" imgW="1180800" imgH="83808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2305050"/>
                        <a:ext cx="1181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1349766"/>
              </p:ext>
            </p:extLst>
          </p:nvPr>
        </p:nvGraphicFramePr>
        <p:xfrm>
          <a:off x="1818640" y="35179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0891" imgH="291973" progId="Equation.DSMT4">
                  <p:embed/>
                </p:oleObj>
              </mc:Choice>
              <mc:Fallback>
                <p:oleObj name="Equation" r:id="rId6" imgW="710891" imgH="291973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8640" y="3517900"/>
                        <a:ext cx="71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135120" y="1275080"/>
            <a:ext cx="122428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160520" y="3357418"/>
            <a:ext cx="2438400" cy="49876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119880" y="2301240"/>
            <a:ext cx="2565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</a:rPr>
              <a:t>Divide both sides by 2.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166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Application: Solving Equations of the Form </a:t>
            </a: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</a:t>
            </a:r>
            <a:r>
              <a:rPr lang="en-US" b="1" i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Last night's low temperature was reported to be </a:t>
            </a:r>
            <a:r>
              <a:rPr lang="en-US" dirty="0">
                <a:solidFill>
                  <a:srgbClr val="0000FF"/>
                </a:solidFill>
              </a:rPr>
              <a:t>24</a:t>
            </a:r>
            <a:r>
              <a:rPr lang="en-US" dirty="0"/>
              <a:t> °F. The weather report said the temperature has steadily risen 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dirty="0"/>
              <a:t> degrees per hour since the lowest temperature of the day and it is currently </a:t>
            </a:r>
            <a:r>
              <a:rPr lang="en-US" dirty="0">
                <a:solidFill>
                  <a:srgbClr val="0000FF"/>
                </a:solidFill>
              </a:rPr>
              <a:t>34</a:t>
            </a:r>
            <a:r>
              <a:rPr lang="en-US" dirty="0"/>
              <a:t> °F. This situation can be modeled by the equation </a:t>
            </a:r>
            <a:r>
              <a:rPr lang="en-US" dirty="0">
                <a:solidFill>
                  <a:srgbClr val="0000FF"/>
                </a:solidFill>
              </a:rPr>
              <a:t>24 + 2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= 34</a:t>
            </a:r>
            <a:r>
              <a:rPr lang="en-US" dirty="0"/>
              <a:t>, where </a:t>
            </a:r>
            <a:r>
              <a:rPr lang="en-US" i="1" dirty="0"/>
              <a:t>x </a:t>
            </a:r>
            <a:r>
              <a:rPr lang="en-US" dirty="0"/>
              <a:t>is the number of hours since the lowest temperature was recorded. Solve the equation for </a:t>
            </a:r>
            <a:r>
              <a:rPr lang="en-US" i="1" dirty="0"/>
              <a:t>x </a:t>
            </a:r>
            <a:r>
              <a:rPr lang="en-US" dirty="0"/>
              <a:t>to determine how many hours have passed since the lowest temperature was recorded. </a:t>
            </a:r>
          </a:p>
        </p:txBody>
      </p:sp>
    </p:spTree>
    <p:extLst>
      <p:ext uri="{BB962C8B-B14F-4D97-AF65-F5344CB8AC3E}">
        <p14:creationId xmlns:p14="http://schemas.microsoft.com/office/powerpoint/2010/main" val="18906216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Application: Solving Equations of the Form </a:t>
            </a: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</a:t>
            </a:r>
            <a:r>
              <a:rPr lang="en-US" b="1" dirty="0"/>
              <a:t>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5 hours </a:t>
            </a:r>
            <a:r>
              <a:rPr lang="en-US" dirty="0"/>
              <a:t>have passed since the lowest temperature was recorded.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0818973"/>
              </p:ext>
            </p:extLst>
          </p:nvPr>
        </p:nvGraphicFramePr>
        <p:xfrm>
          <a:off x="1473200" y="190500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7200" imgH="292100" progId="Equation.DSMT4">
                  <p:embed/>
                </p:oleObj>
              </mc:Choice>
              <mc:Fallback>
                <p:oleObj name="Equation" r:id="rId2" imgW="1727200" imgH="292100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1905000"/>
                        <a:ext cx="1727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8362170"/>
              </p:ext>
            </p:extLst>
          </p:nvPr>
        </p:nvGraphicFramePr>
        <p:xfrm>
          <a:off x="806450" y="2438400"/>
          <a:ext cx="306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60360" imgH="291960" progId="Equation.DSMT4">
                  <p:embed/>
                </p:oleObj>
              </mc:Choice>
              <mc:Fallback>
                <p:oleObj name="Equation" r:id="rId4" imgW="3060360" imgH="291960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50" y="2438400"/>
                        <a:ext cx="3060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330149"/>
              </p:ext>
            </p:extLst>
          </p:nvPr>
        </p:nvGraphicFramePr>
        <p:xfrm>
          <a:off x="2133600" y="298450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54100" imgH="292100" progId="Equation.DSMT4">
                  <p:embed/>
                </p:oleObj>
              </mc:Choice>
              <mc:Fallback>
                <p:oleObj name="Equation" r:id="rId6" imgW="1054100" imgH="29210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984500"/>
                        <a:ext cx="1054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7031115"/>
              </p:ext>
            </p:extLst>
          </p:nvPr>
        </p:nvGraphicFramePr>
        <p:xfrm>
          <a:off x="2063750" y="335915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80800" imgH="838080" progId="Equation.DSMT4">
                  <p:embed/>
                </p:oleObj>
              </mc:Choice>
              <mc:Fallback>
                <p:oleObj name="Equation" r:id="rId8" imgW="1180800" imgH="838080" progId="Equation.DSMT4">
                  <p:embed/>
                  <p:pic>
                    <p:nvPicPr>
                      <p:cNvPr id="0" name="Picture 4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3359150"/>
                        <a:ext cx="1181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096250"/>
              </p:ext>
            </p:extLst>
          </p:nvPr>
        </p:nvGraphicFramePr>
        <p:xfrm>
          <a:off x="2306320" y="432054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0891" imgH="291973" progId="Equation.DSMT4">
                  <p:embed/>
                </p:oleObj>
              </mc:Choice>
              <mc:Fallback>
                <p:oleObj name="Equation" r:id="rId10" imgW="710891" imgH="291973" progId="Equation.DSMT4">
                  <p:embed/>
                  <p:pic>
                    <p:nvPicPr>
                      <p:cNvPr id="0" name="Picture 4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6320" y="4320540"/>
                        <a:ext cx="71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4277360" y="178308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Write the equation.</a:t>
            </a:r>
            <a:r>
              <a:rPr lang="en-US" dirty="0"/>
              <a:t>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304030" y="2280920"/>
            <a:ext cx="344805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 –24 to both sides.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323080" y="2809240"/>
            <a:ext cx="1106805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358640" y="4150360"/>
            <a:ext cx="115316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333240" y="3418840"/>
            <a:ext cx="25654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Divide both sides by 2.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6018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Fundamental Fact of Algebra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fundamental fact of algebra, stated here without proof, is that every equation of the form </a:t>
            </a:r>
            <a:r>
              <a:rPr lang="en-US" i="1" dirty="0">
                <a:solidFill>
                  <a:srgbClr val="000000"/>
                </a:solidFill>
              </a:rPr>
              <a:t>ax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(where          ) has exactly one solution. Therefore, if we find any one solution to an equation of this form, then that is the only solution.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576454"/>
              </p:ext>
            </p:extLst>
          </p:nvPr>
        </p:nvGraphicFramePr>
        <p:xfrm>
          <a:off x="1676400" y="2257494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586" imgH="291973" progId="Equation.DSMT4">
                  <p:embed/>
                </p:oleObj>
              </mc:Choice>
              <mc:Fallback>
                <p:oleObj name="Equation" r:id="rId2" imgW="723586" imgH="291973" progId="Equation.DSMT4">
                  <p:embed/>
                  <p:pic>
                    <p:nvPicPr>
                      <p:cNvPr id="0" name="Picture 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257494"/>
                        <a:ext cx="723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4423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Verifying the Solution to an Equation</a:t>
            </a:r>
            <a:r>
              <a:rPr lang="en-US" b="1" dirty="0"/>
              <a:t>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3000" dirty="0"/>
              <a:t>Show that </a:t>
            </a:r>
            <a:r>
              <a:rPr lang="en-US" sz="3000" dirty="0">
                <a:solidFill>
                  <a:srgbClr val="0000FF"/>
                </a:solidFill>
              </a:rPr>
              <a:t>−5</a:t>
            </a:r>
            <a:r>
              <a:rPr lang="en-US" sz="3000" dirty="0"/>
              <a:t> is the solution to the equation </a:t>
            </a:r>
            <a:br>
              <a:rPr lang="en-US" sz="3000" dirty="0"/>
            </a:br>
            <a:r>
              <a:rPr lang="en-US" sz="3000" i="1" dirty="0">
                <a:solidFill>
                  <a:srgbClr val="0000FF"/>
                </a:solidFill>
              </a:rPr>
              <a:t>x </a:t>
            </a:r>
            <a:r>
              <a:rPr lang="en-US" sz="3000" dirty="0">
                <a:solidFill>
                  <a:srgbClr val="0000FF"/>
                </a:solidFill>
              </a:rPr>
              <a:t>− 6 = −11</a:t>
            </a:r>
            <a:r>
              <a:rPr lang="en-US" sz="3000" dirty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000" dirty="0"/>
              <a:t>Show that </a:t>
            </a:r>
            <a:r>
              <a:rPr lang="en-US" sz="3000" dirty="0">
                <a:solidFill>
                  <a:srgbClr val="0000FF"/>
                </a:solidFill>
              </a:rPr>
              <a:t>−3</a:t>
            </a:r>
            <a:r>
              <a:rPr lang="en-US" sz="3000" dirty="0"/>
              <a:t> is the solution to the equation </a:t>
            </a:r>
            <a:br>
              <a:rPr lang="en-US" sz="3000" dirty="0"/>
            </a:br>
            <a:r>
              <a:rPr lang="en-US" sz="3000" dirty="0">
                <a:solidFill>
                  <a:srgbClr val="0000FF"/>
                </a:solidFill>
              </a:rPr>
              <a:t>5</a:t>
            </a:r>
            <a:r>
              <a:rPr lang="en-US" sz="3000" i="1" dirty="0">
                <a:solidFill>
                  <a:srgbClr val="0000FF"/>
                </a:solidFill>
              </a:rPr>
              <a:t>x </a:t>
            </a:r>
            <a:r>
              <a:rPr lang="en-US" sz="3000" dirty="0">
                <a:solidFill>
                  <a:srgbClr val="0000FF"/>
                </a:solidFill>
              </a:rPr>
              <a:t>+ 14 = −1</a:t>
            </a:r>
            <a:r>
              <a:rPr lang="en-US" sz="3000" dirty="0"/>
              <a:t>.</a:t>
            </a:r>
          </a:p>
          <a:p>
            <a:r>
              <a:rPr lang="en-US" sz="3000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000" dirty="0"/>
              <a:t>Substituting </a:t>
            </a:r>
            <a:r>
              <a:rPr lang="en-US" sz="3000" dirty="0">
                <a:solidFill>
                  <a:srgbClr val="0000FF"/>
                </a:solidFill>
              </a:rPr>
              <a:t>−5</a:t>
            </a:r>
            <a:r>
              <a:rPr lang="en-US" sz="3000" dirty="0"/>
              <a:t> for </a:t>
            </a:r>
            <a:r>
              <a:rPr lang="en-US" sz="3000" i="1" dirty="0"/>
              <a:t>x </a:t>
            </a:r>
            <a:r>
              <a:rPr lang="en-US" sz="3000" dirty="0"/>
              <a:t>gives </a:t>
            </a:r>
            <a:r>
              <a:rPr lang="en-US" sz="3000" dirty="0">
                <a:solidFill>
                  <a:srgbClr val="00007E"/>
                </a:solidFill>
              </a:rPr>
              <a:t>(</a:t>
            </a:r>
            <a:r>
              <a:rPr lang="en-US" sz="3000" dirty="0">
                <a:solidFill>
                  <a:srgbClr val="0000FF"/>
                </a:solidFill>
              </a:rPr>
              <a:t>–5</a:t>
            </a:r>
            <a:r>
              <a:rPr lang="en-US" sz="3000" dirty="0">
                <a:solidFill>
                  <a:srgbClr val="00007E"/>
                </a:solidFill>
              </a:rPr>
              <a:t>) – 6 = –11</a:t>
            </a:r>
            <a:r>
              <a:rPr lang="en-US" sz="3000" dirty="0"/>
              <a:t>, which is true. Therefore, </a:t>
            </a:r>
            <a:r>
              <a:rPr lang="en-US" sz="3000" dirty="0">
                <a:solidFill>
                  <a:srgbClr val="FF0000"/>
                </a:solidFill>
              </a:rPr>
              <a:t>−5 is the solution</a:t>
            </a:r>
            <a:r>
              <a:rPr lang="en-US" sz="3000" dirty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3000" dirty="0"/>
              <a:t>Substituting </a:t>
            </a:r>
            <a:r>
              <a:rPr lang="en-US" sz="3000" dirty="0">
                <a:solidFill>
                  <a:srgbClr val="0000FF"/>
                </a:solidFill>
              </a:rPr>
              <a:t>−3</a:t>
            </a:r>
            <a:r>
              <a:rPr lang="en-US" sz="3000" dirty="0"/>
              <a:t> for </a:t>
            </a:r>
            <a:r>
              <a:rPr lang="en-US" sz="3000" i="1" dirty="0"/>
              <a:t>x </a:t>
            </a:r>
            <a:r>
              <a:rPr lang="en-US" sz="3000" dirty="0"/>
              <a:t>gives </a:t>
            </a:r>
            <a:r>
              <a:rPr lang="en-US" sz="3000" dirty="0">
                <a:solidFill>
                  <a:srgbClr val="00007E"/>
                </a:solidFill>
              </a:rPr>
              <a:t>5(</a:t>
            </a:r>
            <a:r>
              <a:rPr lang="en-US" sz="3000" dirty="0">
                <a:solidFill>
                  <a:srgbClr val="0000FF"/>
                </a:solidFill>
              </a:rPr>
              <a:t>–3</a:t>
            </a:r>
            <a:r>
              <a:rPr lang="en-US" sz="3000" dirty="0">
                <a:solidFill>
                  <a:srgbClr val="00007E"/>
                </a:solidFill>
              </a:rPr>
              <a:t>) + 14 = –1</a:t>
            </a:r>
            <a:r>
              <a:rPr lang="en-US" sz="3000" dirty="0"/>
              <a:t>, which is true. Therefore, </a:t>
            </a:r>
            <a:r>
              <a:rPr lang="en-US" sz="3000" dirty="0">
                <a:solidFill>
                  <a:srgbClr val="FF0000"/>
                </a:solidFill>
              </a:rPr>
              <a:t>−3 is the solution</a:t>
            </a:r>
            <a:r>
              <a:rPr lang="en-US" sz="3000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5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Basic Principles for Solving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Addition Principle</a:t>
            </a:r>
            <a:endParaRPr lang="en-US" dirty="0">
              <a:solidFill>
                <a:srgbClr val="000000"/>
              </a:solidFill>
            </a:endParaRPr>
          </a:p>
          <a:p>
            <a:pPr marL="511175"/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C are algebraic expressions, then the equations</a:t>
            </a:r>
          </a:p>
          <a:p>
            <a:pPr marL="511175"/>
            <a:endParaRPr lang="en-US" dirty="0">
              <a:solidFill>
                <a:srgbClr val="000000"/>
              </a:solidFill>
            </a:endParaRPr>
          </a:p>
          <a:p>
            <a:pPr marL="511175"/>
            <a:r>
              <a:rPr lang="en-US" dirty="0">
                <a:solidFill>
                  <a:srgbClr val="000000"/>
                </a:solidFill>
              </a:rPr>
              <a:t>have the same solutions.</a:t>
            </a:r>
            <a:endParaRPr lang="en-US" b="1" dirty="0">
              <a:solidFill>
                <a:srgbClr val="00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843157" y="2743200"/>
            <a:ext cx="4243443" cy="304800"/>
            <a:chOff x="4252857" y="2833362"/>
            <a:chExt cx="4243443" cy="304800"/>
          </a:xfrm>
        </p:grpSpPr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51881263"/>
                </p:ext>
              </p:extLst>
            </p:nvPr>
          </p:nvGraphicFramePr>
          <p:xfrm>
            <a:off x="4252857" y="2858762"/>
            <a:ext cx="7874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787320" imgH="279360" progId="Equation.DSMT4">
                    <p:embed/>
                  </p:oleObj>
                </mc:Choice>
                <mc:Fallback>
                  <p:oleObj name="Equation" r:id="rId2" imgW="787320" imgH="279360" progId="Equation.DSMT4">
                    <p:embed/>
                    <p:pic>
                      <p:nvPicPr>
                        <p:cNvPr id="0" name="Picture 5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52857" y="2858762"/>
                          <a:ext cx="787400" cy="279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17808896"/>
                </p:ext>
              </p:extLst>
            </p:nvPr>
          </p:nvGraphicFramePr>
          <p:xfrm>
            <a:off x="6692900" y="2833362"/>
            <a:ext cx="18034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803240" imgH="291960" progId="Equation.DSMT4">
                    <p:embed/>
                  </p:oleObj>
                </mc:Choice>
                <mc:Fallback>
                  <p:oleObj name="Equation" r:id="rId4" imgW="1803240" imgH="291960" progId="Equation.DSMT4">
                    <p:embed/>
                    <p:pic>
                      <p:nvPicPr>
                        <p:cNvPr id="0" name="Picture 58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92900" y="2833362"/>
                          <a:ext cx="1803400" cy="292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0258DA2-7BBD-7BD7-260B-87A0E9F44E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8689435"/>
              </p:ext>
            </p:extLst>
          </p:nvPr>
        </p:nvGraphicFramePr>
        <p:xfrm>
          <a:off x="4141695" y="27432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720" imgH="304560" progId="Equation.DSMT4">
                  <p:embed/>
                </p:oleObj>
              </mc:Choice>
              <mc:Fallback>
                <p:oleObj name="Equation" r:id="rId6" imgW="558720" imgH="30456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1695" y="2743200"/>
                        <a:ext cx="558800" cy="304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9847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Basic Principles for Solving Equations (cont.)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Division Principle</a:t>
            </a:r>
            <a:endParaRPr lang="en-US" dirty="0">
              <a:solidFill>
                <a:srgbClr val="000000"/>
              </a:solidFill>
            </a:endParaRPr>
          </a:p>
          <a:p>
            <a:pPr marL="511175"/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algebraic expressions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is a nonzero constant, then the equations</a:t>
            </a:r>
          </a:p>
          <a:p>
            <a:pPr marL="511175"/>
            <a:r>
              <a:rPr lang="en-US" dirty="0">
                <a:solidFill>
                  <a:srgbClr val="000000"/>
                </a:solidFill>
              </a:rPr>
              <a:t>	</a:t>
            </a:r>
          </a:p>
          <a:p>
            <a:pPr marL="511175"/>
            <a:endParaRPr lang="en-US" dirty="0">
              <a:solidFill>
                <a:srgbClr val="000000"/>
              </a:solidFill>
            </a:endParaRPr>
          </a:p>
          <a:p>
            <a:pPr marL="511175"/>
            <a:r>
              <a:rPr lang="en-US" dirty="0">
                <a:solidFill>
                  <a:srgbClr val="000000"/>
                </a:solidFill>
              </a:rPr>
              <a:t>have the same solutions.</a:t>
            </a:r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831807"/>
              </p:ext>
            </p:extLst>
          </p:nvPr>
        </p:nvGraphicFramePr>
        <p:xfrm>
          <a:off x="1828800" y="3149600"/>
          <a:ext cx="787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320" imgH="279360" progId="Equation.DSMT4">
                  <p:embed/>
                </p:oleObj>
              </mc:Choice>
              <mc:Fallback>
                <p:oleObj name="Equation" r:id="rId2" imgW="787320" imgH="279360" progId="Equation.DSMT4">
                  <p:embed/>
                  <p:pic>
                    <p:nvPicPr>
                      <p:cNvPr id="0" name="Picture 5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149600"/>
                        <a:ext cx="787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3669156"/>
              </p:ext>
            </p:extLst>
          </p:nvPr>
        </p:nvGraphicFramePr>
        <p:xfrm>
          <a:off x="4038600" y="28702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838080" progId="Equation.DSMT4">
                  <p:embed/>
                </p:oleObj>
              </mc:Choice>
              <mc:Fallback>
                <p:oleObj name="Equation" r:id="rId4" imgW="901440" imgH="838080" progId="Equation.DSMT4">
                  <p:embed/>
                  <p:pic>
                    <p:nvPicPr>
                      <p:cNvPr id="0" name="Picture 5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870200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31FA8B7-EDF9-E7BB-E3B3-6779EACF3D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5015411"/>
              </p:ext>
            </p:extLst>
          </p:nvPr>
        </p:nvGraphicFramePr>
        <p:xfrm>
          <a:off x="3083784" y="312420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720" imgH="304560" progId="Equation.DSMT4">
                  <p:embed/>
                </p:oleObj>
              </mc:Choice>
              <mc:Fallback>
                <p:oleObj name="Equation" r:id="rId6" imgW="558720" imgH="30456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3784" y="3124200"/>
                        <a:ext cx="558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609DC2E-7AAF-8C0E-DCCE-A0D324A2B6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8239233"/>
              </p:ext>
            </p:extLst>
          </p:nvPr>
        </p:nvGraphicFramePr>
        <p:xfrm>
          <a:off x="5334000" y="3092450"/>
          <a:ext cx="1905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760" imgH="368280" progId="Equation.DSMT4">
                  <p:embed/>
                </p:oleObj>
              </mc:Choice>
              <mc:Fallback>
                <p:oleObj name="Equation" r:id="rId8" imgW="1904760" imgH="36828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931FA8B7-EDF9-E7BB-E3B3-6779EACF3D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092450"/>
                        <a:ext cx="19050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7045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38499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In the principles just stated, the variables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can represent negative numbers as well as positive numbers.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744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Equations of the Form </a:t>
            </a:r>
            <a:br>
              <a:rPr lang="en-US" dirty="0"/>
            </a:br>
            <a:r>
              <a:rPr lang="en-US" i="1" dirty="0"/>
              <a:t>x </a:t>
            </a:r>
            <a:r>
              <a:rPr lang="en-US" dirty="0"/>
              <a:t>+ </a:t>
            </a:r>
            <a:r>
              <a:rPr lang="en-US" i="1" dirty="0"/>
              <a:t>b </a:t>
            </a:r>
            <a:r>
              <a:rPr lang="en-US" dirty="0"/>
              <a:t>= </a:t>
            </a:r>
            <a:r>
              <a:rPr lang="en-US" i="1" dirty="0"/>
              <a:t>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</p:spPr>
        <p:txBody>
          <a:bodyPr>
            <a:spAutoFit/>
          </a:bodyPr>
          <a:lstStyle/>
          <a:p>
            <a:r>
              <a:rPr lang="en-US" dirty="0"/>
              <a:t>Solve the equation: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+ 5 = –14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302000" y="234696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Write the equation.</a:t>
            </a:r>
            <a:r>
              <a:rPr lang="en-US" dirty="0"/>
              <a:t>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855456"/>
              </p:ext>
            </p:extLst>
          </p:nvPr>
        </p:nvGraphicFramePr>
        <p:xfrm>
          <a:off x="508000" y="3086100"/>
          <a:ext cx="255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52400" imgH="291960" progId="Equation.DSMT4">
                  <p:embed/>
                </p:oleObj>
              </mc:Choice>
              <mc:Fallback>
                <p:oleObj name="Equation" r:id="rId2" imgW="2552400" imgH="291960" progId="Equation.DSMT4">
                  <p:embed/>
                  <p:pic>
                    <p:nvPicPr>
                      <p:cNvPr id="0" name="Picture 10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3086100"/>
                        <a:ext cx="2552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095620"/>
              </p:ext>
            </p:extLst>
          </p:nvPr>
        </p:nvGraphicFramePr>
        <p:xfrm>
          <a:off x="987425" y="2495550"/>
          <a:ext cx="157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74800" imgH="292100" progId="Equation.DSMT4">
                  <p:embed/>
                </p:oleObj>
              </mc:Choice>
              <mc:Fallback>
                <p:oleObj name="Equation" r:id="rId4" imgW="1574800" imgH="292100" progId="Equation.DSMT4">
                  <p:embed/>
                  <p:pic>
                    <p:nvPicPr>
                      <p:cNvPr id="0" name="Picture 10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2495550"/>
                        <a:ext cx="1574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5877839"/>
              </p:ext>
            </p:extLst>
          </p:nvPr>
        </p:nvGraphicFramePr>
        <p:xfrm>
          <a:off x="990600" y="3705860"/>
          <a:ext cx="158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500" imgH="292100" progId="Equation.DSMT4">
                  <p:embed/>
                </p:oleObj>
              </mc:Choice>
              <mc:Fallback>
                <p:oleObj name="Equation" r:id="rId6" imgW="1587500" imgH="292100" progId="Equation.DSMT4">
                  <p:embed/>
                  <p:pic>
                    <p:nvPicPr>
                      <p:cNvPr id="0" name="Picture 10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705860"/>
                        <a:ext cx="1587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91333"/>
              </p:ext>
            </p:extLst>
          </p:nvPr>
        </p:nvGraphicFramePr>
        <p:xfrm>
          <a:off x="1476374" y="4404360"/>
          <a:ext cx="1104901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04900" imgH="292100" progId="Equation.DSMT4">
                  <p:embed/>
                </p:oleObj>
              </mc:Choice>
              <mc:Fallback>
                <p:oleObj name="Equation" r:id="rId8" imgW="1104900" imgH="292100" progId="Equation.DSMT4">
                  <p:embed/>
                  <p:pic>
                    <p:nvPicPr>
                      <p:cNvPr id="0" name="Picture 10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4" y="4404360"/>
                        <a:ext cx="1104901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3296920" y="2956560"/>
            <a:ext cx="53340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Use the addition principle, add –5 to both sides. 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322320" y="3566160"/>
            <a:ext cx="22860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 both sides.</a:t>
            </a:r>
            <a:r>
              <a:rPr lang="en-US" dirty="0"/>
              <a:t> 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3326130" y="4251960"/>
            <a:ext cx="1066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415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Equations of the Form </a:t>
            </a:r>
            <a:br>
              <a:rPr lang="en-US" dirty="0"/>
            </a:br>
            <a:r>
              <a:rPr lang="en-US" i="1" dirty="0"/>
              <a:t>ax </a:t>
            </a:r>
            <a:r>
              <a:rPr lang="en-US" dirty="0"/>
              <a:t>=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equation: </a:t>
            </a:r>
            <a:r>
              <a:rPr lang="en-US" dirty="0">
                <a:solidFill>
                  <a:srgbClr val="0000FF"/>
                </a:solidFill>
              </a:rPr>
              <a:t>–24 = 4</a:t>
            </a:r>
            <a:r>
              <a:rPr lang="en-US" i="1" dirty="0">
                <a:solidFill>
                  <a:srgbClr val="0000FF"/>
                </a:solidFill>
              </a:rPr>
              <a:t>n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4325764"/>
              </p:ext>
            </p:extLst>
          </p:nvPr>
        </p:nvGraphicFramePr>
        <p:xfrm>
          <a:off x="914400" y="2438400"/>
          <a:ext cx="1295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95400" imgH="279400" progId="Equation.DSMT4">
                  <p:embed/>
                </p:oleObj>
              </mc:Choice>
              <mc:Fallback>
                <p:oleObj name="Equation" r:id="rId2" imgW="1295400" imgH="279400" progId="Equation.DSMT4">
                  <p:embed/>
                  <p:pic>
                    <p:nvPicPr>
                      <p:cNvPr id="0" name="Picture 10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438400"/>
                        <a:ext cx="1295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825954"/>
              </p:ext>
            </p:extLst>
          </p:nvPr>
        </p:nvGraphicFramePr>
        <p:xfrm>
          <a:off x="850900" y="301625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22360" imgH="838080" progId="Equation.DSMT4">
                  <p:embed/>
                </p:oleObj>
              </mc:Choice>
              <mc:Fallback>
                <p:oleObj name="Equation" r:id="rId4" imgW="1422360" imgH="838080" progId="Equation.DSMT4">
                  <p:embed/>
                  <p:pic>
                    <p:nvPicPr>
                      <p:cNvPr id="0" name="Picture 10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900" y="3016250"/>
                        <a:ext cx="1422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751366"/>
              </p:ext>
            </p:extLst>
          </p:nvPr>
        </p:nvGraphicFramePr>
        <p:xfrm>
          <a:off x="1104900" y="4090035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366" imgH="291973" progId="Equation.DSMT4">
                  <p:embed/>
                </p:oleObj>
              </mc:Choice>
              <mc:Fallback>
                <p:oleObj name="Equation" r:id="rId6" imgW="1231366" imgH="291973" progId="Equation.DSMT4">
                  <p:embed/>
                  <p:pic>
                    <p:nvPicPr>
                      <p:cNvPr id="0" name="Picture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4090035"/>
                        <a:ext cx="1231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990613"/>
              </p:ext>
            </p:extLst>
          </p:nvPr>
        </p:nvGraphicFramePr>
        <p:xfrm>
          <a:off x="1104900" y="472821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292100" progId="Equation.DSMT4">
                  <p:embed/>
                </p:oleObj>
              </mc:Choice>
              <mc:Fallback>
                <p:oleObj name="Equation" r:id="rId8" imgW="914400" imgH="292100" progId="Equation.DSMT4">
                  <p:embed/>
                  <p:pic>
                    <p:nvPicPr>
                      <p:cNvPr id="0" name="Picture 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4728210"/>
                        <a:ext cx="914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2654300" y="2286000"/>
            <a:ext cx="22606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Write the equation.</a:t>
            </a:r>
            <a:r>
              <a:rPr lang="en-US" dirty="0"/>
              <a:t>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663825" y="2908300"/>
            <a:ext cx="5803900" cy="11303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Using the division principle, divide both sides by the </a:t>
            </a:r>
          </a:p>
          <a:p>
            <a:r>
              <a:rPr lang="en-US" sz="2000" dirty="0">
                <a:solidFill>
                  <a:srgbClr val="007E7E"/>
                </a:solidFill>
              </a:rPr>
              <a:t>coefficient 4. Note that in solving equations, the fraction form of division is used.</a:t>
            </a:r>
            <a:r>
              <a:rPr lang="en-US" dirty="0">
                <a:solidFill>
                  <a:srgbClr val="007E7E"/>
                </a:solidFill>
              </a:rPr>
              <a:t>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657475" y="3947160"/>
            <a:ext cx="5384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 by performing the division on both sides.</a:t>
            </a:r>
            <a:r>
              <a:rPr lang="en-US" dirty="0"/>
              <a:t> 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667000" y="4556760"/>
            <a:ext cx="1066800" cy="5486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2811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3707</TotalTime>
  <Words>1148</Words>
  <Application>Microsoft Office PowerPoint</Application>
  <PresentationFormat>On-screen Show (4:3)</PresentationFormat>
  <Paragraphs>158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Symbol</vt:lpstr>
      <vt:lpstr>Office Theme</vt:lpstr>
      <vt:lpstr>Equation</vt:lpstr>
      <vt:lpstr>Section 2.7</vt:lpstr>
      <vt:lpstr>Definition: Equation, Solution, and Solution Set </vt:lpstr>
      <vt:lpstr>A Fundamental Fact of Algebra </vt:lpstr>
      <vt:lpstr>Example 1: Verifying the Solution to an Equation   </vt:lpstr>
      <vt:lpstr>Properties: Basic Principles for Solving Equations</vt:lpstr>
      <vt:lpstr>Properties: Basic Principles for Solving Equations (cont.)</vt:lpstr>
      <vt:lpstr>Note</vt:lpstr>
      <vt:lpstr>Example 2: Solving Equations of the Form  x + b = c </vt:lpstr>
      <vt:lpstr>Example 3: Solving Equations of the Form  ax = c</vt:lpstr>
      <vt:lpstr>Procedure: Solving Equations of the Form  ax + b = c</vt:lpstr>
      <vt:lpstr> Procedure: Solving Equations of the Form  ax + b = c (cont.) </vt:lpstr>
      <vt:lpstr>Example 4: Solving Equations of the Form  ax + b = c </vt:lpstr>
      <vt:lpstr>Example 4: Solving Equations of the Form  ax + b = c (cont.)</vt:lpstr>
      <vt:lpstr>Example 5: Solving Equations of the Form  ax + b = c</vt:lpstr>
      <vt:lpstr>Example 5: Solving Equations of the Form  ax + b = c (cont.)</vt:lpstr>
      <vt:lpstr>Example 6: Solving Equations of the Form  ax + b = c</vt:lpstr>
      <vt:lpstr>Example 6: Solving Equations of the Form  ax + b = c (cont.)</vt:lpstr>
      <vt:lpstr>Example 7: Solving Equations of the Form  ax + b = c</vt:lpstr>
      <vt:lpstr>Example 7: Solving Equations of the Form  ax + b = c (cont.)</vt:lpstr>
      <vt:lpstr>Note</vt:lpstr>
      <vt:lpstr>Completion Example 8: Solving Equations of the Form ax + b = c</vt:lpstr>
      <vt:lpstr>Completion Example 8: Solving Equations of the Form ax + b = c</vt:lpstr>
      <vt:lpstr>Example 9: Application: Solving Equations of the Form ax + b = c </vt:lpstr>
      <vt:lpstr>Example 9: Application: Solving Equations of the Form ax + b = c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1553</cp:revision>
  <dcterms:created xsi:type="dcterms:W3CDTF">2013-04-26T14:43:13Z</dcterms:created>
  <dcterms:modified xsi:type="dcterms:W3CDTF">2023-07-03T15:26:34Z</dcterms:modified>
</cp:coreProperties>
</file>