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1" r:id="rId3"/>
    <p:sldId id="282" r:id="rId4"/>
    <p:sldId id="283" r:id="rId5"/>
    <p:sldId id="262" r:id="rId6"/>
    <p:sldId id="263" r:id="rId7"/>
    <p:sldId id="264" r:id="rId8"/>
    <p:sldId id="287" r:id="rId9"/>
    <p:sldId id="289" r:id="rId10"/>
    <p:sldId id="269" r:id="rId11"/>
    <p:sldId id="270" r:id="rId12"/>
    <p:sldId id="272" r:id="rId13"/>
    <p:sldId id="285" r:id="rId14"/>
    <p:sldId id="274" r:id="rId15"/>
    <p:sldId id="286" r:id="rId16"/>
    <p:sldId id="280" r:id="rId17"/>
    <p:sldId id="28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2" autoAdjust="0"/>
    <p:restoredTop sz="94660"/>
  </p:normalViewPr>
  <p:slideViewPr>
    <p:cSldViewPr>
      <p:cViewPr varScale="1">
        <p:scale>
          <a:sx n="111" d="100"/>
          <a:sy n="111" d="100"/>
        </p:scale>
        <p:origin x="18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7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56.emf"/><Relationship Id="rId4" Type="http://schemas.openxmlformats.org/officeDocument/2006/relationships/oleObject" Target="../embeddings/oleObject5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9.e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emf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3.e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e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1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9.bin"/><Relationship Id="rId3" Type="http://schemas.openxmlformats.org/officeDocument/2006/relationships/image" Target="../media/image12.emf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18" Type="http://schemas.openxmlformats.org/officeDocument/2006/relationships/oleObject" Target="../embeddings/oleObject30.bin"/><Relationship Id="rId3" Type="http://schemas.openxmlformats.org/officeDocument/2006/relationships/image" Target="../media/image23.wmf"/><Relationship Id="rId21" Type="http://schemas.openxmlformats.org/officeDocument/2006/relationships/image" Target="../media/image32.emf"/><Relationship Id="rId7" Type="http://schemas.openxmlformats.org/officeDocument/2006/relationships/image" Target="../media/image25.e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30.wmf"/><Relationship Id="rId2" Type="http://schemas.openxmlformats.org/officeDocument/2006/relationships/oleObject" Target="../embeddings/oleObject22.bin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emf"/><Relationship Id="rId5" Type="http://schemas.openxmlformats.org/officeDocument/2006/relationships/image" Target="../media/image24.emf"/><Relationship Id="rId15" Type="http://schemas.openxmlformats.org/officeDocument/2006/relationships/image" Target="../media/image29.emf"/><Relationship Id="rId23" Type="http://schemas.openxmlformats.org/officeDocument/2006/relationships/image" Target="../media/image7.emf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31.e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Relationship Id="rId22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and Evaluating 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Evaluating an Expression 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Combine like terms, if possible.</a:t>
            </a:r>
            <a:endParaRPr lang="en-US" i="0" baseline="30000" dirty="0">
              <a:solidFill>
                <a:srgbClr val="000000"/>
              </a:solidFill>
            </a:endParaRP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Substitute the values given for any variables.</a:t>
            </a: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Follow the rules for order of operations.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</a:t>
            </a:r>
            <a:r>
              <a:rPr lang="en-US" dirty="0">
                <a:solidFill>
                  <a:srgbClr val="000000"/>
                </a:solidFill>
              </a:rPr>
              <a:t>: Terms separated by + and − signs may be evaluated at the same time. Then the value of the expression can be found by adding and subtracting from left to right.)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Expressions</a:t>
            </a:r>
          </a:p>
        </p:txBody>
      </p:sp>
      <p:sp>
        <p:nvSpPr>
          <p:cNvPr id="92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Evaluate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3 </a:t>
            </a:r>
            <a:r>
              <a:rPr lang="en-US" i="0" dirty="0">
                <a:solidFill>
                  <a:schemeClr val="tx1"/>
                </a:solidFill>
              </a:rPr>
              <a:t>and for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526446"/>
              </p:ext>
            </p:extLst>
          </p:nvPr>
        </p:nvGraphicFramePr>
        <p:xfrm>
          <a:off x="904875" y="3422650"/>
          <a:ext cx="38195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9880" imgH="533160" progId="Equation.DSMT4">
                  <p:embed/>
                </p:oleObj>
              </mc:Choice>
              <mc:Fallback>
                <p:oleObj name="Equation" r:id="rId2" imgW="3809880" imgH="533160" progId="Equation.DSMT4">
                  <p:embed/>
                  <p:pic>
                    <p:nvPicPr>
                      <p:cNvPr id="0" name="Picture 1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3422650"/>
                        <a:ext cx="38195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291010"/>
              </p:ext>
            </p:extLst>
          </p:nvPr>
        </p:nvGraphicFramePr>
        <p:xfrm>
          <a:off x="555625" y="2838450"/>
          <a:ext cx="35258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17560" imgH="558720" progId="Equation.DSMT4">
                  <p:embed/>
                </p:oleObj>
              </mc:Choice>
              <mc:Fallback>
                <p:oleObj name="Equation" r:id="rId4" imgW="3517560" imgH="558720" progId="Equation.DSMT4">
                  <p:embed/>
                  <p:pic>
                    <p:nvPicPr>
                      <p:cNvPr id="0" name="Picture 1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2838450"/>
                        <a:ext cx="35258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182880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Evaluate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417298"/>
              </p:ext>
            </p:extLst>
          </p:nvPr>
        </p:nvGraphicFramePr>
        <p:xfrm>
          <a:off x="904875" y="4883150"/>
          <a:ext cx="58181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03560" imgH="533160" progId="Equation.DSMT4">
                  <p:embed/>
                </p:oleObj>
              </mc:Choice>
              <mc:Fallback>
                <p:oleObj name="Equation" r:id="rId6" imgW="5803560" imgH="533160" progId="Equation.DSMT4">
                  <p:embed/>
                  <p:pic>
                    <p:nvPicPr>
                      <p:cNvPr id="0" name="Picture 1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4883150"/>
                        <a:ext cx="581818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151797"/>
              </p:ext>
            </p:extLst>
          </p:nvPr>
        </p:nvGraphicFramePr>
        <p:xfrm>
          <a:off x="561975" y="4248150"/>
          <a:ext cx="52276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19640" imgH="558720" progId="Equation.DSMT4">
                  <p:embed/>
                </p:oleObj>
              </mc:Choice>
              <mc:Fallback>
                <p:oleObj name="Equation" r:id="rId8" imgW="5219640" imgH="558720" progId="Equation.DSMT4">
                  <p:embed/>
                  <p:pic>
                    <p:nvPicPr>
                      <p:cNvPr id="0" name="Picture 1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4248150"/>
                        <a:ext cx="52276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Expressions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Simplify and evaluate                     for             .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/>
              <a:t>Solution </a:t>
            </a:r>
          </a:p>
          <a:p>
            <a:pPr marL="12700" indent="-12700"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/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219900"/>
              </p:ext>
            </p:extLst>
          </p:nvPr>
        </p:nvGraphicFramePr>
        <p:xfrm>
          <a:off x="4330700" y="3573463"/>
          <a:ext cx="11684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291960" progId="Equation.DSMT4">
                  <p:embed/>
                </p:oleObj>
              </mc:Choice>
              <mc:Fallback>
                <p:oleObj name="Equation" r:id="rId2" imgW="1155600" imgH="291960" progId="Equation.DSMT4">
                  <p:embed/>
                  <p:pic>
                    <p:nvPicPr>
                      <p:cNvPr id="0" name="Picture 1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3573463"/>
                        <a:ext cx="11684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354498"/>
              </p:ext>
            </p:extLst>
          </p:nvPr>
        </p:nvGraphicFramePr>
        <p:xfrm>
          <a:off x="2709863" y="3128963"/>
          <a:ext cx="155733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291960" progId="Equation.DSMT4">
                  <p:embed/>
                </p:oleObj>
              </mc:Choice>
              <mc:Fallback>
                <p:oleObj name="Equation" r:id="rId4" imgW="1549080" imgH="291960" progId="Equation.DSMT4">
                  <p:embed/>
                  <p:pic>
                    <p:nvPicPr>
                      <p:cNvPr id="0" name="Picture 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3128963"/>
                        <a:ext cx="1557337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822610"/>
              </p:ext>
            </p:extLst>
          </p:nvPr>
        </p:nvGraphicFramePr>
        <p:xfrm>
          <a:off x="4335463" y="3128963"/>
          <a:ext cx="18319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15840" imgH="291960" progId="Equation.DSMT4">
                  <p:embed/>
                </p:oleObj>
              </mc:Choice>
              <mc:Fallback>
                <p:oleObj name="Equation" r:id="rId6" imgW="1815840" imgH="291960" progId="Equation.DSMT4">
                  <p:embed/>
                  <p:pic>
                    <p:nvPicPr>
                      <p:cNvPr id="0" name="Picture 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3" y="3128963"/>
                        <a:ext cx="183197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633118"/>
              </p:ext>
            </p:extLst>
          </p:nvPr>
        </p:nvGraphicFramePr>
        <p:xfrm>
          <a:off x="3719822" y="1398433"/>
          <a:ext cx="15589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291960" progId="Equation.DSMT4">
                  <p:embed/>
                </p:oleObj>
              </mc:Choice>
              <mc:Fallback>
                <p:oleObj name="Equation" r:id="rId8" imgW="1549080" imgH="291960" progId="Equation.DSMT4">
                  <p:embed/>
                  <p:pic>
                    <p:nvPicPr>
                      <p:cNvPr id="0" name="Picture 1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822" y="1398433"/>
                        <a:ext cx="15589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522732"/>
              </p:ext>
            </p:extLst>
          </p:nvPr>
        </p:nvGraphicFramePr>
        <p:xfrm>
          <a:off x="5822950" y="1390650"/>
          <a:ext cx="9366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291960" progId="Equation.DSMT4">
                  <p:embed/>
                </p:oleObj>
              </mc:Choice>
              <mc:Fallback>
                <p:oleObj name="Equation" r:id="rId10" imgW="927000" imgH="291960" progId="Equation.DSMT4">
                  <p:embed/>
                  <p:pic>
                    <p:nvPicPr>
                      <p:cNvPr id="0" name="Picture 1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1390650"/>
                        <a:ext cx="9366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Expressions (cont.)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substitute −3 for </a:t>
            </a:r>
            <a:r>
              <a:rPr lang="en-US" i="1" dirty="0"/>
              <a:t>x</a:t>
            </a:r>
            <a:r>
              <a:rPr lang="en-US" dirty="0"/>
              <a:t> (using parentheses around −3 to be sure the signs are correct), and evaluate this simplified expression by following the rules for order of operations.</a:t>
            </a: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00676"/>
              </p:ext>
            </p:extLst>
          </p:nvPr>
        </p:nvGraphicFramePr>
        <p:xfrm>
          <a:off x="2749550" y="3340100"/>
          <a:ext cx="25400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469800" progId="Equation.DSMT4">
                  <p:embed/>
                </p:oleObj>
              </mc:Choice>
              <mc:Fallback>
                <p:oleObj name="Equation" r:id="rId2" imgW="2527200" imgH="469800" progId="Equation.DSMT4">
                  <p:embed/>
                  <p:pic>
                    <p:nvPicPr>
                      <p:cNvPr id="0" name="Object 1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3340100"/>
                        <a:ext cx="254000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975620"/>
              </p:ext>
            </p:extLst>
          </p:nvPr>
        </p:nvGraphicFramePr>
        <p:xfrm>
          <a:off x="3700463" y="3884613"/>
          <a:ext cx="13620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291960" progId="Equation.DSMT4">
                  <p:embed/>
                </p:oleObj>
              </mc:Choice>
              <mc:Fallback>
                <p:oleObj name="Equation" r:id="rId4" imgW="1346040" imgH="291960" progId="Equation.DSMT4">
                  <p:embed/>
                  <p:pic>
                    <p:nvPicPr>
                      <p:cNvPr id="0" name="Object 1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463" y="3884613"/>
                        <a:ext cx="136207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298764"/>
              </p:ext>
            </p:extLst>
          </p:nvPr>
        </p:nvGraphicFramePr>
        <p:xfrm>
          <a:off x="3721100" y="4279900"/>
          <a:ext cx="874713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279360" progId="Equation.DSMT4">
                  <p:embed/>
                </p:oleObj>
              </mc:Choice>
              <mc:Fallback>
                <p:oleObj name="Equation" r:id="rId6" imgW="863280" imgH="279360" progId="Equation.DSMT4">
                  <p:embed/>
                  <p:pic>
                    <p:nvPicPr>
                      <p:cNvPr id="0" name="Object 1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279900"/>
                        <a:ext cx="874713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Expressions 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Simplify and evaluate                                      </a:t>
            </a:r>
            <a:br>
              <a:rPr lang="en-US" dirty="0"/>
            </a:br>
            <a:r>
              <a:rPr lang="en-US" dirty="0"/>
              <a:t>for           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/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09665"/>
              </p:ext>
            </p:extLst>
          </p:nvPr>
        </p:nvGraphicFramePr>
        <p:xfrm>
          <a:off x="1022802" y="1828800"/>
          <a:ext cx="104298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279360" progId="Equation.DSMT4">
                  <p:embed/>
                </p:oleObj>
              </mc:Choice>
              <mc:Fallback>
                <p:oleObj name="Equation" r:id="rId2" imgW="1028520" imgH="279360" progId="Equation.DSMT4">
                  <p:embed/>
                  <p:pic>
                    <p:nvPicPr>
                      <p:cNvPr id="0" name="Picture 1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802" y="1828800"/>
                        <a:ext cx="1042987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2" name="Object 1944"/>
          <p:cNvGraphicFramePr>
            <a:graphicFrameLocks noChangeAspect="1"/>
          </p:cNvGraphicFramePr>
          <p:nvPr/>
        </p:nvGraphicFramePr>
        <p:xfrm>
          <a:off x="3716556" y="1320567"/>
          <a:ext cx="439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94160" imgH="380880" progId="Equation.DSMT4">
                  <p:embed/>
                </p:oleObj>
              </mc:Choice>
              <mc:Fallback>
                <p:oleObj name="Equation" r:id="rId4" imgW="4394160" imgH="380880" progId="Equation.DSMT4">
                  <p:embed/>
                  <p:pic>
                    <p:nvPicPr>
                      <p:cNvPr id="0" name="Picture 19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556" y="1320567"/>
                        <a:ext cx="439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4" name="Object 1946"/>
          <p:cNvGraphicFramePr>
            <a:graphicFrameLocks noChangeAspect="1"/>
          </p:cNvGraphicFramePr>
          <p:nvPr/>
        </p:nvGraphicFramePr>
        <p:xfrm>
          <a:off x="2286000" y="3310156"/>
          <a:ext cx="439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94160" imgH="380880" progId="Equation.DSMT4">
                  <p:embed/>
                </p:oleObj>
              </mc:Choice>
              <mc:Fallback>
                <p:oleObj name="Equation" r:id="rId6" imgW="4394160" imgH="380880" progId="Equation.DSMT4">
                  <p:embed/>
                  <p:pic>
                    <p:nvPicPr>
                      <p:cNvPr id="0" name="Picture 19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10156"/>
                        <a:ext cx="439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5" name="Object 1947"/>
          <p:cNvGraphicFramePr>
            <a:graphicFrameLocks noChangeAspect="1"/>
          </p:cNvGraphicFramePr>
          <p:nvPr/>
        </p:nvGraphicFramePr>
        <p:xfrm>
          <a:off x="2785844" y="3886200"/>
          <a:ext cx="487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76560" imgH="482400" progId="Equation.DSMT4">
                  <p:embed/>
                </p:oleObj>
              </mc:Choice>
              <mc:Fallback>
                <p:oleObj name="Equation" r:id="rId8" imgW="4876560" imgH="482400" progId="Equation.DSMT4">
                  <p:embed/>
                  <p:pic>
                    <p:nvPicPr>
                      <p:cNvPr id="0" name="Picture 19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5844" y="3886200"/>
                        <a:ext cx="487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6" name="Object 1948"/>
          <p:cNvGraphicFramePr>
            <a:graphicFrameLocks noChangeAspect="1"/>
          </p:cNvGraphicFramePr>
          <p:nvPr/>
        </p:nvGraphicFramePr>
        <p:xfrm>
          <a:off x="2777455" y="4495800"/>
          <a:ext cx="256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5360" imgH="380880" progId="Equation.DSMT4">
                  <p:embed/>
                </p:oleObj>
              </mc:Choice>
              <mc:Fallback>
                <p:oleObj name="Equation" r:id="rId10" imgW="2565360" imgH="380880" progId="Equation.DSMT4">
                  <p:embed/>
                  <p:pic>
                    <p:nvPicPr>
                      <p:cNvPr id="0" name="Picture 19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455" y="4495800"/>
                        <a:ext cx="256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Expressions (cont.)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Now, evaluate.</a:t>
            </a:r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198563" y="2039938"/>
          <a:ext cx="231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380880" progId="Equation.DSMT4">
                  <p:embed/>
                </p:oleObj>
              </mc:Choice>
              <mc:Fallback>
                <p:oleObj name="Equation" r:id="rId2" imgW="23112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2039938"/>
                        <a:ext cx="231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3572312" y="1981200"/>
          <a:ext cx="3886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86200" imgH="533160" progId="Equation.DSMT4">
                  <p:embed/>
                </p:oleObj>
              </mc:Choice>
              <mc:Fallback>
                <p:oleObj name="Equation" r:id="rId4" imgW="38862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312" y="1981200"/>
                        <a:ext cx="3886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3572312" y="2650222"/>
          <a:ext cx="341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16040" imgH="469800" progId="Equation.DSMT4">
                  <p:embed/>
                </p:oleObj>
              </mc:Choice>
              <mc:Fallback>
                <p:oleObj name="Equation" r:id="rId6" imgW="34160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312" y="2650222"/>
                        <a:ext cx="341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3572312" y="3242345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38280" imgH="291960" progId="Equation.DSMT4">
                  <p:embed/>
                </p:oleObj>
              </mc:Choice>
              <mc:Fallback>
                <p:oleObj name="Equation" r:id="rId8" imgW="24382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312" y="3242345"/>
                        <a:ext cx="243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3572312" y="38100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291960" progId="Equation.DSMT4">
                  <p:embed/>
                </p:oleObj>
              </mc:Choice>
              <mc:Fallback>
                <p:oleObj name="Equation" r:id="rId10" imgW="8762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312" y="38100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100" dirty="0"/>
              <a:t>Completion </a:t>
            </a:r>
            <a:r>
              <a:rPr lang="en-US" sz="3100" dirty="0">
                <a:solidFill>
                  <a:schemeClr val="accent1"/>
                </a:solidFill>
              </a:rPr>
              <a:t>Example 6: Simplifying and Evaluating </a:t>
            </a:r>
            <a:br>
              <a:rPr lang="en-US" sz="3100" dirty="0">
                <a:solidFill>
                  <a:schemeClr val="accent1"/>
                </a:solidFill>
              </a:rPr>
            </a:br>
            <a:r>
              <a:rPr lang="en-US" sz="3100" dirty="0">
                <a:solidFill>
                  <a:schemeClr val="accent1"/>
                </a:solidFill>
              </a:rPr>
              <a:t>Expressions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33509"/>
              </p:ext>
            </p:extLst>
          </p:nvPr>
        </p:nvGraphicFramePr>
        <p:xfrm>
          <a:off x="762000" y="3213601"/>
          <a:ext cx="74707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54880" imgH="444240" progId="Equation.DSMT4">
                  <p:embed/>
                </p:oleObj>
              </mc:Choice>
              <mc:Fallback>
                <p:oleObj name="Equation" r:id="rId2" imgW="7454880" imgH="444240" progId="Equation.DSMT4">
                  <p:embed/>
                  <p:pic>
                    <p:nvPicPr>
                      <p:cNvPr id="0" name="Picture 6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13601"/>
                        <a:ext cx="74707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932344"/>
              </p:ext>
            </p:extLst>
          </p:nvPr>
        </p:nvGraphicFramePr>
        <p:xfrm>
          <a:off x="4285632" y="3875588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04000" imgH="456840" progId="Equation.DSMT4">
                  <p:embed/>
                </p:oleObj>
              </mc:Choice>
              <mc:Fallback>
                <p:oleObj name="Equation" r:id="rId4" imgW="2304000" imgH="456840" progId="Equation.DSMT4">
                  <p:embed/>
                  <p:pic>
                    <p:nvPicPr>
                      <p:cNvPr id="0" name="Picture 6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632" y="3875588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806908"/>
              </p:ext>
            </p:extLst>
          </p:nvPr>
        </p:nvGraphicFramePr>
        <p:xfrm>
          <a:off x="3733800" y="1320800"/>
          <a:ext cx="48339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5800" imgH="380880" progId="Equation.DSMT4">
                  <p:embed/>
                </p:oleObj>
              </mc:Choice>
              <mc:Fallback>
                <p:oleObj name="Equation" r:id="rId6" imgW="4825800" imgH="380880" progId="Equation.DSMT4">
                  <p:embed/>
                  <p:pic>
                    <p:nvPicPr>
                      <p:cNvPr id="0" name="Picture 6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320800"/>
                        <a:ext cx="48339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20"/>
          <p:cNvSpPr txBox="1"/>
          <p:nvPr/>
        </p:nvSpPr>
        <p:spPr>
          <a:xfrm>
            <a:off x="4688660" y="3166748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5 – 2 + 3</a:t>
            </a:r>
          </a:p>
        </p:txBody>
      </p:sp>
      <p:sp>
        <p:nvSpPr>
          <p:cNvPr id="8" name="TextBox 20"/>
          <p:cNvSpPr txBox="1"/>
          <p:nvPr/>
        </p:nvSpPr>
        <p:spPr>
          <a:xfrm>
            <a:off x="7067044" y="3194396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 – 2</a:t>
            </a:r>
          </a:p>
        </p:txBody>
      </p:sp>
      <p:sp>
        <p:nvSpPr>
          <p:cNvPr id="9" name="TextBox 20"/>
          <p:cNvSpPr txBox="1"/>
          <p:nvPr/>
        </p:nvSpPr>
        <p:spPr>
          <a:xfrm>
            <a:off x="4690908" y="38963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TextBox 20"/>
          <p:cNvSpPr txBox="1"/>
          <p:nvPr/>
        </p:nvSpPr>
        <p:spPr>
          <a:xfrm>
            <a:off x="5905388" y="388828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109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100" dirty="0"/>
              <a:t>Completion </a:t>
            </a:r>
            <a:r>
              <a:rPr lang="en-US" sz="3100" dirty="0">
                <a:solidFill>
                  <a:schemeClr val="accent1"/>
                </a:solidFill>
              </a:rPr>
              <a:t>Example 6: Simplifying and Evaluating </a:t>
            </a:r>
            <a:br>
              <a:rPr lang="en-US" sz="3100" dirty="0">
                <a:solidFill>
                  <a:schemeClr val="accent1"/>
                </a:solidFill>
              </a:rPr>
            </a:br>
            <a:r>
              <a:rPr lang="en-US" sz="3100" dirty="0">
                <a:solidFill>
                  <a:schemeClr val="accent1"/>
                </a:solidFill>
              </a:rPr>
              <a:t>Expressions (cont.)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Now, substitute −1 for </a:t>
            </a:r>
            <a:r>
              <a:rPr lang="en-US" i="1" dirty="0"/>
              <a:t>x </a:t>
            </a:r>
            <a:r>
              <a:rPr lang="en-US" dirty="0"/>
              <a:t>and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357389"/>
              </p:ext>
            </p:extLst>
          </p:nvPr>
        </p:nvGraphicFramePr>
        <p:xfrm>
          <a:off x="2286000" y="1992313"/>
          <a:ext cx="41227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14800" imgH="444240" progId="Equation.DSMT4">
                  <p:embed/>
                </p:oleObj>
              </mc:Choice>
              <mc:Fallback>
                <p:oleObj name="Equation" r:id="rId2" imgW="4114800" imgH="44424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92313"/>
                        <a:ext cx="412273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38532"/>
              </p:ext>
            </p:extLst>
          </p:nvPr>
        </p:nvGraphicFramePr>
        <p:xfrm>
          <a:off x="3603625" y="31242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8000" imgH="319680" progId="Equation.DSMT4">
                  <p:embed/>
                </p:oleObj>
              </mc:Choice>
              <mc:Fallback>
                <p:oleObj name="Equation" r:id="rId4" imgW="1728000" imgH="31968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25" y="31242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024086"/>
              </p:ext>
            </p:extLst>
          </p:nvPr>
        </p:nvGraphicFramePr>
        <p:xfrm>
          <a:off x="3427413" y="2608263"/>
          <a:ext cx="28924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880" imgH="380880" progId="Equation.DSMT4">
                  <p:embed/>
                </p:oleObj>
              </mc:Choice>
              <mc:Fallback>
                <p:oleObj name="Equation" r:id="rId6" imgW="2882880" imgH="38088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608263"/>
                        <a:ext cx="28924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003147"/>
              </p:ext>
            </p:extLst>
          </p:nvPr>
        </p:nvGraphicFramePr>
        <p:xfrm>
          <a:off x="3603625" y="3632200"/>
          <a:ext cx="88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7680" imgH="237600" progId="Equation.DSMT4">
                  <p:embed/>
                </p:oleObj>
              </mc:Choice>
              <mc:Fallback>
                <p:oleObj name="Equation" r:id="rId8" imgW="877680" imgH="237600" progId="Equation.DSMT4">
                  <p:embed/>
                  <p:pic>
                    <p:nvPicPr>
                      <p:cNvPr id="0" name="Picture 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25" y="3632200"/>
                        <a:ext cx="889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20"/>
          <p:cNvSpPr txBox="1"/>
          <p:nvPr/>
        </p:nvSpPr>
        <p:spPr>
          <a:xfrm>
            <a:off x="4028457" y="3429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20"/>
          <p:cNvSpPr txBox="1"/>
          <p:nvPr/>
        </p:nvSpPr>
        <p:spPr>
          <a:xfrm>
            <a:off x="4016993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20"/>
          <p:cNvSpPr txBox="1"/>
          <p:nvPr/>
        </p:nvSpPr>
        <p:spPr>
          <a:xfrm>
            <a:off x="4855193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" name="TextBox 20"/>
          <p:cNvSpPr txBox="1"/>
          <p:nvPr/>
        </p:nvSpPr>
        <p:spPr>
          <a:xfrm>
            <a:off x="4441825" y="250178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TextBox 20"/>
          <p:cNvSpPr txBox="1"/>
          <p:nvPr/>
        </p:nvSpPr>
        <p:spPr>
          <a:xfrm>
            <a:off x="5584825" y="2514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 </a:t>
            </a:r>
          </a:p>
        </p:txBody>
      </p:sp>
      <p:sp>
        <p:nvSpPr>
          <p:cNvPr id="15" name="TextBox 20"/>
          <p:cNvSpPr txBox="1"/>
          <p:nvPr/>
        </p:nvSpPr>
        <p:spPr>
          <a:xfrm>
            <a:off x="5638800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 </a:t>
            </a:r>
          </a:p>
        </p:txBody>
      </p:sp>
      <p:sp>
        <p:nvSpPr>
          <p:cNvPr id="16" name="TextBox 20"/>
          <p:cNvSpPr txBox="1"/>
          <p:nvPr/>
        </p:nvSpPr>
        <p:spPr>
          <a:xfrm>
            <a:off x="4191000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 </a:t>
            </a:r>
          </a:p>
        </p:txBody>
      </p:sp>
    </p:spTree>
    <p:extLst>
      <p:ext uri="{BB962C8B-B14F-4D97-AF65-F5344CB8AC3E}">
        <p14:creationId xmlns:p14="http://schemas.microsoft.com/office/powerpoint/2010/main" val="345981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Like Terms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/>
            <a:r>
              <a:rPr lang="en-US" b="1" i="0" dirty="0">
                <a:solidFill>
                  <a:srgbClr val="C00000"/>
                </a:solidFill>
              </a:rPr>
              <a:t>Like terms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similar terms</a:t>
            </a:r>
            <a:r>
              <a:rPr lang="en-US" i="0" dirty="0">
                <a:solidFill>
                  <a:srgbClr val="000000"/>
                </a:solidFill>
              </a:rPr>
              <a:t>) are terms that contain the same variables </a:t>
            </a:r>
            <a:r>
              <a:rPr lang="en-US" dirty="0">
                <a:solidFill>
                  <a:srgbClr val="000000"/>
                </a:solidFill>
              </a:rPr>
              <a:t>(if any) raised </a:t>
            </a:r>
            <a:r>
              <a:rPr lang="en-US" i="0" dirty="0">
                <a:solidFill>
                  <a:srgbClr val="000000"/>
                </a:solidFill>
              </a:rPr>
              <a:t>to the same powers.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516188" indent="-2516188"/>
            <a:r>
              <a:rPr lang="en-US" dirty="0">
                <a:solidFill>
                  <a:srgbClr val="0000FF"/>
                </a:solidFill>
              </a:rPr>
              <a:t>−6, 12, and 132</a:t>
            </a:r>
            <a:r>
              <a:rPr lang="en-US" dirty="0"/>
              <a:t> 	are like terms because each term is a constant.</a:t>
            </a:r>
          </a:p>
          <a:p>
            <a:pPr marL="2516188" indent="-2516188"/>
            <a:r>
              <a:rPr lang="en-US" dirty="0">
                <a:solidFill>
                  <a:srgbClr val="0000FF"/>
                </a:solidFill>
              </a:rPr>
              <a:t>−2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, 15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, and 3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/>
              <a:t> 	are like terms because each term contains the same variable </a:t>
            </a:r>
            <a:r>
              <a:rPr lang="en-US" i="1" dirty="0"/>
              <a:t>a</a:t>
            </a:r>
            <a:r>
              <a:rPr lang="en-US" dirty="0"/>
              <a:t> raised to the same exponent, 1. (Remember that </a:t>
            </a:r>
            <a:br>
              <a:rPr lang="en-US" dirty="0"/>
            </a:b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baseline="30000" dirty="0"/>
              <a:t>1</a:t>
            </a:r>
            <a:r>
              <a:rPr lang="en-US" dirty="0"/>
              <a:t>.)</a:t>
            </a:r>
          </a:p>
          <a:p>
            <a:pPr marL="2516188" indent="-2516188"/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and 3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	are like terms because each term contains the same two variables,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, where </a:t>
            </a:r>
            <a:r>
              <a:rPr lang="en-US" i="1" dirty="0"/>
              <a:t>x</a:t>
            </a:r>
            <a:r>
              <a:rPr lang="en-US" dirty="0"/>
              <a:t> is raised to 1 in both terms and </a:t>
            </a:r>
            <a:r>
              <a:rPr lang="en-US" i="1" dirty="0"/>
              <a:t>y</a:t>
            </a:r>
            <a:r>
              <a:rPr lang="en-US" dirty="0"/>
              <a:t> is raised to 2 in both terms.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Unlike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98713" indent="-2398713"/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and −9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	are unlike terms (</a:t>
            </a:r>
            <a:r>
              <a:rPr lang="en-US" b="1" dirty="0"/>
              <a:t>not</a:t>
            </a:r>
            <a:r>
              <a:rPr lang="en-US" dirty="0"/>
              <a:t> like terms) because the variable </a:t>
            </a:r>
            <a:r>
              <a:rPr lang="en-US" i="1" dirty="0"/>
              <a:t>x</a:t>
            </a:r>
            <a:r>
              <a:rPr lang="en-US" dirty="0"/>
              <a:t> is not raised to the same exponent in both terms.</a:t>
            </a:r>
          </a:p>
          <a:p>
            <a:pPr marL="2398713" indent="-2398713"/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ab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and 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	are not like terms because the variables are not raised to the same exponent in both terms.</a:t>
            </a:r>
          </a:p>
          <a:p>
            <a:pPr marL="2398713" indent="-2398713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Identifying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Identify the like terms in the following list of terms.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12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1272"/>
              </a:spcBef>
            </a:pP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–10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are like terms; all are constants.</a:t>
            </a:r>
          </a:p>
          <a:p>
            <a:pPr>
              <a:spcBef>
                <a:spcPts val="1272"/>
              </a:spcBef>
            </a:pP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FF0000"/>
                </a:solidFill>
              </a:rPr>
              <a:t>–5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are like terms; all have the variable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1272"/>
              </a:spcBef>
            </a:pP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z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rgbClr val="FF0000"/>
                </a:solidFill>
              </a:rPr>
              <a:t>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are like terms; all have the variables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246952"/>
              </p:ext>
            </p:extLst>
          </p:nvPr>
        </p:nvGraphicFramePr>
        <p:xfrm>
          <a:off x="1439863" y="1976438"/>
          <a:ext cx="626427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48160" imgH="469800" progId="Equation.DSMT4">
                  <p:embed/>
                </p:oleObj>
              </mc:Choice>
              <mc:Fallback>
                <p:oleObj name="Equation" r:id="rId2" imgW="6248160" imgH="469800" progId="Equation.DSMT4">
                  <p:embed/>
                  <p:pic>
                    <p:nvPicPr>
                      <p:cNvPr id="0" name="Picture 6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863" y="1976438"/>
                        <a:ext cx="6264275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Combining Like Terms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158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To </a:t>
            </a:r>
            <a:r>
              <a:rPr lang="en-US" b="1" i="0" dirty="0">
                <a:solidFill>
                  <a:srgbClr val="C00000"/>
                </a:solidFill>
              </a:rPr>
              <a:t>combine like terms</a:t>
            </a:r>
            <a:r>
              <a:rPr lang="en-US" i="0" dirty="0">
                <a:solidFill>
                  <a:srgbClr val="000000"/>
                </a:solidFill>
              </a:rPr>
              <a:t>, add (or subtract) the coefficients and keep the common variable expression.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 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Simplify each expression by combining like terms.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548512"/>
              </p:ext>
            </p:extLst>
          </p:nvPr>
        </p:nvGraphicFramePr>
        <p:xfrm>
          <a:off x="914400" y="1922308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7360" imgH="264960" progId="Equation.DSMT4">
                  <p:embed/>
                </p:oleObj>
              </mc:Choice>
              <mc:Fallback>
                <p:oleObj name="Equation" r:id="rId2" imgW="1197360" imgH="264960" progId="Equation.DSMT4">
                  <p:embed/>
                  <p:pic>
                    <p:nvPicPr>
                      <p:cNvPr id="0" name="Picture 2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22308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037593"/>
              </p:ext>
            </p:extLst>
          </p:nvPr>
        </p:nvGraphicFramePr>
        <p:xfrm>
          <a:off x="914400" y="2431741"/>
          <a:ext cx="15208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355320" progId="Equation.DSMT4">
                  <p:embed/>
                </p:oleObj>
              </mc:Choice>
              <mc:Fallback>
                <p:oleObj name="Equation" r:id="rId4" imgW="1511280" imgH="355320" progId="Equation.DSMT4">
                  <p:embed/>
                  <p:pic>
                    <p:nvPicPr>
                      <p:cNvPr id="0" name="Picture 2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1741"/>
                        <a:ext cx="15208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314161"/>
              </p:ext>
            </p:extLst>
          </p:nvPr>
        </p:nvGraphicFramePr>
        <p:xfrm>
          <a:off x="922338" y="2849563"/>
          <a:ext cx="2273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380880" progId="Equation.DSMT4">
                  <p:embed/>
                </p:oleObj>
              </mc:Choice>
              <mc:Fallback>
                <p:oleObj name="Equation" r:id="rId6" imgW="2260440" imgH="380880" progId="Equation.DSMT4">
                  <p:embed/>
                  <p:pic>
                    <p:nvPicPr>
                      <p:cNvPr id="0" name="Picture 2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2849563"/>
                        <a:ext cx="2273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432791"/>
              </p:ext>
            </p:extLst>
          </p:nvPr>
        </p:nvGraphicFramePr>
        <p:xfrm>
          <a:off x="897865" y="3371850"/>
          <a:ext cx="25685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52400" imgH="469800" progId="Equation.DSMT4">
                  <p:embed/>
                </p:oleObj>
              </mc:Choice>
              <mc:Fallback>
                <p:oleObj name="Equation" r:id="rId8" imgW="2552400" imgH="469800" progId="Equation.DSMT4">
                  <p:embed/>
                  <p:pic>
                    <p:nvPicPr>
                      <p:cNvPr id="0" name="Picture 2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865" y="3371850"/>
                        <a:ext cx="25685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519035"/>
              </p:ext>
            </p:extLst>
          </p:nvPr>
        </p:nvGraphicFramePr>
        <p:xfrm>
          <a:off x="927100" y="3853832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83160" imgH="429480" progId="Equation.DSMT4">
                  <p:embed/>
                </p:oleObj>
              </mc:Choice>
              <mc:Fallback>
                <p:oleObj name="Equation" r:id="rId10" imgW="1883160" imgH="429480" progId="Equation.DSMT4">
                  <p:embed/>
                  <p:pic>
                    <p:nvPicPr>
                      <p:cNvPr id="0" name="Picture 2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853832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5" name="Object 2627"/>
          <p:cNvGraphicFramePr>
            <a:graphicFrameLocks noChangeAspect="1"/>
          </p:cNvGraphicFramePr>
          <p:nvPr/>
        </p:nvGraphicFramePr>
        <p:xfrm>
          <a:off x="4964112" y="5058899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30120" imgH="264960" progId="Equation.DSMT4">
                  <p:embed/>
                </p:oleObj>
              </mc:Choice>
              <mc:Fallback>
                <p:oleObj name="Equation" r:id="rId12" imgW="2130120" imgH="264960" progId="Equation.DSMT4">
                  <p:embed/>
                  <p:pic>
                    <p:nvPicPr>
                      <p:cNvPr id="0" name="Object 2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2" y="5058899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6" name="Object 2628"/>
          <p:cNvGraphicFramePr>
            <a:graphicFrameLocks noChangeAspect="1"/>
          </p:cNvGraphicFramePr>
          <p:nvPr/>
        </p:nvGraphicFramePr>
        <p:xfrm>
          <a:off x="925512" y="5004924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366" imgH="291973" progId="Equation.DSMT4">
                  <p:embed/>
                </p:oleObj>
              </mc:Choice>
              <mc:Fallback>
                <p:oleObj name="Equation" r:id="rId14" imgW="1231366" imgH="291973" progId="Equation.DSMT4">
                  <p:embed/>
                  <p:pic>
                    <p:nvPicPr>
                      <p:cNvPr id="0" name="Object 2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2" y="5004924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7" name="Object 26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41947"/>
              </p:ext>
            </p:extLst>
          </p:nvPr>
        </p:nvGraphicFramePr>
        <p:xfrm>
          <a:off x="2209800" y="4928724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74800" imgH="469900" progId="Equation.DSMT4">
                  <p:embed/>
                </p:oleObj>
              </mc:Choice>
              <mc:Fallback>
                <p:oleObj name="Equation" r:id="rId16" imgW="1574800" imgH="469900" progId="Equation.DSMT4">
                  <p:embed/>
                  <p:pic>
                    <p:nvPicPr>
                      <p:cNvPr id="0" name="Object 2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28724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8" name="Object 26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749721"/>
              </p:ext>
            </p:extLst>
          </p:nvPr>
        </p:nvGraphicFramePr>
        <p:xfrm>
          <a:off x="2193925" y="5454650"/>
          <a:ext cx="8493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8080" imgH="291960" progId="Equation.DSMT4">
                  <p:embed/>
                </p:oleObj>
              </mc:Choice>
              <mc:Fallback>
                <p:oleObj name="Equation" r:id="rId18" imgW="838080" imgH="291960" progId="Equation.DSMT4">
                  <p:embed/>
                  <p:pic>
                    <p:nvPicPr>
                      <p:cNvPr id="0" name="Object 2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5454650"/>
                        <a:ext cx="8493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 (cont.) 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981930"/>
              </p:ext>
            </p:extLst>
          </p:nvPr>
        </p:nvGraphicFramePr>
        <p:xfrm>
          <a:off x="4960267" y="1428977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0120" imgH="264960" progId="Equation.DSMT4">
                  <p:embed/>
                </p:oleObj>
              </mc:Choice>
              <mc:Fallback>
                <p:oleObj name="Equation" r:id="rId2" imgW="2130120" imgH="264960" progId="Equation.DSMT4">
                  <p:embed/>
                  <p:pic>
                    <p:nvPicPr>
                      <p:cNvPr id="0" name="Object 2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267" y="1428977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572795"/>
              </p:ext>
            </p:extLst>
          </p:nvPr>
        </p:nvGraphicFramePr>
        <p:xfrm>
          <a:off x="921667" y="1427162"/>
          <a:ext cx="15208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355320" progId="Equation.DSMT4">
                  <p:embed/>
                </p:oleObj>
              </mc:Choice>
              <mc:Fallback>
                <p:oleObj name="Equation" r:id="rId4" imgW="1511280" imgH="355320" progId="Equation.DSMT4">
                  <p:embed/>
                  <p:pic>
                    <p:nvPicPr>
                      <p:cNvPr id="0" name="Object 2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667" y="1427162"/>
                        <a:ext cx="15208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721332"/>
              </p:ext>
            </p:extLst>
          </p:nvPr>
        </p:nvGraphicFramePr>
        <p:xfrm>
          <a:off x="2514600" y="1360487"/>
          <a:ext cx="18780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6600" imgH="469800" progId="Equation.DSMT4">
                  <p:embed/>
                </p:oleObj>
              </mc:Choice>
              <mc:Fallback>
                <p:oleObj name="Equation" r:id="rId6" imgW="1866600" imgH="469800" progId="Equation.DSMT4">
                  <p:embed/>
                  <p:pic>
                    <p:nvPicPr>
                      <p:cNvPr id="0" name="Object 2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360487"/>
                        <a:ext cx="187801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427912"/>
              </p:ext>
            </p:extLst>
          </p:nvPr>
        </p:nvGraphicFramePr>
        <p:xfrm>
          <a:off x="2508250" y="1914525"/>
          <a:ext cx="11620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355320" progId="Equation.DSMT4">
                  <p:embed/>
                </p:oleObj>
              </mc:Choice>
              <mc:Fallback>
                <p:oleObj name="Equation" r:id="rId8" imgW="1155600" imgH="355320" progId="Equation.DSMT4">
                  <p:embed/>
                  <p:pic>
                    <p:nvPicPr>
                      <p:cNvPr id="0" name="Object 2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1914525"/>
                        <a:ext cx="116205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5" name="Object 15"/>
          <p:cNvGraphicFramePr>
            <a:graphicFrameLocks noChangeAspect="1"/>
          </p:cNvGraphicFramePr>
          <p:nvPr/>
        </p:nvGraphicFramePr>
        <p:xfrm>
          <a:off x="914400" y="2362200"/>
          <a:ext cx="23495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36760" imgH="380880" progId="Equation.DSMT4">
                  <p:embed/>
                </p:oleObj>
              </mc:Choice>
              <mc:Fallback>
                <p:oleObj name="Equation" r:id="rId10" imgW="23367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23495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6" name="Object 16"/>
          <p:cNvGraphicFramePr>
            <a:graphicFrameLocks noChangeAspect="1"/>
          </p:cNvGraphicFramePr>
          <p:nvPr/>
        </p:nvGraphicFramePr>
        <p:xfrm>
          <a:off x="1784350" y="2970213"/>
          <a:ext cx="26146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03160" imgH="380880" progId="Equation.DSMT4">
                  <p:embed/>
                </p:oleObj>
              </mc:Choice>
              <mc:Fallback>
                <p:oleObj name="Equation" r:id="rId12" imgW="260316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2970213"/>
                        <a:ext cx="26146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7" name="Object 17"/>
          <p:cNvGraphicFramePr>
            <a:graphicFrameLocks noChangeAspect="1"/>
          </p:cNvGraphicFramePr>
          <p:nvPr/>
        </p:nvGraphicFramePr>
        <p:xfrm>
          <a:off x="1797050" y="3597275"/>
          <a:ext cx="294481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33640" imgH="482400" progId="Equation.DSMT4">
                  <p:embed/>
                </p:oleObj>
              </mc:Choice>
              <mc:Fallback>
                <p:oleObj name="Equation" r:id="rId14" imgW="2933640" imgH="482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3597275"/>
                        <a:ext cx="2944813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273837"/>
              </p:ext>
            </p:extLst>
          </p:nvPr>
        </p:nvGraphicFramePr>
        <p:xfrm>
          <a:off x="1806575" y="4189413"/>
          <a:ext cx="14700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0160" imgH="380880" progId="Equation.DSMT4">
                  <p:embed/>
                </p:oleObj>
              </mc:Choice>
              <mc:Fallback>
                <p:oleObj name="Equation" r:id="rId16" imgW="146016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4189413"/>
                        <a:ext cx="14700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330618"/>
              </p:ext>
            </p:extLst>
          </p:nvPr>
        </p:nvGraphicFramePr>
        <p:xfrm>
          <a:off x="4886325" y="3111500"/>
          <a:ext cx="35782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68680" imgH="304560" progId="Equation.DSMT4">
                  <p:embed/>
                </p:oleObj>
              </mc:Choice>
              <mc:Fallback>
                <p:oleObj name="Equation" r:id="rId18" imgW="356868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3111500"/>
                        <a:ext cx="35782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268675"/>
              </p:ext>
            </p:extLst>
          </p:nvPr>
        </p:nvGraphicFramePr>
        <p:xfrm>
          <a:off x="4897438" y="3829050"/>
          <a:ext cx="36337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19440" imgH="495000" progId="Equation.DSMT4">
                  <p:embed/>
                </p:oleObj>
              </mc:Choice>
              <mc:Fallback>
                <p:oleObj name="Equation" r:id="rId20" imgW="3619440" imgH="4950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8" y="3829050"/>
                        <a:ext cx="3633787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9">
            <a:extLst>
              <a:ext uri="{FF2B5EF4-FFF2-40B4-BE49-F238E27FC236}">
                <a16:creationId xmlns:a16="http://schemas.microsoft.com/office/drawing/2014/main" id="{5B1A9BFB-19BA-3E10-7CA3-17B40022F8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654049"/>
              </p:ext>
            </p:extLst>
          </p:nvPr>
        </p:nvGraphicFramePr>
        <p:xfrm>
          <a:off x="4937797" y="3661093"/>
          <a:ext cx="22415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34880" imgH="279360" progId="Equation.DSMT4">
                  <p:embed/>
                </p:oleObj>
              </mc:Choice>
              <mc:Fallback>
                <p:oleObj name="Equation" r:id="rId22" imgW="2234880" imgH="279360" progId="Equation.DSMT4">
                  <p:embed/>
                  <p:pic>
                    <p:nvPicPr>
                      <p:cNvPr id="5121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797" y="3661093"/>
                        <a:ext cx="224155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53250" name="Object 1679"/>
          <p:cNvGraphicFramePr>
            <a:graphicFrameLocks noChangeAspect="1"/>
          </p:cNvGraphicFramePr>
          <p:nvPr/>
        </p:nvGraphicFramePr>
        <p:xfrm>
          <a:off x="987425" y="1327768"/>
          <a:ext cx="25590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400" imgH="469800" progId="Equation.DSMT4">
                  <p:embed/>
                </p:oleObj>
              </mc:Choice>
              <mc:Fallback>
                <p:oleObj name="Equation" r:id="rId2" imgW="2552400" imgH="469800" progId="Equation.DSMT4">
                  <p:embed/>
                  <p:pic>
                    <p:nvPicPr>
                      <p:cNvPr id="0" name="Object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1327768"/>
                        <a:ext cx="25590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16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79218"/>
              </p:ext>
            </p:extLst>
          </p:nvPr>
        </p:nvGraphicFramePr>
        <p:xfrm>
          <a:off x="4914900" y="1923081"/>
          <a:ext cx="331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0480" imgH="292320" progId="Equation.DSMT4">
                  <p:embed/>
                </p:oleObj>
              </mc:Choice>
              <mc:Fallback>
                <p:oleObj name="Equation" r:id="rId4" imgW="3300480" imgH="292320" progId="Equation.DSMT4">
                  <p:embed/>
                  <p:pic>
                    <p:nvPicPr>
                      <p:cNvPr id="0" name="Object 1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1923081"/>
                        <a:ext cx="3314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1681"/>
          <p:cNvGraphicFramePr>
            <a:graphicFrameLocks noChangeAspect="1"/>
          </p:cNvGraphicFramePr>
          <p:nvPr/>
        </p:nvGraphicFramePr>
        <p:xfrm>
          <a:off x="1206500" y="1997693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301680" progId="Equation.DSMT4">
                  <p:embed/>
                </p:oleObj>
              </mc:Choice>
              <mc:Fallback>
                <p:oleObj name="Equation" r:id="rId6" imgW="2550600" imgH="301680" progId="Equation.DSMT4">
                  <p:embed/>
                  <p:pic>
                    <p:nvPicPr>
                      <p:cNvPr id="0" name="Object 1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997693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16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37517"/>
              </p:ext>
            </p:extLst>
          </p:nvPr>
        </p:nvGraphicFramePr>
        <p:xfrm>
          <a:off x="4914900" y="2593641"/>
          <a:ext cx="358616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68680" imgH="304560" progId="Equation.DSMT4">
                  <p:embed/>
                </p:oleObj>
              </mc:Choice>
              <mc:Fallback>
                <p:oleObj name="Equation" r:id="rId8" imgW="3568680" imgH="304560" progId="Equation.DSMT4">
                  <p:embed/>
                  <p:pic>
                    <p:nvPicPr>
                      <p:cNvPr id="0" name="Object 1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593641"/>
                        <a:ext cx="3586162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1683"/>
          <p:cNvGraphicFramePr>
            <a:graphicFrameLocks noChangeAspect="1"/>
          </p:cNvGraphicFramePr>
          <p:nvPr/>
        </p:nvGraphicFramePr>
        <p:xfrm>
          <a:off x="1206500" y="2594593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50600" imgH="301680" progId="Equation.DSMT4">
                  <p:embed/>
                </p:oleObj>
              </mc:Choice>
              <mc:Fallback>
                <p:oleObj name="Equation" r:id="rId10" imgW="2550600" imgH="301680" progId="Equation.DSMT4">
                  <p:embed/>
                  <p:pic>
                    <p:nvPicPr>
                      <p:cNvPr id="0" name="Object 1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2594593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1684"/>
          <p:cNvGraphicFramePr>
            <a:graphicFrameLocks noChangeAspect="1"/>
          </p:cNvGraphicFramePr>
          <p:nvPr/>
        </p:nvGraphicFramePr>
        <p:xfrm>
          <a:off x="4914900" y="2196131"/>
          <a:ext cx="1562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54120" imgH="255960" progId="Equation.DSMT4">
                  <p:embed/>
                </p:oleObj>
              </mc:Choice>
              <mc:Fallback>
                <p:oleObj name="Equation" r:id="rId12" imgW="1554120" imgH="255960" progId="Equation.DSMT4">
                  <p:embed/>
                  <p:pic>
                    <p:nvPicPr>
                      <p:cNvPr id="0" name="Object 1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196131"/>
                        <a:ext cx="1562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914900" y="3855068"/>
          <a:ext cx="2044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29680" imgH="219240" progId="Equation.DSMT4">
                  <p:embed/>
                </p:oleObj>
              </mc:Choice>
              <mc:Fallback>
                <p:oleObj name="Equation" r:id="rId14" imgW="2029680" imgH="219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855068"/>
                        <a:ext cx="2044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755664"/>
              </p:ext>
            </p:extLst>
          </p:nvPr>
        </p:nvGraphicFramePr>
        <p:xfrm>
          <a:off x="4914900" y="3302000"/>
          <a:ext cx="219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97080" imgH="279360" progId="Equation.DSMT4">
                  <p:embed/>
                </p:oleObj>
              </mc:Choice>
              <mc:Fallback>
                <p:oleObj name="Equation" r:id="rId16" imgW="21970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302000"/>
                        <a:ext cx="219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206500" y="3804268"/>
          <a:ext cx="1358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3880" imgH="264960" progId="Equation.DSMT4">
                  <p:embed/>
                </p:oleObj>
              </mc:Choice>
              <mc:Fallback>
                <p:oleObj name="Equation" r:id="rId18" imgW="1343880" imgH="264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3804268"/>
                        <a:ext cx="1358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/>
          <p:cNvGraphicFramePr>
            <a:graphicFrameLocks noChangeAspect="1"/>
          </p:cNvGraphicFramePr>
          <p:nvPr/>
        </p:nvGraphicFramePr>
        <p:xfrm>
          <a:off x="1206500" y="3105768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53960" imgH="594000" progId="Equation.DSMT4">
                  <p:embed/>
                </p:oleObj>
              </mc:Choice>
              <mc:Fallback>
                <p:oleObj name="Equation" r:id="rId20" imgW="3153960" imgH="594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3105768"/>
                        <a:ext cx="316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62952" y="4982984"/>
            <a:ext cx="7723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expression is already simplified since it has no like terms.</a:t>
            </a:r>
          </a:p>
        </p:txBody>
      </p:sp>
      <p:graphicFrame>
        <p:nvGraphicFramePr>
          <p:cNvPr id="53262" name="Object 14"/>
          <p:cNvGraphicFramePr>
            <a:graphicFrameLocks noChangeAspect="1"/>
          </p:cNvGraphicFramePr>
          <p:nvPr/>
        </p:nvGraphicFramePr>
        <p:xfrm>
          <a:off x="962952" y="4371048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83160" imgH="429480" progId="Equation.DSMT4">
                  <p:embed/>
                </p:oleObj>
              </mc:Choice>
              <mc:Fallback>
                <p:oleObj name="Equation" r:id="rId22" imgW="1883160" imgH="429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952" y="4371048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591</Words>
  <Application>Microsoft Office PowerPoint</Application>
  <PresentationFormat>On-screen Show (4:3)</PresentationFormat>
  <Paragraphs>82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2.5</vt:lpstr>
      <vt:lpstr>Definition: Like Terms</vt:lpstr>
      <vt:lpstr>Like Terms</vt:lpstr>
      <vt:lpstr>Unlike Terms</vt:lpstr>
      <vt:lpstr>Example 1: Identifying Like Terms</vt:lpstr>
      <vt:lpstr>Definition: Combining Like Terms </vt:lpstr>
      <vt:lpstr>Example 2: Combining Like Terms </vt:lpstr>
      <vt:lpstr>Example 2: Combining Like Terms (cont.) </vt:lpstr>
      <vt:lpstr>Example 2: Combining Like Terms (cont.)</vt:lpstr>
      <vt:lpstr>Procedure: Evaluating an Expression </vt:lpstr>
      <vt:lpstr>Example 3: Evaluating Expressions</vt:lpstr>
      <vt:lpstr>Example 4: Simplifying and Evaluating Expressions</vt:lpstr>
      <vt:lpstr>Example 4: Simplifying and Evaluating Expressions (cont.)</vt:lpstr>
      <vt:lpstr>Example 5: Simplifying and Evaluating  Expressions </vt:lpstr>
      <vt:lpstr>Example 5: Simplifying and Evaluating  Expressions (cont.)</vt:lpstr>
      <vt:lpstr>Completion Example 6: Simplifying and Evaluating  Expressions</vt:lpstr>
      <vt:lpstr>Completion Example 6: Simplifying and Evaluating 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227</cp:revision>
  <dcterms:created xsi:type="dcterms:W3CDTF">2013-04-26T14:43:13Z</dcterms:created>
  <dcterms:modified xsi:type="dcterms:W3CDTF">2023-07-03T14:28:07Z</dcterms:modified>
</cp:coreProperties>
</file>