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7" r:id="rId3"/>
    <p:sldId id="326" r:id="rId4"/>
    <p:sldId id="335" r:id="rId5"/>
    <p:sldId id="328" r:id="rId6"/>
    <p:sldId id="329" r:id="rId7"/>
    <p:sldId id="336" r:id="rId8"/>
    <p:sldId id="337" r:id="rId9"/>
    <p:sldId id="330" r:id="rId10"/>
    <p:sldId id="331" r:id="rId11"/>
    <p:sldId id="332" r:id="rId12"/>
    <p:sldId id="333" r:id="rId13"/>
    <p:sldId id="33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FF"/>
    <a:srgbClr val="FF0000"/>
    <a:srgbClr val="00007D"/>
    <a:srgbClr val="000000"/>
    <a:srgbClr val="00007E"/>
    <a:srgbClr val="C00000"/>
    <a:srgbClr val="007E7E"/>
    <a:srgbClr val="FFFFCC"/>
    <a:srgbClr val="007D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53" autoAdjust="0"/>
    <p:restoredTop sz="94660"/>
  </p:normalViewPr>
  <p:slideViewPr>
    <p:cSldViewPr>
      <p:cViewPr varScale="1">
        <p:scale>
          <a:sx n="104" d="100"/>
          <a:sy n="104" d="100"/>
        </p:scale>
        <p:origin x="139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71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43670-4766-4587-A3AA-715C8B3EE45C}" type="datetimeFigureOut">
              <a:rPr lang="en-US" smtClean="0"/>
              <a:pPr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F67E5-DC27-4858-B4F5-969ACB0B1D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2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19.bin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2.bin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584775"/>
          </a:xfrm>
          <a:prstGeom prst="rect">
            <a:avLst/>
          </a:prstGeom>
        </p:spPr>
        <p:txBody>
          <a:bodyPr rtlCol="0" anchor="t" anchorCtr="1">
            <a:sp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with Integers</a:t>
            </a:r>
            <a:endParaRPr lang="en-US" b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Finding Additive Inverses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</p:spPr>
        <p:txBody>
          <a:bodyPr>
            <a:spAutoFit/>
          </a:bodyPr>
          <a:lstStyle/>
          <a:p>
            <a:r>
              <a:rPr lang="en-US" dirty="0"/>
              <a:t>Find the additive inverse (opposite) of each number.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5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–2</a:t>
            </a:r>
            <a:r>
              <a:rPr lang="en-US" dirty="0"/>
              <a:t>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–15</a:t>
            </a:r>
            <a:r>
              <a:rPr lang="en-US" dirty="0"/>
              <a:t> 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/>
              <a:t> is </a:t>
            </a:r>
            <a:r>
              <a:rPr lang="en-US" dirty="0">
                <a:solidFill>
                  <a:srgbClr val="00007E"/>
                </a:solidFill>
              </a:rPr>
              <a:t>–5</a:t>
            </a:r>
            <a:r>
              <a:rPr lang="en-US" dirty="0"/>
              <a:t>, and </a:t>
            </a:r>
            <a:r>
              <a:rPr lang="en-US" dirty="0">
                <a:solidFill>
                  <a:srgbClr val="00007E"/>
                </a:solidFill>
              </a:rPr>
              <a:t>5 + (–5) =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−2</a:t>
            </a:r>
            <a:r>
              <a:rPr lang="en-US" dirty="0"/>
              <a:t> is </a:t>
            </a:r>
            <a:r>
              <a:rPr lang="en-US" dirty="0">
                <a:solidFill>
                  <a:srgbClr val="00007E"/>
                </a:solidFill>
              </a:rPr>
              <a:t>2</a:t>
            </a:r>
            <a:r>
              <a:rPr lang="en-US" dirty="0"/>
              <a:t>, and </a:t>
            </a:r>
            <a:r>
              <a:rPr lang="en-US" dirty="0">
                <a:solidFill>
                  <a:srgbClr val="00007E"/>
                </a:solidFill>
              </a:rPr>
              <a:t>−2 + 2 =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−15</a:t>
            </a:r>
            <a:r>
              <a:rPr lang="en-US" dirty="0"/>
              <a:t> is </a:t>
            </a:r>
            <a:r>
              <a:rPr lang="en-US" dirty="0">
                <a:solidFill>
                  <a:srgbClr val="00007E"/>
                </a:solidFill>
              </a:rPr>
              <a:t>15</a:t>
            </a:r>
            <a:r>
              <a:rPr lang="en-US" dirty="0"/>
              <a:t>, and </a:t>
            </a:r>
            <a:r>
              <a:rPr lang="en-US" dirty="0">
                <a:solidFill>
                  <a:srgbClr val="00007E"/>
                </a:solidFill>
              </a:rPr>
              <a:t>−15 + 15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1943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Checking Solutions in Equations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</p:spPr>
        <p:txBody>
          <a:bodyPr>
            <a:spAutoFit/>
          </a:bodyPr>
          <a:lstStyle/>
          <a:p>
            <a:r>
              <a:rPr lang="en-US" dirty="0"/>
              <a:t>Determine whether the given integer is a solution to the given equation by substituting for the variable and adding.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+ 8 = –2;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–10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(–5) = –6;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1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17 +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0;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–17</a:t>
            </a:r>
          </a:p>
        </p:txBody>
      </p:sp>
    </p:spTree>
    <p:extLst>
      <p:ext uri="{BB962C8B-B14F-4D97-AF65-F5344CB8AC3E}">
        <p14:creationId xmlns:p14="http://schemas.microsoft.com/office/powerpoint/2010/main" val="4000540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Checking Solutions in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</p:spPr>
        <p:txBody>
          <a:bodyPr>
            <a:spAutoFit/>
          </a:bodyPr>
          <a:lstStyle/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/>
              <a:t>–10 is a solution.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/>
              <a:t>1 is not a solution.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99388"/>
              </p:ext>
            </p:extLst>
          </p:nvPr>
        </p:nvGraphicFramePr>
        <p:xfrm>
          <a:off x="1371600" y="194183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7000" imgH="292100" progId="Equation.DSMT4">
                  <p:embed/>
                </p:oleObj>
              </mc:Choice>
              <mc:Fallback>
                <p:oleObj name="Equation" r:id="rId2" imgW="1397000" imgH="292100" progId="Equation.DSMT4">
                  <p:embed/>
                  <p:pic>
                    <p:nvPicPr>
                      <p:cNvPr id="0" name="Picture 4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41830"/>
                        <a:ext cx="1397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982655"/>
              </p:ext>
            </p:extLst>
          </p:nvPr>
        </p:nvGraphicFramePr>
        <p:xfrm>
          <a:off x="787400" y="2235200"/>
          <a:ext cx="1981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660240" progId="Equation.DSMT4">
                  <p:embed/>
                </p:oleObj>
              </mc:Choice>
              <mc:Fallback>
                <p:oleObj name="Equation" r:id="rId4" imgW="1981080" imgH="660240" progId="Equation.DSMT4">
                  <p:embed/>
                  <p:pic>
                    <p:nvPicPr>
                      <p:cNvPr id="0" name="Picture 4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2235200"/>
                        <a:ext cx="19812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563158"/>
              </p:ext>
            </p:extLst>
          </p:nvPr>
        </p:nvGraphicFramePr>
        <p:xfrm>
          <a:off x="1676400" y="2946400"/>
          <a:ext cx="1104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04900" imgH="279400" progId="Equation.DSMT4">
                  <p:embed/>
                </p:oleObj>
              </mc:Choice>
              <mc:Fallback>
                <p:oleObj name="Equation" r:id="rId6" imgW="1104900" imgH="279400" progId="Equation.DSMT4">
                  <p:embed/>
                  <p:pic>
                    <p:nvPicPr>
                      <p:cNvPr id="0" name="Picture 5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946400"/>
                        <a:ext cx="1104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6591774"/>
              </p:ext>
            </p:extLst>
          </p:nvPr>
        </p:nvGraphicFramePr>
        <p:xfrm>
          <a:off x="1017270" y="3888740"/>
          <a:ext cx="1866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66900" imgH="482600" progId="Equation.DSMT4">
                  <p:embed/>
                </p:oleObj>
              </mc:Choice>
              <mc:Fallback>
                <p:oleObj name="Equation" r:id="rId8" imgW="1866900" imgH="482600" progId="Equation.DSMT4">
                  <p:embed/>
                  <p:pic>
                    <p:nvPicPr>
                      <p:cNvPr id="0" name="Picture 5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270" y="3888740"/>
                        <a:ext cx="1866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150472"/>
              </p:ext>
            </p:extLst>
          </p:nvPr>
        </p:nvGraphicFramePr>
        <p:xfrm>
          <a:off x="814388" y="4211638"/>
          <a:ext cx="20574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57400" imgH="660240" progId="Equation.DSMT4">
                  <p:embed/>
                </p:oleObj>
              </mc:Choice>
              <mc:Fallback>
                <p:oleObj name="Equation" r:id="rId10" imgW="2057400" imgH="660240" progId="Equation.DSMT4">
                  <p:embed/>
                  <p:pic>
                    <p:nvPicPr>
                      <p:cNvPr id="0" name="Picture 5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388" y="4211638"/>
                        <a:ext cx="20574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9986228"/>
              </p:ext>
            </p:extLst>
          </p:nvPr>
        </p:nvGraphicFramePr>
        <p:xfrm>
          <a:off x="1737360" y="4904740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29810" imgH="291973" progId="Equation.DSMT4">
                  <p:embed/>
                </p:oleObj>
              </mc:Choice>
              <mc:Fallback>
                <p:oleObj name="Equation" r:id="rId12" imgW="1129810" imgH="291973" progId="Equation.DSMT4">
                  <p:embed/>
                  <p:pic>
                    <p:nvPicPr>
                      <p:cNvPr id="0" name="Picture 5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7360" y="4904740"/>
                        <a:ext cx="1130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Subtitle 2"/>
          <p:cNvSpPr txBox="1">
            <a:spLocks/>
          </p:cNvSpPr>
          <p:nvPr/>
        </p:nvSpPr>
        <p:spPr>
          <a:xfrm>
            <a:off x="3058160" y="4857690"/>
            <a:ext cx="29718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>
                <a:solidFill>
                  <a:srgbClr val="007E7E"/>
                </a:solidFill>
              </a:rPr>
              <a:t>≠ is read “not equal to.”</a:t>
            </a:r>
            <a:endParaRPr lang="en-US" dirty="0">
              <a:solidFill>
                <a:srgbClr val="007E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670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Checking Solutions in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en-US" dirty="0"/>
              <a:t>–17 is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 solution.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504371"/>
              </p:ext>
            </p:extLst>
          </p:nvPr>
        </p:nvGraphicFramePr>
        <p:xfrm>
          <a:off x="1643380" y="1412240"/>
          <a:ext cx="1358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8310" imgH="355446" progId="Equation.DSMT4">
                  <p:embed/>
                </p:oleObj>
              </mc:Choice>
              <mc:Fallback>
                <p:oleObj name="Equation" r:id="rId2" imgW="1358310" imgH="355446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380" y="1412240"/>
                        <a:ext cx="1358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267805"/>
              </p:ext>
            </p:extLst>
          </p:nvPr>
        </p:nvGraphicFramePr>
        <p:xfrm>
          <a:off x="774700" y="1676400"/>
          <a:ext cx="21971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97080" imgH="660240" progId="Equation.DSMT4">
                  <p:embed/>
                </p:oleObj>
              </mc:Choice>
              <mc:Fallback>
                <p:oleObj name="Equation" r:id="rId4" imgW="2197080" imgH="66024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1676400"/>
                        <a:ext cx="21971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282709"/>
              </p:ext>
            </p:extLst>
          </p:nvPr>
        </p:nvGraphicFramePr>
        <p:xfrm>
          <a:off x="2301240" y="241808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0891" imgH="291973" progId="Equation.DSMT4">
                  <p:embed/>
                </p:oleObj>
              </mc:Choice>
              <mc:Fallback>
                <p:oleObj name="Equation" r:id="rId6" imgW="710891" imgH="291973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1240" y="2418080"/>
                        <a:ext cx="71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55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80160"/>
                <a:ext cx="8229600" cy="2246769"/>
              </a:xfrm>
              <a:solidFill>
                <a:srgbClr val="FFFFCC"/>
              </a:solidFill>
              <a:ln w="28575">
                <a:solidFill>
                  <a:srgbClr val="000000"/>
                </a:solidFill>
              </a:ln>
            </p:spPr>
            <p:txBody>
              <a:bodyPr>
                <a:spAutoFit/>
              </a:bodyPr>
              <a:lstStyle/>
              <a:p>
                <a:r>
                  <a:rPr lang="en-US" dirty="0">
                    <a:solidFill>
                      <a:srgbClr val="000000"/>
                    </a:solidFill>
                  </a:rPr>
                  <a:t>The positive sign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(+)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may be omitted when writing positive numbers, but the negative sign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(−)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must always be written for negative numbers. Thus, if there is no sign in front of an integer, the integer is understood to be positive.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80160"/>
                <a:ext cx="8229600" cy="2246769"/>
              </a:xfrm>
              <a:blipFill>
                <a:blip r:embed="rId2"/>
                <a:stretch>
                  <a:fillRect l="-1328" t="-1872" b="-5882"/>
                </a:stretch>
              </a:blipFill>
              <a:ln w="28575">
                <a:solidFill>
                  <a:srgbClr val="000000"/>
                </a:solidFill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1821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Adding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79387"/>
          </a:xfrm>
        </p:spPr>
        <p:txBody>
          <a:bodyPr>
            <a:spAutoFit/>
          </a:bodyPr>
          <a:lstStyle/>
          <a:p>
            <a:r>
              <a:rPr lang="en-US" dirty="0"/>
              <a:t>Add.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–15 + (–5)</a:t>
            </a:r>
            <a:r>
              <a:rPr lang="en-US" dirty="0"/>
              <a:t>  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10 + (–2)</a:t>
            </a:r>
            <a:r>
              <a:rPr lang="en-US" dirty="0"/>
              <a:t> 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4 + 11</a:t>
            </a:r>
            <a:r>
              <a:rPr lang="en-US" dirty="0"/>
              <a:t> 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–12 + 5</a:t>
            </a:r>
            <a:r>
              <a:rPr lang="en-US" dirty="0"/>
              <a:t>  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–90 + 90</a:t>
            </a:r>
            <a:r>
              <a:rPr lang="en-US" dirty="0"/>
              <a:t>  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667000" y="1754632"/>
            <a:ext cx="10414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dirty="0">
                <a:solidFill>
                  <a:srgbClr val="00007E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–20</a:t>
            </a:r>
            <a:r>
              <a:rPr lang="en-US" dirty="0"/>
              <a:t> 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438400" y="2380769"/>
            <a:ext cx="645160" cy="52322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007E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8</a:t>
            </a:r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049011" y="2956813"/>
            <a:ext cx="817880" cy="52322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007E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15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218189" y="3496811"/>
            <a:ext cx="81788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007E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–7</a:t>
            </a:r>
            <a:r>
              <a:rPr lang="en-US" dirty="0"/>
              <a:t> 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438400" y="4055378"/>
            <a:ext cx="6858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007E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0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9241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Rules for Addition with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To add two integers with </a:t>
            </a:r>
            <a:r>
              <a:rPr lang="en-US" b="1" dirty="0">
                <a:solidFill>
                  <a:srgbClr val="C00000"/>
                </a:solidFill>
              </a:rPr>
              <a:t>like signs</a:t>
            </a:r>
            <a:r>
              <a:rPr lang="en-US" dirty="0">
                <a:solidFill>
                  <a:srgbClr val="000000"/>
                </a:solidFill>
              </a:rPr>
              <a:t>,</a:t>
            </a:r>
          </a:p>
          <a:p>
            <a:pPr marL="1257300" lvl="1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add their absolute values and </a:t>
            </a:r>
          </a:p>
          <a:p>
            <a:pPr marL="1257300" lvl="1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use the common sign.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</a:rPr>
              <a:t>To add two integers with </a:t>
            </a:r>
            <a:r>
              <a:rPr lang="en-US" b="1" dirty="0">
                <a:solidFill>
                  <a:srgbClr val="C00000"/>
                </a:solidFill>
              </a:rPr>
              <a:t>unlike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signs,</a:t>
            </a:r>
          </a:p>
          <a:p>
            <a:pPr marL="1257300" lvl="1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subtract their absolute values (the smaller from the larger) and </a:t>
            </a:r>
          </a:p>
          <a:p>
            <a:pPr marL="1257300" lvl="1" indent="-514350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</a:rPr>
              <a:t>use the sign of the integer with the larger absolute value.</a:t>
            </a:r>
          </a:p>
        </p:txBody>
      </p:sp>
    </p:spTree>
    <p:extLst>
      <p:ext uri="{BB962C8B-B14F-4D97-AF65-F5344CB8AC3E}">
        <p14:creationId xmlns:p14="http://schemas.microsoft.com/office/powerpoint/2010/main" val="576712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Adding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22800"/>
          </a:xfrm>
        </p:spPr>
        <p:txBody>
          <a:bodyPr/>
          <a:lstStyle/>
          <a:p>
            <a:r>
              <a:rPr lang="en-US" dirty="0"/>
              <a:t>Add.</a:t>
            </a:r>
          </a:p>
          <a:p>
            <a:pPr marL="403225" indent="-403225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10 + 3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403225" indent="-403225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(–10) + (–3)</a:t>
            </a:r>
            <a:r>
              <a:rPr lang="en-US" dirty="0"/>
              <a:t>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646853" y="2311169"/>
            <a:ext cx="5268547" cy="731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 the absolute values; + is the common sign. 	</a:t>
            </a:r>
          </a:p>
          <a:p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638464" y="4404129"/>
            <a:ext cx="5268547" cy="731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 the absolute values; – is the common sign. 	</a:t>
            </a:r>
          </a:p>
          <a:p>
            <a:endParaRPr lang="en-US" sz="2000" dirty="0">
              <a:solidFill>
                <a:srgbClr val="007E7E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7495003"/>
              </p:ext>
            </p:extLst>
          </p:nvPr>
        </p:nvGraphicFramePr>
        <p:xfrm>
          <a:off x="1379903" y="225552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47840" imgH="533160" progId="Equation.DSMT4">
                  <p:embed/>
                </p:oleObj>
              </mc:Choice>
              <mc:Fallback>
                <p:oleObj name="Equation" r:id="rId2" imgW="2247840" imgH="533160" progId="Equation.DSMT4">
                  <p:embed/>
                  <p:pic>
                    <p:nvPicPr>
                      <p:cNvPr id="0" name="Picture 3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903" y="2255520"/>
                        <a:ext cx="2247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511010"/>
              </p:ext>
            </p:extLst>
          </p:nvPr>
        </p:nvGraphicFramePr>
        <p:xfrm>
          <a:off x="1381173" y="2844800"/>
          <a:ext cx="1612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482400" progId="Equation.DSMT4">
                  <p:embed/>
                </p:oleObj>
              </mc:Choice>
              <mc:Fallback>
                <p:oleObj name="Equation" r:id="rId4" imgW="1612800" imgH="482400" progId="Equation.DSMT4">
                  <p:embed/>
                  <p:pic>
                    <p:nvPicPr>
                      <p:cNvPr id="0" name="Picture 3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173" y="2844800"/>
                        <a:ext cx="1612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4624486"/>
              </p:ext>
            </p:extLst>
          </p:nvPr>
        </p:nvGraphicFramePr>
        <p:xfrm>
          <a:off x="1381173" y="3434080"/>
          <a:ext cx="622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22080" imgH="291960" progId="Equation.DSMT4">
                  <p:embed/>
                </p:oleObj>
              </mc:Choice>
              <mc:Fallback>
                <p:oleObj name="Equation" r:id="rId6" imgW="622080" imgH="291960" progId="Equation.DSMT4">
                  <p:embed/>
                  <p:pic>
                    <p:nvPicPr>
                      <p:cNvPr id="0" name="Picture 3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173" y="3434080"/>
                        <a:ext cx="622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0335583"/>
              </p:ext>
            </p:extLst>
          </p:nvPr>
        </p:nvGraphicFramePr>
        <p:xfrm>
          <a:off x="1418504" y="43434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47840" imgH="533160" progId="Equation.DSMT4">
                  <p:embed/>
                </p:oleObj>
              </mc:Choice>
              <mc:Fallback>
                <p:oleObj name="Equation" r:id="rId8" imgW="2247840" imgH="533160" progId="Equation.DSMT4">
                  <p:embed/>
                  <p:pic>
                    <p:nvPicPr>
                      <p:cNvPr id="0" name="Picture 3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8504" y="4343400"/>
                        <a:ext cx="2247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9177411"/>
              </p:ext>
            </p:extLst>
          </p:nvPr>
        </p:nvGraphicFramePr>
        <p:xfrm>
          <a:off x="1448984" y="4886960"/>
          <a:ext cx="160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00200" imgH="482400" progId="Equation.DSMT4">
                  <p:embed/>
                </p:oleObj>
              </mc:Choice>
              <mc:Fallback>
                <p:oleObj name="Equation" r:id="rId10" imgW="1600200" imgH="482400" progId="Equation.DSMT4">
                  <p:embed/>
                  <p:pic>
                    <p:nvPicPr>
                      <p:cNvPr id="0" name="Picture 3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8984" y="4886960"/>
                        <a:ext cx="1600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6550730"/>
              </p:ext>
            </p:extLst>
          </p:nvPr>
        </p:nvGraphicFramePr>
        <p:xfrm>
          <a:off x="1464224" y="5435600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38080" imgH="291960" progId="Equation.DSMT4">
                  <p:embed/>
                </p:oleObj>
              </mc:Choice>
              <mc:Fallback>
                <p:oleObj name="Equation" r:id="rId12" imgW="838080" imgH="291960" progId="Equation.DSMT4">
                  <p:embed/>
                  <p:pic>
                    <p:nvPicPr>
                      <p:cNvPr id="0" name="Picture 3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224" y="5435600"/>
                        <a:ext cx="838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0604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Adding Integers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</p:spPr>
        <p:txBody>
          <a:bodyPr/>
          <a:lstStyle/>
          <a:p>
            <a:pPr marL="403225" indent="-403225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10 + (–3)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>
              <a:solidFill>
                <a:srgbClr val="00007D"/>
              </a:solidFill>
            </a:endParaRPr>
          </a:p>
          <a:p>
            <a:pPr marL="403225" indent="-403225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–10 + 3</a:t>
            </a:r>
            <a:r>
              <a:rPr lang="en-US" dirty="0"/>
              <a:t> 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547145" y="1869209"/>
            <a:ext cx="5268547" cy="73175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Subtract the absolute values. Use + because</a:t>
            </a:r>
          </a:p>
          <a:p>
            <a:r>
              <a:rPr lang="en-US" sz="2000" dirty="0">
                <a:solidFill>
                  <a:srgbClr val="007E7E"/>
                </a:solidFill>
              </a:rPr>
              <a:t>|+10| &gt; |–3|.  	</a:t>
            </a:r>
          </a:p>
          <a:p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547145" y="3921529"/>
            <a:ext cx="5268547" cy="73175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Subtract the absolute values. Use – because</a:t>
            </a:r>
          </a:p>
          <a:p>
            <a:r>
              <a:rPr lang="en-US" sz="2000" dirty="0">
                <a:solidFill>
                  <a:srgbClr val="007E7E"/>
                </a:solidFill>
              </a:rPr>
              <a:t>|–10| &gt; |+3|.  	</a:t>
            </a:r>
          </a:p>
          <a:p>
            <a:endParaRPr lang="en-US" sz="2000" dirty="0">
              <a:solidFill>
                <a:srgbClr val="007E7E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336666"/>
              </p:ext>
            </p:extLst>
          </p:nvPr>
        </p:nvGraphicFramePr>
        <p:xfrm>
          <a:off x="1219200" y="1909763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47840" imgH="533160" progId="Equation.DSMT4">
                  <p:embed/>
                </p:oleObj>
              </mc:Choice>
              <mc:Fallback>
                <p:oleObj name="Equation" r:id="rId2" imgW="2247840" imgH="53316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909763"/>
                        <a:ext cx="2247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341379"/>
              </p:ext>
            </p:extLst>
          </p:nvPr>
        </p:nvGraphicFramePr>
        <p:xfrm>
          <a:off x="1234440" y="2473960"/>
          <a:ext cx="160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482400" progId="Equation.DSMT4">
                  <p:embed/>
                </p:oleObj>
              </mc:Choice>
              <mc:Fallback>
                <p:oleObj name="Equation" r:id="rId4" imgW="1600200" imgH="4824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4440" y="2473960"/>
                        <a:ext cx="1600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906663"/>
              </p:ext>
            </p:extLst>
          </p:nvPr>
        </p:nvGraphicFramePr>
        <p:xfrm>
          <a:off x="1254760" y="299720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279360" progId="Equation.DSMT4">
                  <p:embed/>
                </p:oleObj>
              </mc:Choice>
              <mc:Fallback>
                <p:oleObj name="Equation" r:id="rId6" imgW="469800" imgH="279360" progId="Equation.DSMT4">
                  <p:embed/>
                  <p:pic>
                    <p:nvPicPr>
                      <p:cNvPr id="0" name="Picture 3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760" y="2997200"/>
                        <a:ext cx="469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4022428"/>
              </p:ext>
            </p:extLst>
          </p:nvPr>
        </p:nvGraphicFramePr>
        <p:xfrm>
          <a:off x="1284653" y="3982720"/>
          <a:ext cx="2235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34880" imgH="533160" progId="Equation.DSMT4">
                  <p:embed/>
                </p:oleObj>
              </mc:Choice>
              <mc:Fallback>
                <p:oleObj name="Equation" r:id="rId8" imgW="2234880" imgH="533160" progId="Equation.DSMT4">
                  <p:embed/>
                  <p:pic>
                    <p:nvPicPr>
                      <p:cNvPr id="0" name="Picture 3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653" y="3982720"/>
                        <a:ext cx="22352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7716107"/>
              </p:ext>
            </p:extLst>
          </p:nvPr>
        </p:nvGraphicFramePr>
        <p:xfrm>
          <a:off x="1315133" y="4546600"/>
          <a:ext cx="160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00200" imgH="482400" progId="Equation.DSMT4">
                  <p:embed/>
                </p:oleObj>
              </mc:Choice>
              <mc:Fallback>
                <p:oleObj name="Equation" r:id="rId10" imgW="1600200" imgH="482400" progId="Equation.DSMT4">
                  <p:embed/>
                  <p:pic>
                    <p:nvPicPr>
                      <p:cNvPr id="0" name="Picture 3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5133" y="4546600"/>
                        <a:ext cx="1600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81218"/>
              </p:ext>
            </p:extLst>
          </p:nvPr>
        </p:nvGraphicFramePr>
        <p:xfrm>
          <a:off x="1335453" y="5161280"/>
          <a:ext cx="67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72840" imgH="279360" progId="Equation.DSMT4">
                  <p:embed/>
                </p:oleObj>
              </mc:Choice>
              <mc:Fallback>
                <p:oleObj name="Equation" r:id="rId12" imgW="672840" imgH="279360" progId="Equation.DSMT4">
                  <p:embed/>
                  <p:pic>
                    <p:nvPicPr>
                      <p:cNvPr id="0" name="Picture 3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5453" y="5161280"/>
                        <a:ext cx="673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3119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Adding Three or More Integers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80160"/>
                <a:ext cx="8229600" cy="4622800"/>
              </a:xfrm>
            </p:spPr>
            <p:txBody>
              <a:bodyPr/>
              <a:lstStyle/>
              <a:p>
                <a:r>
                  <a:rPr lang="en-US" dirty="0"/>
                  <a:t>Add.</a:t>
                </a:r>
              </a:p>
              <a:p>
                <a:pPr marL="403225" indent="-403225">
                  <a:buFont typeface="+mj-lt"/>
                  <a:buAutoNum type="alphaLcPeriod"/>
                </a:pPr>
                <a:r>
                  <a:rPr lang="en-US" dirty="0"/>
                  <a:t> </a:t>
                </a:r>
                <a:r>
                  <a:rPr lang="en-US" dirty="0">
                    <a:solidFill>
                      <a:srgbClr val="0000FF"/>
                    </a:solidFill>
                  </a:rPr>
                  <a:t>–</a:t>
                </a:r>
                <a:r>
                  <a:rPr lang="en-US" i="0" dirty="0">
                    <a:solidFill>
                      <a:srgbClr val="0000FF"/>
                    </a:solidFill>
                    <a:latin typeface="+mj-lt"/>
                  </a:rPr>
                  <a:t>3+2+(</a:t>
                </a:r>
                <a:r>
                  <a:rPr lang="en-US" dirty="0">
                    <a:solidFill>
                      <a:srgbClr val="0000FF"/>
                    </a:solidFill>
                  </a:rPr>
                  <a:t>– </a:t>
                </a:r>
                <a:r>
                  <a:rPr lang="en-US" i="0" dirty="0">
                    <a:solidFill>
                      <a:srgbClr val="0000FF"/>
                    </a:solidFill>
                    <a:latin typeface="+mj-lt"/>
                  </a:rPr>
                  <a:t>5</a:t>
                </a:r>
                <a:r>
                  <a:rPr lang="en-US" i="0" dirty="0">
                    <a:latin typeface="+mj-lt"/>
                  </a:rPr>
                  <a:t>)</a:t>
                </a:r>
                <a:endParaRPr lang="en-US" i="1" dirty="0">
                  <a:latin typeface="Cambria Math" panose="02040503050406030204" pitchFamily="18" charset="0"/>
                </a:endParaRPr>
              </a:p>
              <a:p>
                <a:r>
                  <a:rPr lang="en-US" dirty="0"/>
                  <a:t>b.  </a:t>
                </a:r>
                <a:r>
                  <a:rPr lang="en-US" i="0" dirty="0">
                    <a:solidFill>
                      <a:srgbClr val="0000FF"/>
                    </a:solidFill>
                    <a:latin typeface="+mj-lt"/>
                  </a:rPr>
                  <a:t>6+(</a:t>
                </a:r>
                <a:r>
                  <a:rPr lang="en-US" dirty="0">
                    <a:solidFill>
                      <a:srgbClr val="0000FF"/>
                    </a:solidFill>
                  </a:rPr>
                  <a:t>– </a:t>
                </a:r>
                <a:r>
                  <a:rPr lang="en-US" i="0" dirty="0">
                    <a:solidFill>
                      <a:srgbClr val="0000FF"/>
                    </a:solidFill>
                    <a:latin typeface="+mj-lt"/>
                  </a:rPr>
                  <a:t>4)+(</a:t>
                </a:r>
                <a:r>
                  <a:rPr lang="en-US" dirty="0">
                    <a:solidFill>
                      <a:srgbClr val="0000FF"/>
                    </a:solidFill>
                  </a:rPr>
                  <a:t>– </a:t>
                </a:r>
                <a:r>
                  <a:rPr lang="en-US" i="0" dirty="0">
                    <a:solidFill>
                      <a:srgbClr val="0000FF"/>
                    </a:solidFill>
                    <a:latin typeface="+mj-lt"/>
                  </a:rPr>
                  <a:t>1)</a:t>
                </a:r>
                <a:endParaRPr lang="en-US" dirty="0">
                  <a:solidFill>
                    <a:srgbClr val="0000FF"/>
                  </a:solidFill>
                </a:endParaRP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dirty="0"/>
                  <a:t>a.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rgbClr val="0000FF"/>
                    </a:solidFill>
                  </a:rPr>
                  <a:t>– </a:t>
                </a:r>
                <a:r>
                  <a:rPr lang="en-US" i="0" dirty="0">
                    <a:solidFill>
                      <a:srgbClr val="0000FF"/>
                    </a:solidFill>
                    <a:latin typeface="+mj-lt"/>
                  </a:rPr>
                  <a:t>3+2+(</a:t>
                </a:r>
                <a:r>
                  <a:rPr lang="en-US" dirty="0">
                    <a:solidFill>
                      <a:srgbClr val="0000FF"/>
                    </a:solidFill>
                  </a:rPr>
                  <a:t>– </a:t>
                </a:r>
                <a:r>
                  <a:rPr lang="en-US" i="0" dirty="0">
                    <a:solidFill>
                      <a:srgbClr val="0000FF"/>
                    </a:solidFill>
                    <a:latin typeface="+mj-lt"/>
                  </a:rPr>
                  <a:t>5)</a:t>
                </a:r>
                <a:r>
                  <a:rPr lang="en-US" i="0" dirty="0">
                    <a:solidFill>
                      <a:srgbClr val="00007D"/>
                    </a:solidFill>
                    <a:latin typeface="+mj-lt"/>
                  </a:rPr>
                  <a:t>=</a:t>
                </a:r>
                <a:r>
                  <a:rPr lang="en-US" dirty="0">
                    <a:solidFill>
                      <a:srgbClr val="00007D"/>
                    </a:solidFill>
                  </a:rPr>
                  <a:t> – </a:t>
                </a:r>
                <a:r>
                  <a:rPr lang="en-US" i="0" dirty="0">
                    <a:solidFill>
                      <a:srgbClr val="00007D"/>
                    </a:solidFill>
                    <a:latin typeface="+mj-lt"/>
                  </a:rPr>
                  <a:t>1+(</a:t>
                </a:r>
                <a:r>
                  <a:rPr lang="en-US" dirty="0">
                    <a:solidFill>
                      <a:srgbClr val="00007D"/>
                    </a:solidFill>
                  </a:rPr>
                  <a:t>– </a:t>
                </a:r>
                <a:r>
                  <a:rPr lang="en-US" i="0" dirty="0">
                    <a:solidFill>
                      <a:srgbClr val="00007D"/>
                    </a:solidFill>
                    <a:latin typeface="+mj-lt"/>
                  </a:rPr>
                  <a:t>5)=</a:t>
                </a:r>
                <a:r>
                  <a:rPr lang="en-US" dirty="0">
                    <a:solidFill>
                      <a:srgbClr val="00007D"/>
                    </a:solidFill>
                  </a:rPr>
                  <a:t> </a:t>
                </a:r>
                <a:r>
                  <a:rPr lang="en-US" dirty="0">
                    <a:solidFill>
                      <a:srgbClr val="FF0000"/>
                    </a:solidFill>
                  </a:rPr>
                  <a:t>– </a:t>
                </a:r>
                <a:r>
                  <a:rPr lang="en-US" i="0" dirty="0">
                    <a:solidFill>
                      <a:srgbClr val="FF0000"/>
                    </a:solidFill>
                    <a:latin typeface="+mj-lt"/>
                  </a:rPr>
                  <a:t>6</a:t>
                </a:r>
                <a:endParaRPr lang="en-US" dirty="0">
                  <a:solidFill>
                    <a:srgbClr val="FF0000"/>
                  </a:solidFill>
                </a:endParaRPr>
              </a:p>
              <a:p>
                <a:r>
                  <a:rPr lang="en-US" dirty="0"/>
                  <a:t>b.  </a:t>
                </a:r>
                <a:r>
                  <a:rPr lang="en-US" i="0" dirty="0">
                    <a:solidFill>
                      <a:srgbClr val="0000FF"/>
                    </a:solidFill>
                    <a:latin typeface="+mj-lt"/>
                  </a:rPr>
                  <a:t>6+(</a:t>
                </a:r>
                <a:r>
                  <a:rPr lang="en-US" dirty="0">
                    <a:solidFill>
                      <a:srgbClr val="0000FF"/>
                    </a:solidFill>
                  </a:rPr>
                  <a:t>– </a:t>
                </a:r>
                <a:r>
                  <a:rPr lang="en-US" i="0" dirty="0">
                    <a:solidFill>
                      <a:srgbClr val="0000FF"/>
                    </a:solidFill>
                    <a:latin typeface="+mj-lt"/>
                  </a:rPr>
                  <a:t>4)+(</a:t>
                </a:r>
                <a:r>
                  <a:rPr lang="en-US" dirty="0">
                    <a:solidFill>
                      <a:srgbClr val="0000FF"/>
                    </a:solidFill>
                  </a:rPr>
                  <a:t>– </a:t>
                </a:r>
                <a:r>
                  <a:rPr lang="en-US" i="0" dirty="0">
                    <a:solidFill>
                      <a:srgbClr val="0000FF"/>
                    </a:solidFill>
                    <a:latin typeface="+mj-lt"/>
                  </a:rPr>
                  <a:t>1)</a:t>
                </a:r>
                <a:r>
                  <a:rPr lang="en-US" i="0" dirty="0">
                    <a:solidFill>
                      <a:srgbClr val="00007D"/>
                    </a:solidFill>
                    <a:latin typeface="+mj-lt"/>
                  </a:rPr>
                  <a:t>=2+(</a:t>
                </a:r>
                <a:r>
                  <a:rPr lang="en-US" dirty="0">
                    <a:solidFill>
                      <a:srgbClr val="00007D"/>
                    </a:solidFill>
                  </a:rPr>
                  <a:t>– </a:t>
                </a:r>
                <a:r>
                  <a:rPr lang="en-US" i="0" dirty="0">
                    <a:solidFill>
                      <a:srgbClr val="00007D"/>
                    </a:solidFill>
                    <a:latin typeface="+mj-lt"/>
                  </a:rPr>
                  <a:t>1)=</a:t>
                </a:r>
                <a:r>
                  <a:rPr lang="en-US" i="0" dirty="0">
                    <a:solidFill>
                      <a:srgbClr val="FF0000"/>
                    </a:solidFill>
                    <a:latin typeface="+mj-lt"/>
                  </a:rPr>
                  <a:t>1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80160"/>
                <a:ext cx="8229600" cy="4622800"/>
              </a:xfrm>
              <a:blipFill>
                <a:blip r:embed="rId2"/>
                <a:stretch>
                  <a:fillRect l="-1556" t="-11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8970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C188-FDDA-AD2A-AC4B-11EABF26E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Adding Three or More Integers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98690-9A38-2F99-0FC1-4A9687AE3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Add.</a:t>
            </a:r>
          </a:p>
          <a:p>
            <a:pPr marL="514350" indent="-514350">
              <a:buAutoNum type="alphaLcPeriod"/>
            </a:pPr>
            <a:r>
              <a:rPr lang="en-US" dirty="0"/>
              <a:t>– </a:t>
            </a:r>
            <a:r>
              <a:rPr lang="en-US" i="0" dirty="0">
                <a:solidFill>
                  <a:srgbClr val="0000FF"/>
                </a:solidFill>
                <a:latin typeface="+mj-lt"/>
              </a:rPr>
              <a:t>9+13+(</a:t>
            </a:r>
            <a:r>
              <a:rPr lang="en-US" dirty="0">
                <a:solidFill>
                  <a:srgbClr val="0000FF"/>
                </a:solidFill>
              </a:rPr>
              <a:t>– </a:t>
            </a:r>
            <a:r>
              <a:rPr lang="en-US" i="0" dirty="0">
                <a:solidFill>
                  <a:srgbClr val="0000FF"/>
                </a:solidFill>
                <a:latin typeface="+mj-lt"/>
              </a:rPr>
              <a:t>11)           </a:t>
            </a:r>
            <a:r>
              <a:rPr lang="en-US" dirty="0"/>
              <a:t>b. </a:t>
            </a:r>
            <a:r>
              <a:rPr lang="en-US" i="0" dirty="0">
                <a:solidFill>
                  <a:srgbClr val="0000FF"/>
                </a:solidFill>
                <a:latin typeface="+mj-lt"/>
              </a:rPr>
              <a:t>7+(</a:t>
            </a:r>
            <a:r>
              <a:rPr lang="en-US" dirty="0">
                <a:solidFill>
                  <a:srgbClr val="0000FF"/>
                </a:solidFill>
              </a:rPr>
              <a:t>– </a:t>
            </a:r>
            <a:r>
              <a:rPr lang="en-US" i="0" dirty="0">
                <a:solidFill>
                  <a:srgbClr val="0000FF"/>
                </a:solidFill>
                <a:latin typeface="+mj-lt"/>
              </a:rPr>
              <a:t>20)+(</a:t>
            </a:r>
            <a:r>
              <a:rPr lang="en-US" dirty="0">
                <a:solidFill>
                  <a:srgbClr val="0000FF"/>
                </a:solidFill>
              </a:rPr>
              <a:t>– </a:t>
            </a:r>
            <a:r>
              <a:rPr lang="en-US" i="0" dirty="0">
                <a:solidFill>
                  <a:srgbClr val="0000FF"/>
                </a:solidFill>
                <a:latin typeface="+mj-lt"/>
              </a:rPr>
              <a:t>30)+8</a:t>
            </a:r>
            <a:endParaRPr lang="en-IN" dirty="0">
              <a:solidFill>
                <a:srgbClr val="0000FF"/>
              </a:solidFill>
            </a:endParaRPr>
          </a:p>
          <a:p>
            <a:r>
              <a:rPr lang="en-IN" dirty="0"/>
              <a:t>Solution</a:t>
            </a:r>
          </a:p>
          <a:p>
            <a:pPr marL="514350" indent="-514350">
              <a:buAutoNum type="alphaLcPeriod"/>
            </a:pPr>
            <a:r>
              <a:rPr lang="en-US" dirty="0"/>
              <a:t>– </a:t>
            </a:r>
            <a:r>
              <a:rPr lang="en-IN" dirty="0">
                <a:solidFill>
                  <a:srgbClr val="0000FF"/>
                </a:solidFill>
              </a:rPr>
              <a:t>9+13+(</a:t>
            </a:r>
            <a:r>
              <a:rPr lang="en-US" dirty="0">
                <a:solidFill>
                  <a:srgbClr val="0000FF"/>
                </a:solidFill>
              </a:rPr>
              <a:t>– </a:t>
            </a:r>
            <a:r>
              <a:rPr lang="en-IN" dirty="0">
                <a:solidFill>
                  <a:srgbClr val="0000FF"/>
                </a:solidFill>
              </a:rPr>
              <a:t>11)=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7D"/>
                </a:solidFill>
              </a:rPr>
              <a:t>– </a:t>
            </a:r>
            <a:r>
              <a:rPr lang="en-IN" dirty="0">
                <a:solidFill>
                  <a:srgbClr val="00007D"/>
                </a:solidFill>
              </a:rPr>
              <a:t>9+(</a:t>
            </a:r>
            <a:r>
              <a:rPr lang="en-US" dirty="0">
                <a:solidFill>
                  <a:srgbClr val="00007D"/>
                </a:solidFill>
              </a:rPr>
              <a:t>– </a:t>
            </a:r>
            <a:r>
              <a:rPr lang="en-IN" dirty="0">
                <a:solidFill>
                  <a:srgbClr val="00007D"/>
                </a:solidFill>
              </a:rPr>
              <a:t>11)+13=</a:t>
            </a:r>
            <a:r>
              <a:rPr lang="en-US" dirty="0">
                <a:solidFill>
                  <a:srgbClr val="00007D"/>
                </a:solidFill>
              </a:rPr>
              <a:t> – </a:t>
            </a:r>
            <a:r>
              <a:rPr lang="en-IN" dirty="0">
                <a:solidFill>
                  <a:srgbClr val="00007D"/>
                </a:solidFill>
              </a:rPr>
              <a:t>20+13=</a:t>
            </a:r>
            <a:r>
              <a:rPr lang="en-US" dirty="0">
                <a:solidFill>
                  <a:srgbClr val="00007D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– </a:t>
            </a:r>
            <a:r>
              <a:rPr lang="en-IN" dirty="0">
                <a:solidFill>
                  <a:srgbClr val="FF0000"/>
                </a:solidFill>
              </a:rPr>
              <a:t>7</a:t>
            </a:r>
          </a:p>
          <a:p>
            <a:r>
              <a:rPr lang="en-IN" dirty="0"/>
              <a:t>b.   </a:t>
            </a:r>
            <a:r>
              <a:rPr lang="en-IN" dirty="0">
                <a:solidFill>
                  <a:srgbClr val="0000FF"/>
                </a:solidFill>
              </a:rPr>
              <a:t>7+(</a:t>
            </a:r>
            <a:r>
              <a:rPr lang="en-US" dirty="0">
                <a:solidFill>
                  <a:srgbClr val="0000FF"/>
                </a:solidFill>
              </a:rPr>
              <a:t>– </a:t>
            </a:r>
            <a:r>
              <a:rPr lang="en-IN" dirty="0">
                <a:solidFill>
                  <a:srgbClr val="0000FF"/>
                </a:solidFill>
              </a:rPr>
              <a:t>20)+(</a:t>
            </a:r>
            <a:r>
              <a:rPr lang="en-US" dirty="0">
                <a:solidFill>
                  <a:srgbClr val="0000FF"/>
                </a:solidFill>
              </a:rPr>
              <a:t>– </a:t>
            </a:r>
            <a:r>
              <a:rPr lang="en-IN" dirty="0">
                <a:solidFill>
                  <a:srgbClr val="0000FF"/>
                </a:solidFill>
              </a:rPr>
              <a:t>30)+8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88FE3F2-6BA2-83A5-467F-8A160E76CD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8219666"/>
              </p:ext>
            </p:extLst>
          </p:nvPr>
        </p:nvGraphicFramePr>
        <p:xfrm>
          <a:off x="1066800" y="3962400"/>
          <a:ext cx="3022600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22560" imgH="1384200" progId="Equation.DSMT4">
                  <p:embed/>
                </p:oleObj>
              </mc:Choice>
              <mc:Fallback>
                <p:oleObj name="Equation" r:id="rId2" imgW="3022560" imgH="138420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962400"/>
                        <a:ext cx="3022600" cy="1384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2233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Additive Inverse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opposite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an integer is called its </a:t>
            </a:r>
            <a:r>
              <a:rPr lang="en-US" b="1" dirty="0">
                <a:solidFill>
                  <a:srgbClr val="C00000"/>
                </a:solidFill>
              </a:rPr>
              <a:t>additive inverse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r>
              <a:rPr lang="en-US" dirty="0">
                <a:solidFill>
                  <a:srgbClr val="000000"/>
                </a:solidFill>
              </a:rPr>
              <a:t>The sum of any integer and its additive inverse is 0. </a:t>
            </a:r>
          </a:p>
          <a:p>
            <a:r>
              <a:rPr lang="en-US" dirty="0">
                <a:solidFill>
                  <a:srgbClr val="000000"/>
                </a:solidFill>
              </a:rPr>
              <a:t>Symbolically, for any integer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</a:t>
            </a:r>
          </a:p>
          <a:p>
            <a:pPr algn="ctr"/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</a:t>
            </a:r>
            <a:r>
              <a:rPr lang="en-US" b="1" dirty="0">
                <a:solidFill>
                  <a:srgbClr val="0000FF"/>
                </a:solidFill>
              </a:rPr>
              <a:t> (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dirty="0">
                <a:solidFill>
                  <a:srgbClr val="0000FF"/>
                </a:solidFill>
              </a:rPr>
              <a:t>) = 0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As an example, </a:t>
            </a:r>
          </a:p>
          <a:p>
            <a:pPr algn="ctr"/>
            <a:r>
              <a:rPr lang="en-US" dirty="0">
                <a:solidFill>
                  <a:srgbClr val="000000"/>
                </a:solidFill>
              </a:rPr>
              <a:t>20 + (–20) = +(|20|–|–20|) = +(20 – 20) = 0.  </a:t>
            </a:r>
          </a:p>
        </p:txBody>
      </p:sp>
    </p:spTree>
    <p:extLst>
      <p:ext uri="{BB962C8B-B14F-4D97-AF65-F5344CB8AC3E}">
        <p14:creationId xmlns:p14="http://schemas.microsoft.com/office/powerpoint/2010/main" val="901700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2382</TotalTime>
  <Words>618</Words>
  <Application>Microsoft Office PowerPoint</Application>
  <PresentationFormat>On-screen Show (4:3)</PresentationFormat>
  <Paragraphs>92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 Math</vt:lpstr>
      <vt:lpstr>Symbol</vt:lpstr>
      <vt:lpstr>Office Theme</vt:lpstr>
      <vt:lpstr>Equation</vt:lpstr>
      <vt:lpstr>MathType 6.0 Equation</vt:lpstr>
      <vt:lpstr>Section 2.2</vt:lpstr>
      <vt:lpstr>Note</vt:lpstr>
      <vt:lpstr>Example 1: Adding Integers</vt:lpstr>
      <vt:lpstr>Procedure: Rules for Addition with Integers</vt:lpstr>
      <vt:lpstr>Example 2: Adding Integers</vt:lpstr>
      <vt:lpstr>Example 2: Adding Integers (cont.)</vt:lpstr>
      <vt:lpstr>Example 3: Adding Three or More Integers</vt:lpstr>
      <vt:lpstr>Example 4: Adding Three or More Integers</vt:lpstr>
      <vt:lpstr>Definition: Additive Inverse </vt:lpstr>
      <vt:lpstr>Example 5: Finding Additive Inverses</vt:lpstr>
      <vt:lpstr>Example 6: Checking Solutions in Equations </vt:lpstr>
      <vt:lpstr>Example 6: Checking Solutions in Equations (cont.)</vt:lpstr>
      <vt:lpstr>Example 6: Checking Solutions in Equations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Allison Conger</cp:lastModifiedBy>
  <cp:revision>781</cp:revision>
  <dcterms:created xsi:type="dcterms:W3CDTF">2013-04-26T14:43:13Z</dcterms:created>
  <dcterms:modified xsi:type="dcterms:W3CDTF">2023-06-30T21:02:56Z</dcterms:modified>
</cp:coreProperties>
</file>