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7"/>
  </p:handoutMasterIdLst>
  <p:sldIdLst>
    <p:sldId id="256" r:id="rId2"/>
    <p:sldId id="286" r:id="rId3"/>
    <p:sldId id="287" r:id="rId4"/>
    <p:sldId id="288" r:id="rId5"/>
    <p:sldId id="309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4" r:id="rId22"/>
    <p:sldId id="305" r:id="rId23"/>
    <p:sldId id="306" r:id="rId24"/>
    <p:sldId id="307" r:id="rId25"/>
    <p:sldId id="308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  <a:srgbClr val="000000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 autoAdjust="0"/>
    <p:restoredTop sz="94721" autoAdjust="0"/>
  </p:normalViewPr>
  <p:slideViewPr>
    <p:cSldViewPr>
      <p:cViewPr varScale="1">
        <p:scale>
          <a:sx n="105" d="100"/>
          <a:sy n="105" d="100"/>
        </p:scale>
        <p:origin x="156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308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9891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624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2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20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7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25.wmf"/><Relationship Id="rId7" Type="http://schemas.openxmlformats.org/officeDocument/2006/relationships/image" Target="../media/image27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8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wmf"/><Relationship Id="rId4" Type="http://schemas.openxmlformats.org/officeDocument/2006/relationships/oleObject" Target="../embeddings/oleObject2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wmf"/><Relationship Id="rId4" Type="http://schemas.openxmlformats.org/officeDocument/2006/relationships/oleObject" Target="../embeddings/oleObject26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wmf"/><Relationship Id="rId4" Type="http://schemas.openxmlformats.org/officeDocument/2006/relationships/oleObject" Target="../embeddings/oleObject29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9.wmf"/><Relationship Id="rId7" Type="http://schemas.openxmlformats.org/officeDocument/2006/relationships/image" Target="../media/image11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16.4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Ellipses and Hyperbolas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an Ellipse with a Horizontal Major Axis (cont.)</a:t>
            </a:r>
          </a:p>
        </p:txBody>
      </p:sp>
      <p:pic>
        <p:nvPicPr>
          <p:cNvPr id="6246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0" y="1143000"/>
            <a:ext cx="4572000" cy="4544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ellipse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equation is in standard form with </a:t>
            </a:r>
            <a:r>
              <a:rPr lang="en-US" i="1" dirty="0"/>
              <a:t>a</a:t>
            </a:r>
            <a:r>
              <a:rPr lang="en-US" baseline="30000" dirty="0"/>
              <a:t>2</a:t>
            </a:r>
            <a:r>
              <a:rPr lang="en-US" dirty="0"/>
              <a:t> = 1 and </a:t>
            </a:r>
            <a:r>
              <a:rPr lang="en-US" i="1" dirty="0"/>
              <a:t>b</a:t>
            </a:r>
            <a:r>
              <a:rPr lang="en-US" baseline="30000" dirty="0"/>
              <a:t>2</a:t>
            </a:r>
            <a:r>
              <a:rPr lang="en-US" dirty="0"/>
              <a:t> = 9. </a:t>
            </a:r>
          </a:p>
          <a:p>
            <a:r>
              <a:rPr lang="en-US" dirty="0"/>
              <a:t>Because </a:t>
            </a:r>
            <a:r>
              <a:rPr lang="en-US" i="1" dirty="0"/>
              <a:t>b</a:t>
            </a:r>
            <a:r>
              <a:rPr lang="en-US" baseline="30000" dirty="0"/>
              <a:t>2</a:t>
            </a:r>
            <a:r>
              <a:rPr lang="en-US" dirty="0"/>
              <a:t> &gt; </a:t>
            </a:r>
            <a:r>
              <a:rPr lang="en-US" i="1" dirty="0"/>
              <a:t>a</a:t>
            </a:r>
            <a:r>
              <a:rPr lang="en-US" baseline="30000" dirty="0"/>
              <a:t>2</a:t>
            </a:r>
            <a:r>
              <a:rPr lang="en-US" dirty="0"/>
              <a:t>, we know the major axis is vertical. That is, the ellipse is elongated along the </a:t>
            </a:r>
            <a:r>
              <a:rPr lang="en-US" i="1" dirty="0"/>
              <a:t>y</a:t>
            </a:r>
            <a:r>
              <a:rPr lang="en-US" dirty="0"/>
              <a:t>-axis.</a:t>
            </a:r>
          </a:p>
          <a:p>
            <a:r>
              <a:rPr lang="en-US" dirty="0"/>
              <a:t>The points                              are the endpoints of the major axis.</a:t>
            </a:r>
          </a:p>
          <a:p>
            <a:r>
              <a:rPr lang="en-US" dirty="0"/>
              <a:t>The points                               are the endpoints of the minor axis.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an Ellipse with a Vertical Major Axis</a:t>
            </a:r>
          </a:p>
        </p:txBody>
      </p:sp>
      <p:graphicFrame>
        <p:nvGraphicFramePr>
          <p:cNvPr id="63490" name="Object 2"/>
          <p:cNvGraphicFramePr>
            <a:graphicFrameLocks noChangeAspect="1"/>
          </p:cNvGraphicFramePr>
          <p:nvPr/>
        </p:nvGraphicFramePr>
        <p:xfrm>
          <a:off x="3056878" y="1066800"/>
          <a:ext cx="1676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6160" imgH="876240" progId="Equation.DSMT4">
                  <p:embed/>
                </p:oleObj>
              </mc:Choice>
              <mc:Fallback>
                <p:oleObj name="Equation" r:id="rId2" imgW="167616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6878" y="1066800"/>
                        <a:ext cx="1676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2128544" y="3771900"/>
          <a:ext cx="2349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49360" imgH="495000" progId="Equation.DSMT4">
                  <p:embed/>
                </p:oleObj>
              </mc:Choice>
              <mc:Fallback>
                <p:oleObj name="Equation" r:id="rId4" imgW="234936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8544" y="3771900"/>
                        <a:ext cx="2349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2133600" y="4724400"/>
          <a:ext cx="2362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61960" imgH="495000" progId="Equation.DSMT4">
                  <p:embed/>
                </p:oleObj>
              </mc:Choice>
              <mc:Fallback>
                <p:oleObj name="Equation" r:id="rId6" imgW="236196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724400"/>
                        <a:ext cx="2362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an Ellipse with a Vertical Major Axis (cont.)</a:t>
            </a:r>
          </a:p>
        </p:txBody>
      </p:sp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429320"/>
            <a:ext cx="4114800" cy="4133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hyperbola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the set of all points in a plane such that the absolute value of the difference of the distances from two fixed points is constant. </a:t>
            </a:r>
          </a:p>
          <a:p>
            <a:r>
              <a:rPr lang="en-US" dirty="0">
                <a:solidFill>
                  <a:srgbClr val="000000"/>
                </a:solidFill>
              </a:rPr>
              <a:t>Each of the fixed points is called a </a:t>
            </a:r>
            <a:r>
              <a:rPr lang="en-US" b="1" dirty="0">
                <a:solidFill>
                  <a:srgbClr val="C00000"/>
                </a:solidFill>
              </a:rPr>
              <a:t>focus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(plural foci).</a:t>
            </a: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center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a hyperbola is the point midway between the foci.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Hyperbola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2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graph of a hyperbola with its center at the origin (0,0), foci along the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-axis at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0) and (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0), and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-intercepts at (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 and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 is shown. There are </a:t>
            </a:r>
          </a:p>
          <a:p>
            <a:r>
              <a:rPr lang="en-US" dirty="0">
                <a:solidFill>
                  <a:srgbClr val="000000"/>
                </a:solidFill>
              </a:rPr>
              <a:t>no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-intercepts.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Hyperbola (cont.)</a:t>
            </a:r>
          </a:p>
        </p:txBody>
      </p:sp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1828800"/>
            <a:ext cx="3258976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In general, there are two standard forms for equations of hyperbolas with their centers at the origin.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Definition: Equations of Hyperbolas</a:t>
            </a:r>
          </a:p>
        </p:txBody>
      </p:sp>
      <p:pic>
        <p:nvPicPr>
          <p:cNvPr id="6656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0" y="2432233"/>
            <a:ext cx="2926080" cy="2868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656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4181816"/>
              </p:ext>
            </p:extLst>
          </p:nvPr>
        </p:nvGraphicFramePr>
        <p:xfrm>
          <a:off x="774700" y="2171708"/>
          <a:ext cx="1968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68480" imgH="825480" progId="Equation.DSMT4">
                  <p:embed/>
                </p:oleObj>
              </mc:Choice>
              <mc:Fallback>
                <p:oleObj name="Equation" r:id="rId3" imgW="19684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2171708"/>
                        <a:ext cx="1968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800100" y="3134372"/>
            <a:ext cx="3810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</a:rPr>
              <a:t>x</a:t>
            </a:r>
            <a:r>
              <a:rPr lang="en-US" sz="2600" dirty="0">
                <a:solidFill>
                  <a:srgbClr val="000000"/>
                </a:solidFill>
              </a:rPr>
              <a:t>-intercepts (vertices) at</a:t>
            </a:r>
            <a:br>
              <a:rPr lang="en-US" sz="2600" dirty="0">
                <a:solidFill>
                  <a:srgbClr val="000000"/>
                </a:solidFill>
              </a:rPr>
            </a:br>
            <a:r>
              <a:rPr lang="en-US" sz="2600" dirty="0">
                <a:solidFill>
                  <a:srgbClr val="000000"/>
                </a:solidFill>
              </a:rPr>
              <a:t>(</a:t>
            </a:r>
            <a:r>
              <a:rPr lang="en-US" sz="2600" i="1" dirty="0">
                <a:solidFill>
                  <a:srgbClr val="000000"/>
                </a:solidFill>
              </a:rPr>
              <a:t>a</a:t>
            </a:r>
            <a:r>
              <a:rPr lang="en-US" sz="2600" dirty="0">
                <a:solidFill>
                  <a:srgbClr val="000000"/>
                </a:solidFill>
              </a:rPr>
              <a:t>, 0) and (</a:t>
            </a:r>
            <a:r>
              <a:rPr lang="en-US" sz="26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sz="2600" i="1" dirty="0">
                <a:solidFill>
                  <a:srgbClr val="000000"/>
                </a:solidFill>
              </a:rPr>
              <a:t>a</a:t>
            </a:r>
            <a:r>
              <a:rPr lang="en-US" sz="2600" dirty="0">
                <a:solidFill>
                  <a:srgbClr val="000000"/>
                </a:solidFill>
              </a:rPr>
              <a:t>, 0)</a:t>
            </a:r>
            <a:r>
              <a:rPr lang="en-US" sz="2600" i="1" dirty="0">
                <a:solidFill>
                  <a:srgbClr val="000000"/>
                </a:solidFill>
              </a:rPr>
              <a:t> </a:t>
            </a:r>
            <a:endParaRPr lang="en-US" sz="2600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00100" y="3995504"/>
            <a:ext cx="25146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No </a:t>
            </a:r>
            <a:r>
              <a:rPr lang="en-US" sz="2600" i="1" dirty="0">
                <a:solidFill>
                  <a:srgbClr val="000000"/>
                </a:solidFill>
              </a:rPr>
              <a:t>y</a:t>
            </a:r>
            <a:r>
              <a:rPr lang="en-US" sz="2600" dirty="0">
                <a:solidFill>
                  <a:srgbClr val="000000"/>
                </a:solidFill>
              </a:rPr>
              <a:t>-intercepts</a:t>
            </a:r>
          </a:p>
        </p:txBody>
      </p:sp>
      <p:sp>
        <p:nvSpPr>
          <p:cNvPr id="9" name="Rectangle 8"/>
          <p:cNvSpPr/>
          <p:nvPr/>
        </p:nvSpPr>
        <p:spPr>
          <a:xfrm>
            <a:off x="800100" y="4419592"/>
            <a:ext cx="2286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Asymptotes: 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0100" y="4972050"/>
            <a:ext cx="5334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The curves “open” left and right.</a:t>
            </a:r>
          </a:p>
        </p:txBody>
      </p:sp>
      <p:graphicFrame>
        <p:nvGraphicFramePr>
          <p:cNvPr id="665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454841"/>
              </p:ext>
            </p:extLst>
          </p:nvPr>
        </p:nvGraphicFramePr>
        <p:xfrm>
          <a:off x="2628900" y="4286250"/>
          <a:ext cx="2705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05040" imgH="787320" progId="Equation.DSMT4">
                  <p:embed/>
                </p:oleObj>
              </mc:Choice>
              <mc:Fallback>
                <p:oleObj name="Equation" r:id="rId5" imgW="2705040" imgH="787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4286250"/>
                        <a:ext cx="27051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34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Definition: Equations of Hyperbolas (cont.)</a:t>
            </a:r>
          </a:p>
        </p:txBody>
      </p:sp>
      <p:graphicFrame>
        <p:nvGraphicFramePr>
          <p:cNvPr id="6656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1502256"/>
              </p:ext>
            </p:extLst>
          </p:nvPr>
        </p:nvGraphicFramePr>
        <p:xfrm>
          <a:off x="568960" y="1539240"/>
          <a:ext cx="1968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68480" imgH="825480" progId="Equation.DSMT4">
                  <p:embed/>
                </p:oleObj>
              </mc:Choice>
              <mc:Fallback>
                <p:oleObj name="Equation" r:id="rId2" imgW="1968480" imgH="825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960" y="1539240"/>
                        <a:ext cx="1968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937260" y="2475488"/>
            <a:ext cx="3810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</a:rPr>
              <a:t>y</a:t>
            </a:r>
            <a:r>
              <a:rPr lang="en-US" sz="2600" dirty="0">
                <a:solidFill>
                  <a:srgbClr val="000000"/>
                </a:solidFill>
              </a:rPr>
              <a:t>-intercepts (vertices) at</a:t>
            </a:r>
            <a:br>
              <a:rPr lang="en-US" sz="2600" dirty="0">
                <a:solidFill>
                  <a:srgbClr val="000000"/>
                </a:solidFill>
              </a:rPr>
            </a:br>
            <a:r>
              <a:rPr lang="en-US" sz="2600" dirty="0">
                <a:solidFill>
                  <a:srgbClr val="000000"/>
                </a:solidFill>
              </a:rPr>
              <a:t>(0, </a:t>
            </a:r>
            <a:r>
              <a:rPr lang="en-US" sz="2600" i="1" dirty="0">
                <a:solidFill>
                  <a:srgbClr val="000000"/>
                </a:solidFill>
              </a:rPr>
              <a:t>b</a:t>
            </a:r>
            <a:r>
              <a:rPr lang="en-US" sz="2600" dirty="0">
                <a:solidFill>
                  <a:srgbClr val="000000"/>
                </a:solidFill>
              </a:rPr>
              <a:t>)</a:t>
            </a:r>
            <a:r>
              <a:rPr lang="en-US" sz="2600" i="1" dirty="0">
                <a:solidFill>
                  <a:srgbClr val="000000"/>
                </a:solidFill>
              </a:rPr>
              <a:t> </a:t>
            </a:r>
            <a:r>
              <a:rPr lang="en-US" sz="2600" dirty="0">
                <a:solidFill>
                  <a:srgbClr val="000000"/>
                </a:solidFill>
              </a:rPr>
              <a:t>and (0, </a:t>
            </a:r>
            <a:r>
              <a:rPr lang="en-US" sz="26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sz="2600" i="1" dirty="0">
                <a:solidFill>
                  <a:srgbClr val="000000"/>
                </a:solidFill>
              </a:rPr>
              <a:t>b</a:t>
            </a:r>
            <a:r>
              <a:rPr lang="en-US" sz="2600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8" name="Rectangle 7"/>
          <p:cNvSpPr/>
          <p:nvPr/>
        </p:nvSpPr>
        <p:spPr>
          <a:xfrm>
            <a:off x="937260" y="3408997"/>
            <a:ext cx="25146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No </a:t>
            </a:r>
            <a:r>
              <a:rPr lang="en-US" sz="2600" i="1" dirty="0">
                <a:solidFill>
                  <a:srgbClr val="000000"/>
                </a:solidFill>
              </a:rPr>
              <a:t>x</a:t>
            </a:r>
            <a:r>
              <a:rPr lang="en-US" sz="2600" dirty="0">
                <a:solidFill>
                  <a:srgbClr val="000000"/>
                </a:solidFill>
              </a:rPr>
              <a:t>-intercepts</a:t>
            </a:r>
          </a:p>
        </p:txBody>
      </p:sp>
      <p:sp>
        <p:nvSpPr>
          <p:cNvPr id="9" name="Rectangle 8"/>
          <p:cNvSpPr/>
          <p:nvPr/>
        </p:nvSpPr>
        <p:spPr>
          <a:xfrm>
            <a:off x="937260" y="4034782"/>
            <a:ext cx="2286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Asymptotes: </a:t>
            </a:r>
          </a:p>
        </p:txBody>
      </p:sp>
      <p:sp>
        <p:nvSpPr>
          <p:cNvPr id="10" name="Rectangle 9"/>
          <p:cNvSpPr/>
          <p:nvPr/>
        </p:nvSpPr>
        <p:spPr>
          <a:xfrm>
            <a:off x="937260" y="4780597"/>
            <a:ext cx="5334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The curves “open” up and down.</a:t>
            </a:r>
          </a:p>
        </p:txBody>
      </p:sp>
      <p:graphicFrame>
        <p:nvGraphicFramePr>
          <p:cNvPr id="665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3129103"/>
              </p:ext>
            </p:extLst>
          </p:nvPr>
        </p:nvGraphicFramePr>
        <p:xfrm>
          <a:off x="2766060" y="3901440"/>
          <a:ext cx="2705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05040" imgH="787320" progId="Equation.DSMT4">
                  <p:embed/>
                </p:oleObj>
              </mc:Choice>
              <mc:Fallback>
                <p:oleObj name="Equation" r:id="rId4" imgW="2705040" imgH="787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6060" y="3901440"/>
                        <a:ext cx="27051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7588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1981200"/>
            <a:ext cx="2926080" cy="2921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hyperbola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Write the equation in standard form by dividing both sides by 16.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Here </a:t>
            </a:r>
            <a:r>
              <a:rPr lang="en-US" i="1" dirty="0"/>
              <a:t>a</a:t>
            </a:r>
            <a:r>
              <a:rPr lang="en-US" baseline="30000" dirty="0"/>
              <a:t>2 </a:t>
            </a:r>
            <a:r>
              <a:rPr lang="en-US" dirty="0"/>
              <a:t>= 16 and </a:t>
            </a:r>
            <a:r>
              <a:rPr lang="en-US" i="1" dirty="0"/>
              <a:t>b</a:t>
            </a:r>
            <a:r>
              <a:rPr lang="en-US" baseline="30000" dirty="0"/>
              <a:t>2 </a:t>
            </a:r>
            <a:r>
              <a:rPr lang="en-US" dirty="0"/>
              <a:t>= 4. So, using </a:t>
            </a:r>
            <a:r>
              <a:rPr lang="en-US" i="1" dirty="0"/>
              <a:t>a</a:t>
            </a:r>
            <a:r>
              <a:rPr lang="en-US" dirty="0"/>
              <a:t> = 4 and </a:t>
            </a:r>
            <a:r>
              <a:rPr lang="en-US" i="1" dirty="0"/>
              <a:t>b</a:t>
            </a:r>
            <a:r>
              <a:rPr lang="en-US" dirty="0"/>
              <a:t> = 2, the </a:t>
            </a:r>
          </a:p>
          <a:p>
            <a:r>
              <a:rPr lang="en-US" dirty="0"/>
              <a:t>asymptotes are                        and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a Hyperbola Opening Left and Right</a:t>
            </a:r>
          </a:p>
        </p:txBody>
      </p:sp>
      <p:graphicFrame>
        <p:nvGraphicFramePr>
          <p:cNvPr id="68610" name="Object 2"/>
          <p:cNvGraphicFramePr>
            <a:graphicFrameLocks noChangeAspect="1"/>
          </p:cNvGraphicFramePr>
          <p:nvPr/>
        </p:nvGraphicFramePr>
        <p:xfrm>
          <a:off x="3576224" y="1304278"/>
          <a:ext cx="1930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30320" imgH="444240" progId="Equation.DSMT4">
                  <p:embed/>
                </p:oleObj>
              </mc:Choice>
              <mc:Fallback>
                <p:oleObj name="Equation" r:id="rId2" imgW="193032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6224" y="1304278"/>
                        <a:ext cx="1930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0151114"/>
              </p:ext>
            </p:extLst>
          </p:nvPr>
        </p:nvGraphicFramePr>
        <p:xfrm>
          <a:off x="3771900" y="3162300"/>
          <a:ext cx="1600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00200" imgH="876240" progId="Equation.DSMT4">
                  <p:embed/>
                </p:oleObj>
              </mc:Choice>
              <mc:Fallback>
                <p:oleObj name="Equation" r:id="rId4" imgW="160020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3162300"/>
                        <a:ext cx="1600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2" name="Object 4"/>
          <p:cNvGraphicFramePr>
            <a:graphicFrameLocks noChangeAspect="1"/>
          </p:cNvGraphicFramePr>
          <p:nvPr/>
        </p:nvGraphicFramePr>
        <p:xfrm>
          <a:off x="2828278" y="4630444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77680" imgH="838080" progId="Equation.DSMT4">
                  <p:embed/>
                </p:oleObj>
              </mc:Choice>
              <mc:Fallback>
                <p:oleObj name="Equation" r:id="rId6" imgW="17776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8278" y="4630444"/>
                        <a:ext cx="177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3" name="Object 5"/>
          <p:cNvGraphicFramePr>
            <a:graphicFrameLocks noChangeAspect="1"/>
          </p:cNvGraphicFramePr>
          <p:nvPr/>
        </p:nvGraphicFramePr>
        <p:xfrm>
          <a:off x="5302190" y="4616390"/>
          <a:ext cx="232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23800" imgH="838080" progId="Equation.DSMT4">
                  <p:embed/>
                </p:oleObj>
              </mc:Choice>
              <mc:Fallback>
                <p:oleObj name="Equation" r:id="rId8" imgW="23238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190" y="4616390"/>
                        <a:ext cx="232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vertices are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4, 0)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(4,0)</a:t>
            </a:r>
            <a:r>
              <a:rPr lang="en-US" dirty="0"/>
              <a:t> and the curve opens left and right.</a:t>
            </a:r>
          </a:p>
          <a:p>
            <a:r>
              <a:rPr lang="en-US" dirty="0"/>
              <a:t>(Note that the fundamental </a:t>
            </a:r>
            <a:br>
              <a:rPr lang="en-US" dirty="0"/>
            </a:br>
            <a:r>
              <a:rPr lang="en-US" dirty="0"/>
              <a:t>rectangle has sides of lengths 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a </a:t>
            </a:r>
            <a:r>
              <a:rPr lang="en-US" dirty="0">
                <a:solidFill>
                  <a:srgbClr val="FF0000"/>
                </a:solidFill>
              </a:rPr>
              <a:t>= 8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b</a:t>
            </a:r>
            <a:r>
              <a:rPr lang="en-US" dirty="0">
                <a:solidFill>
                  <a:srgbClr val="FF0000"/>
                </a:solidFill>
              </a:rPr>
              <a:t> = 4</a:t>
            </a:r>
            <a:r>
              <a:rPr lang="en-US" dirty="0"/>
              <a:t>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a Hyperbola Opening Left and Right (cont.)</a:t>
            </a:r>
          </a:p>
        </p:txBody>
      </p:sp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24400" y="1905000"/>
            <a:ext cx="3931920" cy="3920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hyperbola </a:t>
            </a:r>
          </a:p>
          <a:p>
            <a:r>
              <a:rPr lang="en-US" b="1" dirty="0"/>
              <a:t>Solution </a:t>
            </a:r>
          </a:p>
          <a:p>
            <a:r>
              <a:rPr lang="en-US" dirty="0">
                <a:solidFill>
                  <a:schemeClr val="tx1"/>
                </a:solidFill>
              </a:rPr>
              <a:t>Here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baseline="30000" dirty="0">
                <a:solidFill>
                  <a:schemeClr val="tx1"/>
                </a:solidFill>
              </a:rPr>
              <a:t>2 </a:t>
            </a:r>
            <a:r>
              <a:rPr lang="en-US" dirty="0">
                <a:solidFill>
                  <a:schemeClr val="tx1"/>
                </a:solidFill>
              </a:rPr>
              <a:t>= 9 and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baseline="30000" dirty="0">
                <a:solidFill>
                  <a:schemeClr val="tx1"/>
                </a:solidFill>
              </a:rPr>
              <a:t>2 </a:t>
            </a:r>
            <a:r>
              <a:rPr lang="en-US" dirty="0">
                <a:solidFill>
                  <a:schemeClr val="tx1"/>
                </a:solidFill>
              </a:rPr>
              <a:t>= 1. So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 = 3 and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dirty="0">
                <a:solidFill>
                  <a:schemeClr val="tx1"/>
                </a:solidFill>
              </a:rPr>
              <a:t> = 1 </a:t>
            </a:r>
            <a:r>
              <a:rPr lang="en-US" dirty="0"/>
              <a:t>and the </a:t>
            </a:r>
          </a:p>
          <a:p>
            <a:r>
              <a:rPr lang="en-US" dirty="0"/>
              <a:t>asymptotes are </a:t>
            </a:r>
          </a:p>
          <a:p>
            <a:pPr>
              <a:spcBef>
                <a:spcPts val="1800"/>
              </a:spcBef>
            </a:pPr>
            <a:r>
              <a:rPr lang="en-US" dirty="0"/>
              <a:t>The vertices are </a:t>
            </a:r>
            <a:r>
              <a:rPr lang="en-US" dirty="0">
                <a:solidFill>
                  <a:srgbClr val="FF0000"/>
                </a:solidFill>
              </a:rPr>
              <a:t>(0, 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1)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(0,1)</a:t>
            </a:r>
            <a:r>
              <a:rPr lang="en-US" dirty="0"/>
              <a:t> and the curve </a:t>
            </a:r>
            <a:r>
              <a:rPr lang="en-US" dirty="0">
                <a:solidFill>
                  <a:srgbClr val="FF0000"/>
                </a:solidFill>
              </a:rPr>
              <a:t>opens up and down</a:t>
            </a:r>
            <a:r>
              <a:rPr lang="en-US" dirty="0"/>
              <a:t>. </a:t>
            </a:r>
          </a:p>
          <a:p>
            <a:r>
              <a:rPr lang="en-US" dirty="0"/>
              <a:t>(Note that the fundamental rectangle has sides of lengths 2</a:t>
            </a:r>
            <a:r>
              <a:rPr lang="en-US" i="1" dirty="0"/>
              <a:t>a</a:t>
            </a:r>
            <a:r>
              <a:rPr lang="en-US" dirty="0"/>
              <a:t> = 6 and 2</a:t>
            </a:r>
            <a:r>
              <a:rPr lang="en-US" i="1" dirty="0"/>
              <a:t>b</a:t>
            </a:r>
            <a:r>
              <a:rPr lang="en-US" dirty="0"/>
              <a:t> = 2.)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a Hyperbola Opening Up and Down</a:t>
            </a:r>
          </a:p>
        </p:txBody>
      </p:sp>
      <p:graphicFrame>
        <p:nvGraphicFramePr>
          <p:cNvPr id="70658" name="Object 2"/>
          <p:cNvGraphicFramePr>
            <a:graphicFrameLocks noChangeAspect="1"/>
          </p:cNvGraphicFramePr>
          <p:nvPr/>
        </p:nvGraphicFramePr>
        <p:xfrm>
          <a:off x="3599156" y="1066800"/>
          <a:ext cx="1676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6160" imgH="876240" progId="Equation.DSMT4">
                  <p:embed/>
                </p:oleObj>
              </mc:Choice>
              <mc:Fallback>
                <p:oleObj name="Equation" r:id="rId2" imgW="167616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9156" y="1066800"/>
                        <a:ext cx="1676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2784018"/>
              </p:ext>
            </p:extLst>
          </p:nvPr>
        </p:nvGraphicFramePr>
        <p:xfrm>
          <a:off x="2816225" y="2657475"/>
          <a:ext cx="288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82880" imgH="838080" progId="Equation.DSMT4">
                  <p:embed/>
                </p:oleObj>
              </mc:Choice>
              <mc:Fallback>
                <p:oleObj name="Equation" r:id="rId4" imgW="28828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6225" y="2657475"/>
                        <a:ext cx="288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An </a:t>
            </a:r>
            <a:r>
              <a:rPr lang="en-US" b="1" dirty="0">
                <a:solidFill>
                  <a:srgbClr val="C00000"/>
                </a:solidFill>
              </a:rPr>
              <a:t>ellipse</a:t>
            </a:r>
            <a:r>
              <a:rPr lang="en-US" dirty="0">
                <a:solidFill>
                  <a:srgbClr val="000000"/>
                </a:solidFill>
              </a:rPr>
              <a:t> is the set of all points in a plane for which the sum of the distances from two fixed points is constant.</a:t>
            </a:r>
          </a:p>
          <a:p>
            <a:r>
              <a:rPr lang="en-US" dirty="0">
                <a:solidFill>
                  <a:srgbClr val="000000"/>
                </a:solidFill>
              </a:rPr>
              <a:t>Each of the fixed points is called a </a:t>
            </a:r>
            <a:r>
              <a:rPr lang="en-US" b="1" dirty="0">
                <a:solidFill>
                  <a:srgbClr val="C00000"/>
                </a:solidFill>
              </a:rPr>
              <a:t>focus</a:t>
            </a:r>
            <a:r>
              <a:rPr lang="en-US" dirty="0">
                <a:solidFill>
                  <a:srgbClr val="000000"/>
                </a:solidFill>
              </a:rPr>
              <a:t> (plural foci).</a:t>
            </a: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center </a:t>
            </a:r>
            <a:r>
              <a:rPr lang="en-US" dirty="0">
                <a:solidFill>
                  <a:srgbClr val="000000"/>
                </a:solidFill>
              </a:rPr>
              <a:t>of an ellipse is the point midway between the foci.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Ellipse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a Hyperbola Opening Up and Down (cont.)</a:t>
            </a:r>
          </a:p>
        </p:txBody>
      </p:sp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295400"/>
            <a:ext cx="4114800" cy="4170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equation of an ellipse with its center at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is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distances from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to the vertices.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Ellipse with Center at (</a:t>
            </a:r>
            <a:r>
              <a:rPr lang="en-US" i="1" dirty="0"/>
              <a:t>h</a:t>
            </a:r>
            <a:r>
              <a:rPr lang="en-US" dirty="0"/>
              <a:t>,</a:t>
            </a:r>
            <a:r>
              <a:rPr lang="en-US" i="1" dirty="0"/>
              <a:t> k</a:t>
            </a:r>
            <a:r>
              <a:rPr lang="en-US" dirty="0"/>
              <a:t>)</a:t>
            </a:r>
          </a:p>
        </p:txBody>
      </p:sp>
      <p:graphicFrame>
        <p:nvGraphicFramePr>
          <p:cNvPr id="727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4053074"/>
              </p:ext>
            </p:extLst>
          </p:nvPr>
        </p:nvGraphicFramePr>
        <p:xfrm>
          <a:off x="2971800" y="1841117"/>
          <a:ext cx="3200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00400" imgH="952200" progId="Equation.DSMT4">
                  <p:embed/>
                </p:oleObj>
              </mc:Choice>
              <mc:Fallback>
                <p:oleObj name="Equation" r:id="rId2" imgW="3200400" imgH="952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841117"/>
                        <a:ext cx="3200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ellipse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graph of                      is translated </a:t>
            </a:r>
            <a:r>
              <a:rPr lang="en-US" dirty="0">
                <a:solidFill>
                  <a:srgbClr val="000099"/>
                </a:solidFill>
              </a:rPr>
              <a:t>2 units left</a:t>
            </a:r>
            <a:r>
              <a:rPr lang="en-US" dirty="0"/>
              <a:t> and </a:t>
            </a:r>
            <a:r>
              <a:rPr lang="en-US" dirty="0">
                <a:solidFill>
                  <a:srgbClr val="000099"/>
                </a:solidFill>
              </a:rPr>
              <a:t>1 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99"/>
                </a:solidFill>
              </a:rPr>
              <a:t>unit up</a:t>
            </a:r>
            <a:r>
              <a:rPr lang="en-US" dirty="0"/>
              <a:t> so that the center is at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2,1) </a:t>
            </a:r>
            <a:r>
              <a:rPr lang="en-US" dirty="0"/>
              <a:t>with </a:t>
            </a:r>
            <a:r>
              <a:rPr lang="en-US" i="1" dirty="0">
                <a:solidFill>
                  <a:srgbClr val="000099"/>
                </a:solidFill>
              </a:rPr>
              <a:t>a </a:t>
            </a:r>
            <a:r>
              <a:rPr lang="en-US" dirty="0">
                <a:solidFill>
                  <a:srgbClr val="000099"/>
                </a:solidFill>
              </a:rPr>
              <a:t>= 4</a:t>
            </a:r>
            <a:r>
              <a:rPr lang="en-US" dirty="0"/>
              <a:t> and      </a:t>
            </a:r>
            <a:r>
              <a:rPr lang="en-US" i="1" dirty="0">
                <a:solidFill>
                  <a:srgbClr val="000099"/>
                </a:solidFill>
              </a:rPr>
              <a:t>b</a:t>
            </a:r>
            <a:r>
              <a:rPr lang="en-US" dirty="0">
                <a:solidFill>
                  <a:srgbClr val="000099"/>
                </a:solidFill>
              </a:rPr>
              <a:t> = 3</a:t>
            </a:r>
            <a:r>
              <a:rPr lang="en-US" dirty="0"/>
              <a:t>. The graph is shown here with the center and vertices labeled.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Graphing an Ellipse with Center at  (</a:t>
            </a:r>
            <a:r>
              <a:rPr lang="en-US" i="1" dirty="0"/>
              <a:t>h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dirty="0"/>
              <a:t>)</a:t>
            </a:r>
          </a:p>
        </p:txBody>
      </p:sp>
      <p:graphicFrame>
        <p:nvGraphicFramePr>
          <p:cNvPr id="73730" name="Object 2"/>
          <p:cNvGraphicFramePr>
            <a:graphicFrameLocks noChangeAspect="1"/>
          </p:cNvGraphicFramePr>
          <p:nvPr/>
        </p:nvGraphicFramePr>
        <p:xfrm>
          <a:off x="3065756" y="1071976"/>
          <a:ext cx="3073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73320" imgH="952200" progId="Equation.DSMT4">
                  <p:embed/>
                </p:oleObj>
              </mc:Choice>
              <mc:Fallback>
                <p:oleObj name="Equation" r:id="rId2" imgW="3073320" imgH="952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5756" y="1071976"/>
                        <a:ext cx="3073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223876"/>
              </p:ext>
            </p:extLst>
          </p:nvPr>
        </p:nvGraphicFramePr>
        <p:xfrm>
          <a:off x="2456156" y="2094386"/>
          <a:ext cx="1600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00200" imgH="876240" progId="Equation.DSMT4">
                  <p:embed/>
                </p:oleObj>
              </mc:Choice>
              <mc:Fallback>
                <p:oleObj name="Equation" r:id="rId4" imgW="160020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6156" y="2094386"/>
                        <a:ext cx="1600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Graphing an Ellipse with Center at  (</a:t>
            </a:r>
            <a:r>
              <a:rPr lang="en-US" i="1" dirty="0"/>
              <a:t>h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dirty="0"/>
              <a:t>) (cont.)</a:t>
            </a:r>
          </a:p>
        </p:txBody>
      </p:sp>
      <p:pic>
        <p:nvPicPr>
          <p:cNvPr id="747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371600"/>
            <a:ext cx="4114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9601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equation of a hyperbola with its center at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is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2400"/>
              </a:spcBef>
            </a:pPr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distances from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to the vertices.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Definition: Hyperbola with Center at (</a:t>
            </a:r>
            <a:r>
              <a:rPr lang="en-US" i="1" dirty="0"/>
              <a:t>h</a:t>
            </a:r>
            <a:r>
              <a:rPr lang="en-US" dirty="0"/>
              <a:t>,</a:t>
            </a:r>
            <a:r>
              <a:rPr lang="en-US" i="1" dirty="0"/>
              <a:t> k</a:t>
            </a:r>
            <a:r>
              <a:rPr lang="en-US" dirty="0"/>
              <a:t>)</a:t>
            </a:r>
          </a:p>
        </p:txBody>
      </p:sp>
      <p:graphicFrame>
        <p:nvGraphicFramePr>
          <p:cNvPr id="757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6067829"/>
              </p:ext>
            </p:extLst>
          </p:nvPr>
        </p:nvGraphicFramePr>
        <p:xfrm>
          <a:off x="1016000" y="1939925"/>
          <a:ext cx="7112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111800" imgH="977760" progId="Equation.DSMT4">
                  <p:embed/>
                </p:oleObj>
              </mc:Choice>
              <mc:Fallback>
                <p:oleObj name="Equation" r:id="rId2" imgW="711180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939925"/>
                        <a:ext cx="7112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Graph the hyperbola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graph of                      is translated </a:t>
            </a:r>
            <a:r>
              <a:rPr lang="en-US" dirty="0">
                <a:solidFill>
                  <a:srgbClr val="000099"/>
                </a:solidFill>
              </a:rPr>
              <a:t>3 units right</a:t>
            </a:r>
            <a:r>
              <a:rPr lang="en-US" dirty="0"/>
              <a:t> and </a:t>
            </a:r>
          </a:p>
          <a:p>
            <a:r>
              <a:rPr lang="en-US" dirty="0">
                <a:solidFill>
                  <a:srgbClr val="000099"/>
                </a:solidFill>
              </a:rPr>
              <a:t>4 units down</a:t>
            </a:r>
            <a:r>
              <a:rPr lang="en-US" dirty="0"/>
              <a:t> so that the </a:t>
            </a:r>
            <a:br>
              <a:rPr lang="en-US" dirty="0"/>
            </a:br>
            <a:r>
              <a:rPr lang="en-US" dirty="0"/>
              <a:t>center is at </a:t>
            </a:r>
            <a:r>
              <a:rPr lang="en-US" dirty="0">
                <a:solidFill>
                  <a:srgbClr val="000099"/>
                </a:solidFill>
              </a:rPr>
              <a:t>(3, 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4) </a:t>
            </a:r>
            <a:r>
              <a:rPr lang="en-US" dirty="0"/>
              <a:t>with </a:t>
            </a:r>
            <a:r>
              <a:rPr lang="en-US" i="1" dirty="0">
                <a:solidFill>
                  <a:srgbClr val="000099"/>
                </a:solidFill>
              </a:rPr>
              <a:t>a </a:t>
            </a:r>
            <a:r>
              <a:rPr lang="en-US" dirty="0">
                <a:solidFill>
                  <a:srgbClr val="000099"/>
                </a:solidFill>
              </a:rPr>
              <a:t>= 5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and </a:t>
            </a:r>
            <a:r>
              <a:rPr lang="en-US" i="1" dirty="0">
                <a:solidFill>
                  <a:srgbClr val="000099"/>
                </a:solidFill>
              </a:rPr>
              <a:t>b</a:t>
            </a:r>
            <a:r>
              <a:rPr lang="en-US" dirty="0">
                <a:solidFill>
                  <a:srgbClr val="000099"/>
                </a:solidFill>
              </a:rPr>
              <a:t> = 6</a:t>
            </a:r>
            <a:r>
              <a:rPr lang="en-US" dirty="0"/>
              <a:t>. The graph is shown </a:t>
            </a:r>
            <a:br>
              <a:rPr lang="en-US" dirty="0"/>
            </a:br>
            <a:r>
              <a:rPr lang="en-US" dirty="0"/>
              <a:t>here with its asymptotes. The                                     center and the vertices are labeled.</a:t>
            </a: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6: Graphing a Hyperbola with Center at (</a:t>
            </a:r>
            <a:r>
              <a:rPr lang="en-US" i="1" dirty="0"/>
              <a:t>h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dirty="0"/>
              <a:t>)</a:t>
            </a: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2443163" y="2093913"/>
          <a:ext cx="1625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25400" imgH="876240" progId="Equation.DSMT4">
                  <p:embed/>
                </p:oleObj>
              </mc:Choice>
              <mc:Fallback>
                <p:oleObj name="Equation" r:id="rId2" imgW="162540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3163" y="2093913"/>
                        <a:ext cx="1625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04" name="Object 4"/>
          <p:cNvGraphicFramePr>
            <a:graphicFrameLocks noChangeAspect="1"/>
          </p:cNvGraphicFramePr>
          <p:nvPr/>
        </p:nvGraphicFramePr>
        <p:xfrm>
          <a:off x="3613210" y="1080854"/>
          <a:ext cx="3111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11480" imgH="952200" progId="Equation.DSMT4">
                  <p:embed/>
                </p:oleObj>
              </mc:Choice>
              <mc:Fallback>
                <p:oleObj name="Equation" r:id="rId4" imgW="311148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3210" y="1080854"/>
                        <a:ext cx="3111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6805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08320" y="2871746"/>
            <a:ext cx="3048000" cy="3052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graph of an ellipse with its center at the origin (0,0), foci at (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0) and (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0),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-intercepts at (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 and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0),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-intercepts at (0, 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and (0,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(where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baseline="30000" dirty="0">
                <a:solidFill>
                  <a:srgbClr val="000000"/>
                </a:solidFill>
              </a:rPr>
              <a:t>2 </a:t>
            </a:r>
            <a:r>
              <a:rPr lang="en-US" dirty="0">
                <a:solidFill>
                  <a:srgbClr val="000000"/>
                </a:solidFill>
              </a:rPr>
              <a:t>&gt;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) is shown.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Ellipse (cont.)</a:t>
            </a: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0" y="2238704"/>
            <a:ext cx="3200400" cy="3095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standard form for the equation of an ellipse with its center at the origin is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/>
          </a:p>
          <a:p>
            <a:r>
              <a:rPr lang="en-US" dirty="0">
                <a:solidFill>
                  <a:srgbClr val="000000"/>
                </a:solidFill>
              </a:rPr>
              <a:t>The points 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 and (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 are the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b="1" dirty="0">
                <a:solidFill>
                  <a:srgbClr val="000000"/>
                </a:solidFill>
              </a:rPr>
              <a:t>-intercepts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</a:rPr>
              <a:t>The points (0,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and (0, 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are the </a:t>
            </a:r>
            <a:r>
              <a:rPr lang="en-US" b="1" i="1" dirty="0">
                <a:solidFill>
                  <a:srgbClr val="000000"/>
                </a:solidFill>
              </a:rPr>
              <a:t>y</a:t>
            </a:r>
            <a:r>
              <a:rPr lang="en-US" b="1" dirty="0">
                <a:solidFill>
                  <a:srgbClr val="000000"/>
                </a:solidFill>
              </a:rPr>
              <a:t>-intercepts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Definition: Equation of an Ellipse</a:t>
            </a: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1714218"/>
              </p:ext>
            </p:extLst>
          </p:nvPr>
        </p:nvGraphicFramePr>
        <p:xfrm>
          <a:off x="3352800" y="2286000"/>
          <a:ext cx="1676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6160" imgH="876240" progId="Equation.DSMT4">
                  <p:embed/>
                </p:oleObj>
              </mc:Choice>
              <mc:Fallback>
                <p:oleObj name="Equation" r:id="rId2" imgW="167616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286000"/>
                        <a:ext cx="1676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Note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2419124"/>
          </a:xfrm>
        </p:spPr>
        <p:txBody>
          <a:bodyPr>
            <a:spAutoFit/>
          </a:bodyPr>
          <a:lstStyle/>
          <a:p>
            <a:r>
              <a:rPr lang="en-US" sz="2800" dirty="0"/>
              <a:t>The endpoints of the major axis of an ellipse are called the </a:t>
            </a:r>
            <a:r>
              <a:rPr lang="en-US" sz="2800" b="1" dirty="0"/>
              <a:t>vertices</a:t>
            </a:r>
            <a:r>
              <a:rPr lang="en-US" sz="2800" dirty="0"/>
              <a:t>.</a:t>
            </a:r>
          </a:p>
          <a:p>
            <a:endParaRPr lang="en-US" sz="2800" dirty="0"/>
          </a:p>
          <a:p>
            <a:r>
              <a:rPr lang="en-US" sz="2800" dirty="0"/>
              <a:t>The endpoints of the minor axis of an ellipse are called the </a:t>
            </a:r>
            <a:r>
              <a:rPr lang="en-US" sz="2800" b="1" dirty="0"/>
              <a:t>co-vertices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91854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When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b="1" baseline="30000" dirty="0">
                <a:solidFill>
                  <a:srgbClr val="000000"/>
                </a:solidFill>
              </a:rPr>
              <a:t>2</a:t>
            </a:r>
            <a:r>
              <a:rPr lang="en-US" b="1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&gt;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b="1" baseline="30000" dirty="0">
                <a:solidFill>
                  <a:srgbClr val="000000"/>
                </a:solidFill>
              </a:rPr>
              <a:t>2</a:t>
            </a:r>
            <a:r>
              <a:rPr lang="en-US" b="1" dirty="0">
                <a:solidFill>
                  <a:srgbClr val="000000"/>
                </a:solidFill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segment of length 2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joining the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-intercepts is called the </a:t>
            </a:r>
            <a:r>
              <a:rPr lang="en-US" b="1" dirty="0">
                <a:solidFill>
                  <a:srgbClr val="000000"/>
                </a:solidFill>
              </a:rPr>
              <a:t>major axis.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segment of length 2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joining the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-intercepts is called the </a:t>
            </a:r>
            <a:r>
              <a:rPr lang="en-US" b="1" dirty="0">
                <a:solidFill>
                  <a:srgbClr val="000000"/>
                </a:solidFill>
              </a:rPr>
              <a:t>minor axis.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Definition: Equation of an Ellipse (cont.)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When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b="1" baseline="30000" dirty="0">
                <a:solidFill>
                  <a:srgbClr val="000000"/>
                </a:solidFill>
              </a:rPr>
              <a:t>2</a:t>
            </a:r>
            <a:r>
              <a:rPr lang="en-US" b="1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&gt;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b="1" baseline="30000" dirty="0">
                <a:solidFill>
                  <a:srgbClr val="000000"/>
                </a:solidFill>
              </a:rPr>
              <a:t>2</a:t>
            </a:r>
            <a:r>
              <a:rPr lang="en-US" b="1" dirty="0">
                <a:solidFill>
                  <a:srgbClr val="000000"/>
                </a:solidFill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segment of length 2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joining the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-intercepts is called the </a:t>
            </a:r>
            <a:r>
              <a:rPr lang="en-US" b="1" dirty="0">
                <a:solidFill>
                  <a:srgbClr val="000000"/>
                </a:solidFill>
              </a:rPr>
              <a:t>major axis.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segment of length 2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joining the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-intercepts is called the </a:t>
            </a:r>
            <a:r>
              <a:rPr lang="en-US" b="1" dirty="0">
                <a:solidFill>
                  <a:srgbClr val="000000"/>
                </a:solidFill>
              </a:rPr>
              <a:t>minor axis.</a:t>
            </a:r>
          </a:p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In either case, the foci lie on the major axis.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Definition: Equation of an Ellipse (cont.)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ellipse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First, divide both sides of the given equation by 64 to find the standard form.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an Ellipse with a Horizontal Major Axis</a:t>
            </a:r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3065756" y="1313156"/>
          <a:ext cx="228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6000" imgH="444240" progId="Equation.DSMT4">
                  <p:embed/>
                </p:oleObj>
              </mc:Choice>
              <mc:Fallback>
                <p:oleObj name="Equation" r:id="rId2" imgW="228600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5756" y="1313156"/>
                        <a:ext cx="2286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8148009"/>
              </p:ext>
            </p:extLst>
          </p:nvPr>
        </p:nvGraphicFramePr>
        <p:xfrm>
          <a:off x="4578350" y="4953000"/>
          <a:ext cx="27940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93960" imgH="647640" progId="Equation.DSMT4">
                  <p:embed/>
                </p:oleObj>
              </mc:Choice>
              <mc:Fallback>
                <p:oleObj name="Equation" r:id="rId4" imgW="2793960" imgH="647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4953000"/>
                        <a:ext cx="27940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1869488" y="3276600"/>
          <a:ext cx="2222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22280" imgH="444240" progId="Equation.DSMT4">
                  <p:embed/>
                </p:oleObj>
              </mc:Choice>
              <mc:Fallback>
                <p:oleObj name="Equation" r:id="rId6" imgW="222228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9488" y="3276600"/>
                        <a:ext cx="2222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2" name="Object 6"/>
          <p:cNvGraphicFramePr>
            <a:graphicFrameLocks noChangeAspect="1"/>
          </p:cNvGraphicFramePr>
          <p:nvPr/>
        </p:nvGraphicFramePr>
        <p:xfrm>
          <a:off x="1752600" y="3868444"/>
          <a:ext cx="2387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87520" imgH="876240" progId="Equation.DSMT4">
                  <p:embed/>
                </p:oleObj>
              </mc:Choice>
              <mc:Fallback>
                <p:oleObj name="Equation" r:id="rId8" imgW="238752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868444"/>
                        <a:ext cx="2387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3" name="Object 7"/>
          <p:cNvGraphicFramePr>
            <a:graphicFrameLocks noChangeAspect="1"/>
          </p:cNvGraphicFramePr>
          <p:nvPr/>
        </p:nvGraphicFramePr>
        <p:xfrm>
          <a:off x="2268244" y="4850166"/>
          <a:ext cx="1600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00200" imgH="876240" progId="Equation.DSMT4">
                  <p:embed/>
                </p:oleObj>
              </mc:Choice>
              <mc:Fallback>
                <p:oleObj name="Equation" r:id="rId10" imgW="1600200" imgH="876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244" y="4850166"/>
                        <a:ext cx="1600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curve is an ellipse. In this case                       and the major axis has length 2</a:t>
            </a:r>
            <a:r>
              <a:rPr lang="en-US" i="1" dirty="0"/>
              <a:t>a</a:t>
            </a:r>
            <a:r>
              <a:rPr lang="en-US" dirty="0"/>
              <a:t> = 8. Also,                    and the minor axis has length 2</a:t>
            </a:r>
            <a:r>
              <a:rPr lang="en-US" i="1" dirty="0"/>
              <a:t>b</a:t>
            </a:r>
            <a:r>
              <a:rPr lang="en-US" dirty="0"/>
              <a:t> = 4. The endpoints of the major axis are                                 The endpoints of the minor axis are                                The major and minor axes intersect at the center of the ellipse, </a:t>
            </a:r>
            <a:r>
              <a:rPr lang="en-US" dirty="0">
                <a:solidFill>
                  <a:srgbClr val="000099"/>
                </a:solidFill>
              </a:rPr>
              <a:t>(0, 0)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an Ellipse with a Horizontal Major Axis (cont.)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5557424" y="1268766"/>
          <a:ext cx="1689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88760" imgH="444240" progId="Equation.DSMT4">
                  <p:embed/>
                </p:oleObj>
              </mc:Choice>
              <mc:Fallback>
                <p:oleObj name="Equation" r:id="rId2" imgW="168876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7424" y="1268766"/>
                        <a:ext cx="1689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5486400" y="1717088"/>
          <a:ext cx="1511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11280" imgH="444240" progId="Equation.DSMT4">
                  <p:embed/>
                </p:oleObj>
              </mc:Choice>
              <mc:Fallback>
                <p:oleObj name="Equation" r:id="rId4" imgW="151128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717088"/>
                        <a:ext cx="1511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2612378" y="2590800"/>
          <a:ext cx="2501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01640" imgH="495000" progId="Equation.DSMT4">
                  <p:embed/>
                </p:oleObj>
              </mc:Choice>
              <mc:Fallback>
                <p:oleObj name="Equation" r:id="rId6" imgW="250164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2378" y="2590800"/>
                        <a:ext cx="2501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2626312" y="3009900"/>
          <a:ext cx="2438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38280" imgH="495000" progId="Equation.DSMT4">
                  <p:embed/>
                </p:oleObj>
              </mc:Choice>
              <mc:Fallback>
                <p:oleObj name="Equation" r:id="rId8" imgW="243828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6312" y="3009900"/>
                        <a:ext cx="2438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1320</TotalTime>
  <Words>1163</Words>
  <Application>Microsoft Office PowerPoint</Application>
  <PresentationFormat>On-screen Show (4:3)</PresentationFormat>
  <Paragraphs>101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Symbol</vt:lpstr>
      <vt:lpstr>Office Theme</vt:lpstr>
      <vt:lpstr>Equation</vt:lpstr>
      <vt:lpstr>Section 16.4</vt:lpstr>
      <vt:lpstr>Definition: Ellipse</vt:lpstr>
      <vt:lpstr>Definition: Ellipse (cont.)</vt:lpstr>
      <vt:lpstr>Definition: Equation of an Ellipse</vt:lpstr>
      <vt:lpstr>Note</vt:lpstr>
      <vt:lpstr>Definition: Equation of an Ellipse (cont.)</vt:lpstr>
      <vt:lpstr>Definition: Equation of an Ellipse (cont.)</vt:lpstr>
      <vt:lpstr>Example 1: Graphing an Ellipse with a Horizontal Major Axis</vt:lpstr>
      <vt:lpstr>Example 1: Graphing an Ellipse with a Horizontal Major Axis (cont.)</vt:lpstr>
      <vt:lpstr>Example 1: Graphing an Ellipse with a Horizontal Major Axis (cont.)</vt:lpstr>
      <vt:lpstr>Example 2: Graphing an Ellipse with a Vertical Major Axis</vt:lpstr>
      <vt:lpstr>Example 2: Graphing an Ellipse with a Vertical Major Axis (cont.)</vt:lpstr>
      <vt:lpstr>Definition: Hyperbola</vt:lpstr>
      <vt:lpstr>Definition: Hyperbola (cont.)</vt:lpstr>
      <vt:lpstr>Definition: Equations of Hyperbolas</vt:lpstr>
      <vt:lpstr>Definition: Equations of Hyperbolas (cont.)</vt:lpstr>
      <vt:lpstr>Example 3: Graphing a Hyperbola Opening Left and Right</vt:lpstr>
      <vt:lpstr>Example 3: Graphing a Hyperbola Opening Left and Right (cont.)</vt:lpstr>
      <vt:lpstr>Example 4: Graphing a Hyperbola Opening Up and Down</vt:lpstr>
      <vt:lpstr>Example 4: Graphing a Hyperbola Opening Up and Down (cont.)</vt:lpstr>
      <vt:lpstr>Definition: Ellipse with Center at (h, k)</vt:lpstr>
      <vt:lpstr>Example 5: Graphing an Ellipse with Center at  (h, k)</vt:lpstr>
      <vt:lpstr>Example 5: Graphing an Ellipse with Center at  (h, k) (cont.)</vt:lpstr>
      <vt:lpstr>Definition: Hyperbola with Center at (h, k)</vt:lpstr>
      <vt:lpstr>Example 6: Graphing a Hyperbola with Center at (h, k)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 Klett</cp:lastModifiedBy>
  <cp:revision>123</cp:revision>
  <dcterms:created xsi:type="dcterms:W3CDTF">2013-04-26T14:43:13Z</dcterms:created>
  <dcterms:modified xsi:type="dcterms:W3CDTF">2025-07-24T21:10:24Z</dcterms:modified>
</cp:coreProperties>
</file>