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7E7E"/>
    <a:srgbClr val="000000"/>
    <a:srgbClr val="000099"/>
    <a:srgbClr val="1F497D"/>
    <a:srgbClr val="008000"/>
    <a:srgbClr val="9900FF"/>
    <a:srgbClr val="A50021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7.wmf"/><Relationship Id="rId10" Type="http://schemas.openxmlformats.org/officeDocument/2006/relationships/image" Target="../media/image40.png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47.bin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48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6.bin"/><Relationship Id="rId3" Type="http://schemas.openxmlformats.org/officeDocument/2006/relationships/image" Target="../media/image10.wmf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2" Type="http://schemas.openxmlformats.org/officeDocument/2006/relationships/oleObject" Target="../embeddings/oleObject8.bin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19.bin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Distance Formula, Midpoint Formula, and Circles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1948" y="1135380"/>
            <a:ext cx="8229600" cy="48082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circle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that are a fixed distance from a fixed point.</a:t>
            </a:r>
          </a:p>
          <a:p>
            <a:r>
              <a:rPr lang="en-US" dirty="0">
                <a:solidFill>
                  <a:srgbClr val="000000"/>
                </a:solidFill>
              </a:rPr>
              <a:t>The fixed point is called 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dirty="0">
                <a:solidFill>
                  <a:srgbClr val="000000"/>
                </a:solidFill>
              </a:rPr>
              <a:t> of the circle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the center to any point on the circle is called the </a:t>
            </a:r>
            <a:r>
              <a:rPr lang="en-US" b="1" dirty="0">
                <a:solidFill>
                  <a:srgbClr val="C00000"/>
                </a:solidFill>
              </a:rPr>
              <a:t>radius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one point on the circle to another point on the circle measured through the center is called the </a:t>
            </a:r>
            <a:r>
              <a:rPr lang="en-US" b="1" dirty="0">
                <a:solidFill>
                  <a:srgbClr val="C00000"/>
                </a:solidFill>
              </a:rPr>
              <a:t>diameter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diameter is twice the length of the radius.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Circle, Center, Radius, and Diameter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7924800" cy="207441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Circle, Center, Radius, and Diameter (cont.)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BCC8629-9AB1-476F-81A0-0EDCAC51C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2667000" y="1412172"/>
            <a:ext cx="2743200" cy="1810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equation of a circle with radius </a:t>
            </a:r>
            <a:r>
              <a:rPr lang="en-US" i="1" dirty="0">
                <a:solidFill>
                  <a:srgbClr val="000000"/>
                </a:solidFill>
              </a:rPr>
              <a:t>r </a:t>
            </a:r>
            <a:r>
              <a:rPr lang="en-US" dirty="0">
                <a:solidFill>
                  <a:srgbClr val="000000"/>
                </a:solidFill>
              </a:rPr>
              <a:t>and center at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the center is at the origin, (0, 0),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the equation simplifies to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Equation of a Circle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410200" y="2308459"/>
            <a:ext cx="3200400" cy="317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55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285275"/>
              </p:ext>
            </p:extLst>
          </p:nvPr>
        </p:nvGraphicFramePr>
        <p:xfrm>
          <a:off x="850265" y="2148840"/>
          <a:ext cx="318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87440" imgH="533160" progId="Equation.DSMT4">
                  <p:embed/>
                </p:oleObj>
              </mc:Choice>
              <mc:Fallback>
                <p:oleObj name="Equation" r:id="rId3" imgW="31874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265" y="2148840"/>
                        <a:ext cx="318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696211"/>
              </p:ext>
            </p:extLst>
          </p:nvPr>
        </p:nvGraphicFramePr>
        <p:xfrm>
          <a:off x="1539240" y="367284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14320" imgH="469800" progId="Equation.DSMT4">
                  <p:embed/>
                </p:oleObj>
              </mc:Choice>
              <mc:Fallback>
                <p:oleObj name="Equation" r:id="rId5" imgW="17143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240" y="367284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Find the equation of the circle with its center at the origin and radius        Are the points              and 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 on the circle?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of the circle is</a:t>
            </a:r>
          </a:p>
          <a:p>
            <a:r>
              <a:rPr lang="en-US" dirty="0"/>
              <a:t>To determine whether or not the points               and </a:t>
            </a:r>
            <a:r>
              <a:rPr lang="en-US" dirty="0">
                <a:solidFill>
                  <a:srgbClr val="0000FF"/>
                </a:solidFill>
              </a:rPr>
              <a:t>(1,2) </a:t>
            </a:r>
            <a:r>
              <a:rPr lang="en-US" dirty="0"/>
              <a:t>are on the circle, substitute each of these points into the equation.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Equation of a Circle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711178" y="167640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622080" progId="Equation.DSMT4">
                  <p:embed/>
                </p:oleObj>
              </mc:Choice>
              <mc:Fallback>
                <p:oleObj name="Equation" r:id="rId2" imgW="10029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178" y="167640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945583"/>
              </p:ext>
            </p:extLst>
          </p:nvPr>
        </p:nvGraphicFramePr>
        <p:xfrm>
          <a:off x="2971800" y="1710690"/>
          <a:ext cx="53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444240" progId="Equation.DSMT4">
                  <p:embed/>
                </p:oleObj>
              </mc:Choice>
              <mc:Fallback>
                <p:oleObj name="Equation" r:id="rId4" imgW="5331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710690"/>
                        <a:ext cx="53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692999"/>
              </p:ext>
            </p:extLst>
          </p:nvPr>
        </p:nvGraphicFramePr>
        <p:xfrm>
          <a:off x="4658553" y="3178687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4640" imgH="444240" progId="Equation.DSMT4">
                  <p:embed/>
                </p:oleObj>
              </mc:Choice>
              <mc:Fallback>
                <p:oleObj name="Equation" r:id="rId6" imgW="15746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8553" y="3178687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370707"/>
              </p:ext>
            </p:extLst>
          </p:nvPr>
        </p:nvGraphicFramePr>
        <p:xfrm>
          <a:off x="6324600" y="3623187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622080" progId="Equation.DSMT4">
                  <p:embed/>
                </p:oleObj>
              </mc:Choice>
              <mc:Fallback>
                <p:oleObj name="Equation" r:id="rId8" imgW="100296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623187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5638800" cy="4572000"/>
          </a:xfrm>
        </p:spPr>
        <p:txBody>
          <a:bodyPr/>
          <a:lstStyle/>
          <a:p>
            <a:r>
              <a:rPr lang="en-US" dirty="0"/>
              <a:t>Substituting              gives 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Substituting 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 gives</a:t>
            </a:r>
          </a:p>
          <a:p>
            <a:r>
              <a:rPr lang="en-US" dirty="0"/>
              <a:t>Therefore,             </a:t>
            </a:r>
            <a:r>
              <a:rPr lang="en-US" dirty="0">
                <a:solidFill>
                  <a:srgbClr val="FF0000"/>
                </a:solidFill>
              </a:rPr>
              <a:t>is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 the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circle</a:t>
            </a:r>
            <a:r>
              <a:rPr lang="en-US" dirty="0"/>
              <a:t>, but </a:t>
            </a:r>
            <a:r>
              <a:rPr lang="en-US" dirty="0">
                <a:solidFill>
                  <a:srgbClr val="FF0000"/>
                </a:solidFill>
              </a:rPr>
              <a:t>(1,2) is not on the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circle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Equation of a Circle (cont.)</a:t>
            </a:r>
          </a:p>
        </p:txBody>
      </p:sp>
      <p:graphicFrame>
        <p:nvGraphicFramePr>
          <p:cNvPr id="675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771167"/>
              </p:ext>
            </p:extLst>
          </p:nvPr>
        </p:nvGraphicFramePr>
        <p:xfrm>
          <a:off x="2355850" y="1273856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622080" progId="Equation.DSMT4">
                  <p:embed/>
                </p:oleObj>
              </mc:Choice>
              <mc:Fallback>
                <p:oleObj name="Equation" r:id="rId2" imgW="10029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0" y="1273856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7" name="Object 3"/>
          <p:cNvGraphicFramePr>
            <a:graphicFrameLocks noChangeAspect="1"/>
          </p:cNvGraphicFramePr>
          <p:nvPr/>
        </p:nvGraphicFramePr>
        <p:xfrm>
          <a:off x="4249444" y="1201444"/>
          <a:ext cx="323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38200" imgH="698400" progId="Equation.DSMT4">
                  <p:embed/>
                </p:oleObj>
              </mc:Choice>
              <mc:Fallback>
                <p:oleObj name="Equation" r:id="rId4" imgW="32382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444" y="1201444"/>
                        <a:ext cx="323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3926888" y="1837678"/>
          <a:ext cx="349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92360" imgH="533160" progId="Equation.DSMT4">
                  <p:embed/>
                </p:oleObj>
              </mc:Choice>
              <mc:Fallback>
                <p:oleObj name="Equation" r:id="rId6" imgW="34923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888" y="1837678"/>
                        <a:ext cx="349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2057400" y="247021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622080" progId="Equation.DSMT4">
                  <p:embed/>
                </p:oleObj>
              </mc:Choice>
              <mc:Fallback>
                <p:oleObj name="Equation" r:id="rId8" imgW="100296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7021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90" name="Picture 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800600" y="2286000"/>
            <a:ext cx="3886200" cy="367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the equation of the circle with center at </a:t>
            </a:r>
            <a:r>
              <a:rPr lang="en-US" dirty="0">
                <a:solidFill>
                  <a:srgbClr val="0000FF"/>
                </a:solidFill>
              </a:rPr>
              <a:t>(5, 2)</a:t>
            </a:r>
            <a:r>
              <a:rPr lang="en-US" dirty="0"/>
              <a:t> and radius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. Is the point </a:t>
            </a:r>
            <a:r>
              <a:rPr lang="en-US" dirty="0">
                <a:solidFill>
                  <a:srgbClr val="0000FF"/>
                </a:solidFill>
              </a:rPr>
              <a:t>(5, 5)</a:t>
            </a:r>
            <a:r>
              <a:rPr lang="en-US" dirty="0"/>
              <a:t> on the circle?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of the circle is</a:t>
            </a:r>
          </a:p>
          <a:p>
            <a:endParaRPr lang="en-US" dirty="0"/>
          </a:p>
          <a:p>
            <a:r>
              <a:rPr lang="en-US" dirty="0"/>
              <a:t>Substituting </a:t>
            </a:r>
            <a:r>
              <a:rPr lang="en-US" dirty="0">
                <a:solidFill>
                  <a:srgbClr val="0000FF"/>
                </a:solidFill>
              </a:rPr>
              <a:t>(5, 5) </a:t>
            </a:r>
            <a:r>
              <a:rPr lang="en-US" dirty="0"/>
              <a:t>gives</a:t>
            </a:r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Therefore, </a:t>
            </a:r>
            <a:r>
              <a:rPr lang="en-US" dirty="0">
                <a:solidFill>
                  <a:srgbClr val="FF0000"/>
                </a:solidFill>
              </a:rPr>
              <a:t>(5, 5) is on the circle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Equation of a Circle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893214"/>
              </p:ext>
            </p:extLst>
          </p:nvPr>
        </p:nvGraphicFramePr>
        <p:xfrm>
          <a:off x="524796" y="3266972"/>
          <a:ext cx="2997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7000" imgH="545760" progId="Equation.DSMT4">
                  <p:embed/>
                </p:oleObj>
              </mc:Choice>
              <mc:Fallback>
                <p:oleObj name="Equation" r:id="rId2" imgW="2997000" imgH="545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96" y="3266972"/>
                        <a:ext cx="2997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2286000"/>
            <a:ext cx="3657600" cy="366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86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286595"/>
              </p:ext>
            </p:extLst>
          </p:nvPr>
        </p:nvGraphicFramePr>
        <p:xfrm>
          <a:off x="476250" y="4267200"/>
          <a:ext cx="4241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241520" imgH="533160" progId="Equation.DSMT4">
                  <p:embed/>
                </p:oleObj>
              </mc:Choice>
              <mc:Fallback>
                <p:oleObj name="Equation" r:id="rId5" imgW="424152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4267200"/>
                        <a:ext cx="4241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 that                                    represents a circle. Find its center and radius. Then graph the circle.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Rearrange the terms and complete the square for</a:t>
            </a:r>
            <a:br>
              <a:rPr lang="en-US" dirty="0"/>
            </a:br>
            <a:r>
              <a:rPr lang="en-US" dirty="0"/>
              <a:t>              and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</a:t>
            </a:r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2057400" y="1304278"/>
          <a:ext cx="281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444240" progId="Equation.DSMT4">
                  <p:embed/>
                </p:oleObj>
              </mc:Choice>
              <mc:Fallback>
                <p:oleObj name="Equation" r:id="rId2" imgW="28191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04278"/>
                        <a:ext cx="281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533400" y="32004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520" imgH="380880" progId="Equation.DSMT4">
                  <p:embed/>
                </p:oleObj>
              </mc:Choice>
              <mc:Fallback>
                <p:oleObj name="Equation" r:id="rId4" imgW="1028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2294878" y="3182644"/>
          <a:ext cx="106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680" imgH="444240" progId="Equation.DSMT4">
                  <p:embed/>
                </p:oleObj>
              </mc:Choice>
              <mc:Fallback>
                <p:oleObj name="Equation" r:id="rId6" imgW="10666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878" y="3182644"/>
                        <a:ext cx="106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2330390" y="3874734"/>
          <a:ext cx="281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9160" imgH="444240" progId="Equation.DSMT4">
                  <p:embed/>
                </p:oleObj>
              </mc:Choice>
              <mc:Fallback>
                <p:oleObj name="Equation" r:id="rId8" imgW="28191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390" y="3874734"/>
                        <a:ext cx="281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1828800" y="4533900"/>
          <a:ext cx="3302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1920" imgH="571320" progId="Equation.DSMT4">
                  <p:embed/>
                </p:oleObj>
              </mc:Choice>
              <mc:Fallback>
                <p:oleObj name="Equation" r:id="rId10" imgW="33019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533900"/>
                        <a:ext cx="3302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 (cont.)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685800" y="1295400"/>
          <a:ext cx="501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16240" imgH="571320" progId="Equation.DSMT4">
                  <p:embed/>
                </p:oleObj>
              </mc:Choice>
              <mc:Fallback>
                <p:oleObj name="Equation" r:id="rId2" imgW="50162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5016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943600" y="1371600"/>
            <a:ext cx="30290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16 and 1 to both sides.</a:t>
            </a:r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1219200" y="2730500"/>
          <a:ext cx="3086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85920" imgH="545760" progId="Equation.DSMT4">
                  <p:embed/>
                </p:oleObj>
              </mc:Choice>
              <mc:Fallback>
                <p:oleObj name="Equation" r:id="rId4" imgW="3085920" imgH="545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30500"/>
                        <a:ext cx="30861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133600" y="22098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Complete the squares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286000" y="1828800"/>
            <a:ext cx="228600" cy="38100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038600" y="1828800"/>
            <a:ext cx="228600" cy="45720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572000" y="28371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Standard form for the equation of a circle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685800" y="35433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291960" progId="Equation.DSMT4">
                  <p:embed/>
                </p:oleObj>
              </mc:Choice>
              <mc:Fallback>
                <p:oleObj name="Equation" r:id="rId6" imgW="736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433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2133600" y="35433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291960" progId="Equation.DSMT4">
                  <p:embed/>
                </p:oleObj>
              </mc:Choice>
              <mc:Fallback>
                <p:oleObj name="Equation" r:id="rId8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433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3733800" y="3460810"/>
          <a:ext cx="1003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368280" progId="Equation.DSMT4">
                  <p:embed/>
                </p:oleObj>
              </mc:Choice>
              <mc:Fallback>
                <p:oleObj name="Equation" r:id="rId10" imgW="100296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460810"/>
                        <a:ext cx="1003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7200" y="4267200"/>
            <a:ext cx="35276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Center is at              and</a:t>
            </a:r>
          </a:p>
        </p:txBody>
      </p:sp>
      <p:graphicFrame>
        <p:nvGraphicFramePr>
          <p:cNvPr id="70663" name="Object 7"/>
          <p:cNvGraphicFramePr>
            <a:graphicFrameLocks noChangeAspect="1"/>
          </p:cNvGraphicFramePr>
          <p:nvPr/>
        </p:nvGraphicFramePr>
        <p:xfrm>
          <a:off x="2263068" y="4302712"/>
          <a:ext cx="95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52200" imgH="495000" progId="Equation.DSMT4">
                  <p:embed/>
                </p:oleObj>
              </mc:Choice>
              <mc:Fallback>
                <p:oleObj name="Equation" r:id="rId12" imgW="95220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068" y="4302712"/>
                        <a:ext cx="95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3935766" y="4267200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30320" imgH="444240" progId="Equation.DSMT4">
                  <p:embed/>
                </p:oleObj>
              </mc:Choice>
              <mc:Fallback>
                <p:oleObj name="Equation" r:id="rId14" imgW="19303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766" y="4267200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219200"/>
            <a:ext cx="4114800" cy="413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graph the circle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= 9</a:t>
            </a:r>
            <a:r>
              <a:rPr lang="en-US" dirty="0"/>
              <a:t>.</a:t>
            </a:r>
            <a:endParaRPr lang="en-US" i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Press the               key and set the values to −6 and 6 for </a:t>
            </a:r>
            <a:r>
              <a:rPr lang="en-US" dirty="0">
                <a:latin typeface="Ti86pc" pitchFamily="49" charset="0"/>
              </a:rPr>
              <a:t>Xmin</a:t>
            </a:r>
            <a:r>
              <a:rPr lang="en-US" dirty="0"/>
              <a:t> and </a:t>
            </a:r>
            <a:r>
              <a:rPr lang="en-US" dirty="0">
                <a:latin typeface="Ti86pc" pitchFamily="49" charset="0"/>
              </a:rPr>
              <a:t>Xmax</a:t>
            </a:r>
            <a:r>
              <a:rPr lang="en-US" dirty="0"/>
              <a:t> and −4 and 4 for </a:t>
            </a:r>
            <a:r>
              <a:rPr lang="en-US" dirty="0">
                <a:latin typeface="Ti86pc" pitchFamily="49" charset="0"/>
              </a:rPr>
              <a:t>Ymin</a:t>
            </a:r>
            <a:r>
              <a:rPr lang="en-US" dirty="0"/>
              <a:t> and </a:t>
            </a:r>
            <a:r>
              <a:rPr lang="en-US" dirty="0">
                <a:latin typeface="Ti86pc" pitchFamily="49" charset="0"/>
              </a:rPr>
              <a:t>Ymax</a:t>
            </a:r>
            <a:r>
              <a:rPr lang="en-US" dirty="0"/>
              <a:t>, respectively.</a:t>
            </a:r>
          </a:p>
          <a:p>
            <a:r>
              <a:rPr lang="en-US" dirty="0"/>
              <a:t>Solving for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 gives: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Using a Graphing Calculator to Graph Circles</a:t>
            </a:r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4218" y="2846034"/>
            <a:ext cx="116378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3388312" y="4164366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73120" imgH="444240" progId="Equation.DSMT4">
                  <p:embed/>
                </p:oleObj>
              </mc:Choice>
              <mc:Fallback>
                <p:oleObj name="Equation" r:id="rId3" imgW="14731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312" y="4164366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4437356" y="4639322"/>
          <a:ext cx="2159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8920" imgH="1257120" progId="Equation.DSMT4">
                  <p:embed/>
                </p:oleObj>
              </mc:Choice>
              <mc:Fallback>
                <p:oleObj name="Equation" r:id="rId5" imgW="2158920" imgH="1257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356" y="4639322"/>
                        <a:ext cx="2159000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1" y="4961878"/>
            <a:ext cx="396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Solving for </a:t>
            </a:r>
            <a:r>
              <a:rPr lang="en-US" sz="2800" i="1" dirty="0"/>
              <a:t>y</a:t>
            </a:r>
            <a:r>
              <a:rPr lang="en-US" sz="2800" baseline="-25000" dirty="0"/>
              <a:t>1</a:t>
            </a:r>
            <a:r>
              <a:rPr lang="en-US" sz="2800" dirty="0"/>
              <a:t> and </a:t>
            </a:r>
            <a:r>
              <a:rPr lang="en-US" sz="2800" i="1" dirty="0"/>
              <a:t>y</a:t>
            </a:r>
            <a:r>
              <a:rPr lang="en-US" sz="2800" baseline="-25000" dirty="0"/>
              <a:t>2</a:t>
            </a:r>
            <a:r>
              <a:rPr lang="en-US" sz="2800" dirty="0"/>
              <a:t> gives: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987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In a right triangle, if </a:t>
            </a:r>
            <a:r>
              <a:rPr lang="en-US" sz="2800" i="1" dirty="0">
                <a:solidFill>
                  <a:srgbClr val="000000"/>
                </a:solidFill>
              </a:rPr>
              <a:t>c </a:t>
            </a:r>
            <a:r>
              <a:rPr lang="en-US" sz="2800" dirty="0">
                <a:solidFill>
                  <a:srgbClr val="000000"/>
                </a:solidFill>
              </a:rPr>
              <a:t>is the length of the hypotenuse and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the lengths of the legs, then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Theorem: The Pythagorean Theorem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5800" y="2362200"/>
            <a:ext cx="2743200" cy="1551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371600" y="270257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+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Graphing both </a:t>
            </a:r>
            <a:r>
              <a:rPr lang="en-US" i="1" dirty="0"/>
              <a:t>y</a:t>
            </a:r>
            <a:r>
              <a:rPr lang="en-US" baseline="-25000" dirty="0"/>
              <a:t>1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baseline="-25000" dirty="0"/>
              <a:t>2 </a:t>
            </a:r>
            <a:r>
              <a:rPr lang="en-US" dirty="0"/>
              <a:t>gives the following graph of the circle.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Using a Graphing Calculator to Graph Circles (cont.)</a:t>
            </a:r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590800"/>
            <a:ext cx="2743200" cy="1900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For two points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i="1" dirty="0">
                <a:solidFill>
                  <a:srgbClr val="000000"/>
                </a:solidFill>
              </a:rPr>
              <a:t> y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) and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i="1" dirty="0">
                <a:solidFill>
                  <a:srgbClr val="000000"/>
                </a:solidFill>
              </a:rPr>
              <a:t> y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) in a plane, the distance between the points is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Formula: The Distance Formula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353794"/>
              </p:ext>
            </p:extLst>
          </p:nvPr>
        </p:nvGraphicFramePr>
        <p:xfrm>
          <a:off x="2673350" y="2438400"/>
          <a:ext cx="3797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97280" imgH="660240" progId="Equation.DSMT4">
                  <p:embed/>
                </p:oleObj>
              </mc:Choice>
              <mc:Fallback>
                <p:oleObj name="Equation" r:id="rId2" imgW="3797280" imgH="660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2438400"/>
                        <a:ext cx="3797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186204"/>
            <a:ext cx="8229600" cy="4572000"/>
          </a:xfrm>
        </p:spPr>
        <p:txBody>
          <a:bodyPr/>
          <a:lstStyle/>
          <a:p>
            <a:r>
              <a:rPr lang="en-US" dirty="0"/>
              <a:t>Find the distance between the two points </a:t>
            </a:r>
            <a:r>
              <a:rPr lang="en-US" dirty="0">
                <a:solidFill>
                  <a:srgbClr val="0000FF"/>
                </a:solidFill>
              </a:rPr>
              <a:t>(3, 4)</a:t>
            </a:r>
            <a:r>
              <a:rPr lang="en-US" dirty="0"/>
              <a:t> and </a:t>
            </a:r>
            <a:br>
              <a:rPr lang="en-US" dirty="0"/>
            </a:b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2, 7)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Distance Formula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406663"/>
              </p:ext>
            </p:extLst>
          </p:nvPr>
        </p:nvGraphicFramePr>
        <p:xfrm>
          <a:off x="1016000" y="2951456"/>
          <a:ext cx="3721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20960" imgH="711000" progId="Equation.DSMT4">
                  <p:embed/>
                </p:oleObj>
              </mc:Choice>
              <mc:Fallback>
                <p:oleObj name="Equation" r:id="rId2" imgW="3720960" imgH="711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2951456"/>
                        <a:ext cx="37211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689066"/>
              </p:ext>
            </p:extLst>
          </p:nvPr>
        </p:nvGraphicFramePr>
        <p:xfrm>
          <a:off x="1294166" y="3835400"/>
          <a:ext cx="1943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647640" progId="Equation.DSMT4">
                  <p:embed/>
                </p:oleObj>
              </mc:Choice>
              <mc:Fallback>
                <p:oleObj name="Equation" r:id="rId4" imgW="19429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4166" y="3835400"/>
                        <a:ext cx="1943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175602"/>
              </p:ext>
            </p:extLst>
          </p:nvPr>
        </p:nvGraphicFramePr>
        <p:xfrm>
          <a:off x="1280112" y="4616390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444240" progId="Equation.DSMT4">
                  <p:embed/>
                </p:oleObj>
              </mc:Choice>
              <mc:Fallback>
                <p:oleObj name="Equation" r:id="rId6" imgW="13968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112" y="4616390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606849"/>
              </p:ext>
            </p:extLst>
          </p:nvPr>
        </p:nvGraphicFramePr>
        <p:xfrm>
          <a:off x="2743200" y="4648200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444240" progId="Equation.DSMT4">
                  <p:embed/>
                </p:oleObj>
              </mc:Choice>
              <mc:Fallback>
                <p:oleObj name="Equation" r:id="rId8" imgW="939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48200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distance formula (3 times) and the Pythagorean Theorem to determine whether the triangle with vertices at           </a:t>
            </a:r>
            <a:br>
              <a:rPr lang="en-US" dirty="0"/>
            </a:br>
            <a:r>
              <a:rPr lang="en-US" dirty="0"/>
              <a:t>is a right triangle.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Find the lengths of the three line segments </a:t>
            </a:r>
            <a:br>
              <a:rPr lang="en-US" dirty="0"/>
            </a:br>
            <a:r>
              <a:rPr lang="en-US" dirty="0"/>
              <a:t>                               and decide whether the Pythagorean Theorem is satisfied.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Right Triangle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4056356" y="2169112"/>
          <a:ext cx="4241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41520" imgH="495000" progId="Equation.DSMT4">
                  <p:embed/>
                </p:oleObj>
              </mc:Choice>
              <mc:Fallback>
                <p:oleObj name="Equation" r:id="rId2" imgW="424152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356" y="2169112"/>
                        <a:ext cx="4241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51156" y="4038600"/>
          <a:ext cx="2463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495000" progId="Equation.DSMT4">
                  <p:embed/>
                </p:oleObj>
              </mc:Choice>
              <mc:Fallback>
                <p:oleObj name="Equation" r:id="rId4" imgW="24634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56" y="4038600"/>
                        <a:ext cx="2463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Right Triangle (cont.)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605142"/>
              </p:ext>
            </p:extLst>
          </p:nvPr>
        </p:nvGraphicFramePr>
        <p:xfrm>
          <a:off x="778642" y="1188002"/>
          <a:ext cx="3784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84320" imgH="647640" progId="Equation.DSMT4">
                  <p:embed/>
                </p:oleObj>
              </mc:Choice>
              <mc:Fallback>
                <p:oleObj name="Equation" r:id="rId2" imgW="37843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42" y="1188002"/>
                        <a:ext cx="3784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567912"/>
              </p:ext>
            </p:extLst>
          </p:nvPr>
        </p:nvGraphicFramePr>
        <p:xfrm>
          <a:off x="1267652" y="1915604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00120" imgH="647640" progId="Equation.DSMT4">
                  <p:embed/>
                </p:oleObj>
              </mc:Choice>
              <mc:Fallback>
                <p:oleObj name="Equation" r:id="rId4" imgW="240012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7652" y="1915604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206956"/>
              </p:ext>
            </p:extLst>
          </p:nvPr>
        </p:nvGraphicFramePr>
        <p:xfrm>
          <a:off x="3706052" y="2012148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444240" progId="Equation.DSMT4">
                  <p:embed/>
                </p:oleObj>
              </mc:Choice>
              <mc:Fallback>
                <p:oleObj name="Equation" r:id="rId6" imgW="14223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052" y="2012148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6573"/>
              </p:ext>
            </p:extLst>
          </p:nvPr>
        </p:nvGraphicFramePr>
        <p:xfrm>
          <a:off x="5162730" y="201214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444240" progId="Equation.DSMT4">
                  <p:embed/>
                </p:oleObj>
              </mc:Choice>
              <mc:Fallback>
                <p:oleObj name="Equation" r:id="rId8" imgW="9270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730" y="201214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697571"/>
              </p:ext>
            </p:extLst>
          </p:nvPr>
        </p:nvGraphicFramePr>
        <p:xfrm>
          <a:off x="752008" y="2697948"/>
          <a:ext cx="384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48040" imgH="647640" progId="Equation.DSMT4">
                  <p:embed/>
                </p:oleObj>
              </mc:Choice>
              <mc:Fallback>
                <p:oleObj name="Equation" r:id="rId10" imgW="384804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008" y="2697948"/>
                        <a:ext cx="3848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00036"/>
              </p:ext>
            </p:extLst>
          </p:nvPr>
        </p:nvGraphicFramePr>
        <p:xfrm>
          <a:off x="1258774" y="3442192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00120" imgH="647640" progId="Equation.DSMT4">
                  <p:embed/>
                </p:oleObj>
              </mc:Choice>
              <mc:Fallback>
                <p:oleObj name="Equation" r:id="rId12" imgW="2400120" imgH="647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774" y="3442192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863448"/>
              </p:ext>
            </p:extLst>
          </p:nvPr>
        </p:nvGraphicFramePr>
        <p:xfrm>
          <a:off x="3697174" y="3536148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74640" imgH="444240" progId="Equation.DSMT4">
                  <p:embed/>
                </p:oleObj>
              </mc:Choice>
              <mc:Fallback>
                <p:oleObj name="Equation" r:id="rId14" imgW="15746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7174" y="3536148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337157"/>
              </p:ext>
            </p:extLst>
          </p:nvPr>
        </p:nvGraphicFramePr>
        <p:xfrm>
          <a:off x="5315130" y="353614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444240" progId="Equation.DSMT4">
                  <p:embed/>
                </p:oleObj>
              </mc:Choice>
              <mc:Fallback>
                <p:oleObj name="Equation" r:id="rId16" imgW="9270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130" y="353614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805594"/>
              </p:ext>
            </p:extLst>
          </p:nvPr>
        </p:nvGraphicFramePr>
        <p:xfrm>
          <a:off x="783818" y="4195314"/>
          <a:ext cx="3378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377880" imgH="647640" progId="Equation.DSMT4">
                  <p:embed/>
                </p:oleObj>
              </mc:Choice>
              <mc:Fallback>
                <p:oleObj name="Equation" r:id="rId18" imgW="3377880" imgH="647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818" y="4195314"/>
                        <a:ext cx="3378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513127"/>
              </p:ext>
            </p:extLst>
          </p:nvPr>
        </p:nvGraphicFramePr>
        <p:xfrm>
          <a:off x="1295400" y="4876800"/>
          <a:ext cx="2184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84120" imgH="647640" progId="Equation.DSMT4">
                  <p:embed/>
                </p:oleObj>
              </mc:Choice>
              <mc:Fallback>
                <p:oleObj name="Equation" r:id="rId20" imgW="2184120" imgH="647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876800"/>
                        <a:ext cx="2184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004350"/>
              </p:ext>
            </p:extLst>
          </p:nvPr>
        </p:nvGraphicFramePr>
        <p:xfrm>
          <a:off x="3515506" y="4948436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22360" imgH="444240" progId="Equation.DSMT4">
                  <p:embed/>
                </p:oleObj>
              </mc:Choice>
              <mc:Fallback>
                <p:oleObj name="Equation" r:id="rId22" imgW="14223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5506" y="4948436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979981"/>
              </p:ext>
            </p:extLst>
          </p:nvPr>
        </p:nvGraphicFramePr>
        <p:xfrm>
          <a:off x="5014441" y="4948436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39600" imgH="444240" progId="Equation.DSMT4">
                  <p:embed/>
                </p:oleObj>
              </mc:Choice>
              <mc:Fallback>
                <p:oleObj name="Equation" r:id="rId24" imgW="9396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441" y="4948436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Right Triangle (cont.)</a:t>
            </a: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1066800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4325644"/>
            <a:ext cx="2926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longest side is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800600"/>
            <a:ext cx="5928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triangle is </a:t>
            </a:r>
            <a:r>
              <a:rPr lang="en-US" sz="2800" dirty="0">
                <a:solidFill>
                  <a:srgbClr val="FF0000"/>
                </a:solidFill>
              </a:rPr>
              <a:t>not a right triangle</a:t>
            </a:r>
            <a:r>
              <a:rPr lang="en-US" sz="2800" dirty="0"/>
              <a:t> since 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3234678" y="4329518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98320" imgH="444240" progId="Equation.DSMT4">
                  <p:embed/>
                </p:oleObj>
              </mc:Choice>
              <mc:Fallback>
                <p:oleObj name="Equation" r:id="rId3" imgW="14983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4678" y="4329518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609600" y="5289610"/>
          <a:ext cx="3644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44640" imgH="583920" progId="Equation.DSMT4">
                  <p:embed/>
                </p:oleObj>
              </mc:Choice>
              <mc:Fallback>
                <p:oleObj name="Equation" r:id="rId5" imgW="364464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289610"/>
                        <a:ext cx="3644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392966" y="5392444"/>
            <a:ext cx="25346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as </a:t>
            </a:r>
            <a:r>
              <a:rPr lang="en-US" sz="2800" dirty="0">
                <a:solidFill>
                  <a:srgbClr val="000099"/>
                </a:solidFill>
              </a:rPr>
              <a:t>89 ≠ 53 + 40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formula for the </a:t>
            </a:r>
            <a:r>
              <a:rPr lang="en-US" b="1" dirty="0">
                <a:solidFill>
                  <a:srgbClr val="000000"/>
                </a:solidFill>
              </a:rPr>
              <a:t>midpoint</a:t>
            </a:r>
            <a:r>
              <a:rPr lang="en-US" dirty="0">
                <a:solidFill>
                  <a:srgbClr val="000000"/>
                </a:solidFill>
              </a:rPr>
              <a:t> between two points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y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) and </a:t>
            </a:r>
            <a:r>
              <a:rPr lang="en-US" i="1" dirty="0">
                <a:solidFill>
                  <a:srgbClr val="000000"/>
                </a:solidFill>
              </a:rPr>
              <a:t>Q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y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Midpoint Formula </a:t>
            </a: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800600" y="2209800"/>
            <a:ext cx="3200400" cy="3230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42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827438"/>
              </p:ext>
            </p:extLst>
          </p:nvPr>
        </p:nvGraphicFramePr>
        <p:xfrm>
          <a:off x="990600" y="2819400"/>
          <a:ext cx="2552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52400" imgH="927000" progId="Equation.DSMT4">
                  <p:embed/>
                </p:oleObj>
              </mc:Choice>
              <mc:Fallback>
                <p:oleObj name="Equation" r:id="rId3" imgW="25524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19400"/>
                        <a:ext cx="2552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coordinates of the midpoint of the line segment joining the two points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4,6)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Q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midpoint is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Midpoint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2590800"/>
            <a:ext cx="3200400" cy="320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609600" y="3429000"/>
          <a:ext cx="2171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71520" imgH="927000" progId="Equation.DSMT4">
                  <p:embed/>
                </p:oleObj>
              </mc:Choice>
              <mc:Fallback>
                <p:oleObj name="Equation" r:id="rId3" imgW="217152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29000"/>
                        <a:ext cx="2171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844800" y="3429000"/>
          <a:ext cx="1574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74640" imgH="927000" progId="Equation.DSMT4">
                  <p:embed/>
                </p:oleObj>
              </mc:Choice>
              <mc:Fallback>
                <p:oleObj name="Equation" r:id="rId5" imgW="157464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3429000"/>
                        <a:ext cx="1574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760</Words>
  <Application>Microsoft Office PowerPoint</Application>
  <PresentationFormat>On-screen Show (4:3)</PresentationFormat>
  <Paragraphs>73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Symbol</vt:lpstr>
      <vt:lpstr>Ti86pc</vt:lpstr>
      <vt:lpstr>Office Theme</vt:lpstr>
      <vt:lpstr>Equation</vt:lpstr>
      <vt:lpstr>Section 16.3</vt:lpstr>
      <vt:lpstr>Theorem: The Pythagorean Theorem</vt:lpstr>
      <vt:lpstr>Formula: The Distance Formula</vt:lpstr>
      <vt:lpstr>Example 1: Using the Distance Formula</vt:lpstr>
      <vt:lpstr>Example 2: Determining If a Triangle is a Right Triangle</vt:lpstr>
      <vt:lpstr>Example 2: Determining If a Triangle is a Right Triangle (cont.)</vt:lpstr>
      <vt:lpstr>Example 2: Determining If a Triangle is a Right Triangle (cont.)</vt:lpstr>
      <vt:lpstr>Formula: Midpoint Formula </vt:lpstr>
      <vt:lpstr>Example 3: Finding the Midpoint</vt:lpstr>
      <vt:lpstr>Definition: Circle, Center, Radius, and Diameter</vt:lpstr>
      <vt:lpstr>Definition: Circle, Center, Radius, and Diameter (cont.)</vt:lpstr>
      <vt:lpstr>Definition: Equation of a Circle</vt:lpstr>
      <vt:lpstr>Example 4: Finding the Equation of a Circle</vt:lpstr>
      <vt:lpstr>Example 4: Finding the Equation of a Circle (cont.)</vt:lpstr>
      <vt:lpstr>Example 5: Finding the Equation of a Circle</vt:lpstr>
      <vt:lpstr>Example 6: Graphing a Circle</vt:lpstr>
      <vt:lpstr>Example 6: Graphing a Circle (cont.)</vt:lpstr>
      <vt:lpstr>Example 6: Graphing a Circle (cont.)</vt:lpstr>
      <vt:lpstr>Example 7: Using a Graphing Calculator to Graph Circles</vt:lpstr>
      <vt:lpstr>Example 7: Using a Graphing Calculator to Graph Circles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161</cp:revision>
  <dcterms:created xsi:type="dcterms:W3CDTF">2013-04-26T14:43:13Z</dcterms:created>
  <dcterms:modified xsi:type="dcterms:W3CDTF">2023-06-27T15:46:40Z</dcterms:modified>
</cp:coreProperties>
</file>