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5" r:id="rId3"/>
    <p:sldId id="287" r:id="rId4"/>
    <p:sldId id="288" r:id="rId5"/>
    <p:sldId id="289" r:id="rId6"/>
    <p:sldId id="299" r:id="rId7"/>
    <p:sldId id="290" r:id="rId8"/>
    <p:sldId id="291" r:id="rId9"/>
    <p:sldId id="292" r:id="rId10"/>
    <p:sldId id="293" r:id="rId11"/>
    <p:sldId id="294" r:id="rId12"/>
    <p:sldId id="297" r:id="rId13"/>
    <p:sldId id="298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8" r:id="rId22"/>
    <p:sldId id="30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00FF"/>
    <a:srgbClr val="366092"/>
    <a:srgbClr val="000099"/>
    <a:srgbClr val="007E7E"/>
    <a:srgbClr val="0000FF"/>
    <a:srgbClr val="000000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08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53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181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C3DB9-9EF2-4DCB-8074-1DACE8FD1CE6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DF2E6-0E7A-4665-84BC-07A679DEAB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197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6.wmf"/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5" Type="http://schemas.openxmlformats.org/officeDocument/2006/relationships/image" Target="../media/image47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40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wmf"/><Relationship Id="rId4" Type="http://schemas.openxmlformats.org/officeDocument/2006/relationships/oleObject" Target="../embeddings/oleObject42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9.bin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16.1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Translations and Reflections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4,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1)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/>
              <a:t> so the horizontal translation is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 (4 units left) and the vertical translation is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1 (1 unit down). The effect is that the vertex is now at the point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>
                <a:solidFill>
                  <a:schemeClr val="tx1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4, </a:t>
            </a:r>
            <a:r>
              <a:rPr lang="en-US" dirty="0">
                <a:solidFill>
                  <a:schemeClr val="tx1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1).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3310389" y="1320567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469800" progId="Equation.DSMT4">
                  <p:embed/>
                </p:oleObj>
              </mc:Choice>
              <mc:Fallback>
                <p:oleObj name="Equation" r:id="rId2" imgW="18795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0389" y="1320567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6358" y="1219200"/>
            <a:ext cx="4291284" cy="429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2, 7)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/>
              <a:t>so the horizontal translation is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2 (2 units left) and the vertical translation is 7 (7 units up). The effect is that the vertex is now at the point </a:t>
            </a:r>
            <a:br>
              <a:rPr lang="en-US" dirty="0"/>
            </a:b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>
                <a:solidFill>
                  <a:schemeClr val="tx1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2, 7).</a:t>
            </a: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3314700" y="1328956"/>
          <a:ext cx="186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66600" imgH="469800" progId="Equation.DSMT4">
                  <p:embed/>
                </p:oleObj>
              </mc:Choice>
              <mc:Fallback>
                <p:oleObj name="Equation" r:id="rId2" imgW="186660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328956"/>
                        <a:ext cx="186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77440" y="1371600"/>
            <a:ext cx="4389120" cy="438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 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The reflection is performed first, followed by the translations.</a:t>
            </a:r>
          </a:p>
          <a:p>
            <a:r>
              <a:rPr lang="en-US" dirty="0"/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2, 5)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/>
              <a:t>and the graph is reflected across the </a:t>
            </a:r>
            <a:r>
              <a:rPr lang="en-US" i="1" dirty="0"/>
              <a:t>x</a:t>
            </a:r>
            <a:r>
              <a:rPr lang="en-US" dirty="0"/>
              <a:t>-axis. We show step-by-step how to “arrive” at the graph. (You may do these steps mentally and graph only the last step.)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Example 7: Graphing Reflections and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3314467" y="1342122"/>
          <a:ext cx="212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20760" imgH="469800" progId="Equation.DSMT4">
                  <p:embed/>
                </p:oleObj>
              </mc:Choice>
              <mc:Fallback>
                <p:oleObj name="Equation" r:id="rId2" imgW="21207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467" y="1342122"/>
                        <a:ext cx="212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1: </a:t>
            </a:r>
            <a:r>
              <a:rPr lang="en-US" dirty="0"/>
              <a:t>Graph the reflection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7: Graphing Reflections and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981200"/>
            <a:ext cx="4114800" cy="3852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4601478" y="1303789"/>
          <a:ext cx="1282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82680" imgH="495000" progId="Equation.DSMT4">
                  <p:embed/>
                </p:oleObj>
              </mc:Choice>
              <mc:Fallback>
                <p:oleObj name="Equation" r:id="rId3" imgW="128268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1478" y="1303789"/>
                        <a:ext cx="1282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 </a:t>
            </a:r>
            <a:r>
              <a:rPr lang="en-US" dirty="0"/>
              <a:t>Translate the graph 2 units to the left.</a:t>
            </a:r>
          </a:p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7: Graphing Reflections and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D0C235-AC8E-41AC-B317-67A8EC64E9E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65082" y="1905000"/>
            <a:ext cx="3813835" cy="380957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3: </a:t>
            </a:r>
            <a:r>
              <a:rPr lang="en-US" dirty="0"/>
              <a:t>Translate the graph 5 units up.</a:t>
            </a:r>
          </a:p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Graphing Reflections and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1752600"/>
            <a:ext cx="4114800" cy="4164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graph of               is given. Graph the function 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If               is written                  then                         is the same as                              So                         and there is a horizontal translation of 2 units to the right and a vertical translation of 1 unit up.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Graphing Translations of a Function Given its Graph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2446789" y="1253455"/>
          <a:ext cx="1016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15920" imgH="482400" progId="Equation.DSMT4">
                  <p:embed/>
                </p:oleObj>
              </mc:Choice>
              <mc:Fallback>
                <p:oleObj name="Equation" r:id="rId2" imgW="101592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6789" y="1253455"/>
                        <a:ext cx="1016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1" name="Object 3"/>
          <p:cNvGraphicFramePr>
            <a:graphicFrameLocks noChangeAspect="1"/>
          </p:cNvGraphicFramePr>
          <p:nvPr/>
        </p:nvGraphicFramePr>
        <p:xfrm>
          <a:off x="550178" y="1744211"/>
          <a:ext cx="201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240" imgH="482400" progId="Equation.DSMT4">
                  <p:embed/>
                </p:oleObj>
              </mc:Choice>
              <mc:Fallback>
                <p:oleObj name="Equation" r:id="rId4" imgW="201924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78" y="1744211"/>
                        <a:ext cx="2019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837967" y="2794233"/>
          <a:ext cx="1016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482400" progId="Equation.DSMT4">
                  <p:embed/>
                </p:oleObj>
              </mc:Choice>
              <mc:Fallback>
                <p:oleObj name="Equation" r:id="rId6" imgW="101592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967" y="2794233"/>
                        <a:ext cx="1016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3352567" y="2878822"/>
          <a:ext cx="132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20480" imgH="469800" progId="Equation.DSMT4">
                  <p:embed/>
                </p:oleObj>
              </mc:Choice>
              <mc:Fallback>
                <p:oleObj name="Equation" r:id="rId8" imgW="13204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567" y="2878822"/>
                        <a:ext cx="132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4" name="Object 6"/>
          <p:cNvGraphicFramePr>
            <a:graphicFrameLocks noChangeAspect="1"/>
          </p:cNvGraphicFramePr>
          <p:nvPr/>
        </p:nvGraphicFramePr>
        <p:xfrm>
          <a:off x="5478011" y="2819400"/>
          <a:ext cx="193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30320" imgH="482400" progId="Equation.DSMT4">
                  <p:embed/>
                </p:oleObj>
              </mc:Choice>
              <mc:Fallback>
                <p:oleObj name="Equation" r:id="rId10" imgW="193032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8011" y="2819400"/>
                        <a:ext cx="1930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5" name="Object 7"/>
          <p:cNvGraphicFramePr>
            <a:graphicFrameLocks noChangeAspect="1"/>
          </p:cNvGraphicFramePr>
          <p:nvPr/>
        </p:nvGraphicFramePr>
        <p:xfrm>
          <a:off x="1769378" y="3284989"/>
          <a:ext cx="222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22280" imgH="469800" progId="Equation.DSMT4">
                  <p:embed/>
                </p:oleObj>
              </mc:Choice>
              <mc:Fallback>
                <p:oleObj name="Equation" r:id="rId12" imgW="22222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9378" y="3284989"/>
                        <a:ext cx="222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6" name="Object 8"/>
          <p:cNvGraphicFramePr>
            <a:graphicFrameLocks noChangeAspect="1"/>
          </p:cNvGraphicFramePr>
          <p:nvPr/>
        </p:nvGraphicFramePr>
        <p:xfrm>
          <a:off x="4512578" y="3276600"/>
          <a:ext cx="1943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42920" imgH="495000" progId="Equation.DSMT4">
                  <p:embed/>
                </p:oleObj>
              </mc:Choice>
              <mc:Fallback>
                <p:oleObj name="Equation" r:id="rId14" imgW="194292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2578" y="3276600"/>
                        <a:ext cx="1943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Graphing Translations of a Function Given its Graph (cont.)</a:t>
            </a:r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276976"/>
            <a:ext cx="4114800" cy="4133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276977"/>
            <a:ext cx="4114800" cy="410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function                           find: </a:t>
            </a:r>
          </a:p>
          <a:p>
            <a:pPr marL="461963" indent="-461963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(3)	</a:t>
            </a:r>
            <a:r>
              <a:rPr lang="en-US" dirty="0"/>
              <a:t>b.  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)	</a:t>
            </a:r>
            <a:r>
              <a:rPr lang="en-US" dirty="0"/>
              <a:t> c.  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+ 1)</a:t>
            </a:r>
            <a:endParaRPr lang="en-US" dirty="0"/>
          </a:p>
          <a:p>
            <a:pPr marL="461963" indent="-461963">
              <a:lnSpc>
                <a:spcPct val="150000"/>
              </a:lnSpc>
              <a:spcBef>
                <a:spcPts val="0"/>
              </a:spcBef>
            </a:pPr>
            <a:r>
              <a:rPr lang="en-US" b="1" dirty="0"/>
              <a:t>Solution</a:t>
            </a:r>
            <a:endParaRPr lang="en-US" dirty="0"/>
          </a:p>
          <a:p>
            <a:r>
              <a:rPr lang="en-US" dirty="0"/>
              <a:t>a.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Notation</a:t>
            </a: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2895600" y="1312178"/>
          <a:ext cx="2095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95200" imgH="482400" progId="Equation.DSMT4">
                  <p:embed/>
                </p:oleObj>
              </mc:Choice>
              <mc:Fallback>
                <p:oleObj name="Equation" r:id="rId2" imgW="209520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312178"/>
                        <a:ext cx="2095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215403"/>
              </p:ext>
            </p:extLst>
          </p:nvPr>
        </p:nvGraphicFramePr>
        <p:xfrm>
          <a:off x="1043342" y="3151644"/>
          <a:ext cx="222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22280" imgH="533160" progId="Equation.DSMT4">
                  <p:embed/>
                </p:oleObj>
              </mc:Choice>
              <mc:Fallback>
                <p:oleObj name="Equation" r:id="rId4" imgW="22222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342" y="3151644"/>
                        <a:ext cx="222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8449851"/>
              </p:ext>
            </p:extLst>
          </p:nvPr>
        </p:nvGraphicFramePr>
        <p:xfrm>
          <a:off x="1729142" y="3871699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680" imgH="291960" progId="Equation.DSMT4">
                  <p:embed/>
                </p:oleObj>
              </mc:Choice>
              <mc:Fallback>
                <p:oleObj name="Equation" r:id="rId6" imgW="12826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9142" y="3871699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6545338"/>
              </p:ext>
            </p:extLst>
          </p:nvPr>
        </p:nvGraphicFramePr>
        <p:xfrm>
          <a:off x="3033630" y="386331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291960" progId="Equation.DSMT4">
                  <p:embed/>
                </p:oleObj>
              </mc:Choice>
              <mc:Fallback>
                <p:oleObj name="Equation" r:id="rId8" imgW="1143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630" y="386331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8317259"/>
              </p:ext>
            </p:extLst>
          </p:nvPr>
        </p:nvGraphicFramePr>
        <p:xfrm>
          <a:off x="4235353" y="3846066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0240" imgH="279360" progId="Equation.DSMT4">
                  <p:embed/>
                </p:oleObj>
              </mc:Choice>
              <mc:Fallback>
                <p:oleObj name="Equation" r:id="rId10" imgW="6602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5353" y="3846066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1817094"/>
              </p:ext>
            </p:extLst>
          </p:nvPr>
        </p:nvGraphicFramePr>
        <p:xfrm>
          <a:off x="1066800" y="4731317"/>
          <a:ext cx="67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72840" imgH="469800" progId="Equation.DSMT4">
                  <p:embed/>
                </p:oleObj>
              </mc:Choice>
              <mc:Fallback>
                <p:oleObj name="Equation" r:id="rId12" imgW="6728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731317"/>
                        <a:ext cx="67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362433"/>
              </p:ext>
            </p:extLst>
          </p:nvPr>
        </p:nvGraphicFramePr>
        <p:xfrm>
          <a:off x="1760989" y="4689372"/>
          <a:ext cx="1549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49080" imgH="533160" progId="Equation.DSMT4">
                  <p:embed/>
                </p:oleObj>
              </mc:Choice>
              <mc:Fallback>
                <p:oleObj name="Equation" r:id="rId14" imgW="154908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0989" y="4689372"/>
                        <a:ext cx="1549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4214234"/>
              </p:ext>
            </p:extLst>
          </p:nvPr>
        </p:nvGraphicFramePr>
        <p:xfrm>
          <a:off x="1770077" y="5324139"/>
          <a:ext cx="128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82680" imgH="380880" progId="Equation.DSMT4">
                  <p:embed/>
                </p:oleObj>
              </mc:Choice>
              <mc:Fallback>
                <p:oleObj name="Equation" r:id="rId16" imgW="12826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0077" y="5324139"/>
                        <a:ext cx="1282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graph of                 is given. Graph the function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Graphing Translations of a Function Given its Graph</a:t>
            </a: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2459489" y="1312178"/>
          <a:ext cx="1206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06360" imgH="469800" progId="Equation.DSMT4">
                  <p:embed/>
                </p:oleObj>
              </mc:Choice>
              <mc:Fallback>
                <p:oleObj name="Equation" r:id="rId2" imgW="12063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9489" y="1312178"/>
                        <a:ext cx="1206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601211" y="1752600"/>
          <a:ext cx="222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22280" imgH="469800" progId="Equation.DSMT4">
                  <p:embed/>
                </p:oleObj>
              </mc:Choice>
              <mc:Fallback>
                <p:oleObj name="Equation" r:id="rId4" imgW="22222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1" y="1752600"/>
                        <a:ext cx="222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6B0EB13C-257F-B44A-D676-87DB97C29F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5200" y="1814096"/>
            <a:ext cx="4114800" cy="4127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Here                            so translate the graph horizontally 3 units to the right and vertically −2 units down. (Add 3 to each </a:t>
            </a:r>
            <a:r>
              <a:rPr lang="en-US" i="1" dirty="0"/>
              <a:t>x</a:t>
            </a:r>
            <a:r>
              <a:rPr lang="en-US" dirty="0"/>
              <a:t>-value and −2 to each </a:t>
            </a:r>
            <a:r>
              <a:rPr lang="en-US" i="1" dirty="0"/>
              <a:t>y</a:t>
            </a:r>
            <a:r>
              <a:rPr lang="en-US" dirty="0"/>
              <a:t>-value.)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Graphing Translations of a Function Given its Graph (cont.)</a:t>
            </a: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780326"/>
              </p:ext>
            </p:extLst>
          </p:nvPr>
        </p:nvGraphicFramePr>
        <p:xfrm>
          <a:off x="1295400" y="1828800"/>
          <a:ext cx="2146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5960" imgH="495000" progId="Equation.DSMT4">
                  <p:embed/>
                </p:oleObj>
              </mc:Choice>
              <mc:Fallback>
                <p:oleObj name="Equation" r:id="rId2" imgW="2145960" imgH="495000" progId="Equation.DSMT4">
                  <p:embed/>
                  <p:pic>
                    <p:nvPicPr>
                      <p:cNvPr id="7066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828800"/>
                        <a:ext cx="2146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205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Graphing Translations of a Function Given its Graph (cont.)</a:t>
            </a:r>
          </a:p>
        </p:txBody>
      </p:sp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1368529"/>
            <a:ext cx="4114800" cy="4120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/>
            <a:r>
              <a:rPr lang="en-US" dirty="0"/>
              <a:t>c.  Replace </a:t>
            </a:r>
            <a:r>
              <a:rPr lang="en-US" i="1" dirty="0">
                <a:solidFill>
                  <a:srgbClr val="7F00FF"/>
                </a:solidFill>
              </a:rPr>
              <a:t>x</a:t>
            </a:r>
            <a:r>
              <a:rPr lang="en-US" i="1" dirty="0"/>
              <a:t> </a:t>
            </a:r>
            <a:r>
              <a:rPr lang="en-US" dirty="0"/>
              <a:t>with </a:t>
            </a:r>
            <a:r>
              <a:rPr lang="en-US" i="1" dirty="0">
                <a:solidFill>
                  <a:srgbClr val="7F00FF"/>
                </a:solidFill>
              </a:rPr>
              <a:t>a</a:t>
            </a:r>
            <a:r>
              <a:rPr lang="en-US" dirty="0">
                <a:solidFill>
                  <a:srgbClr val="7F00FF"/>
                </a:solidFill>
              </a:rPr>
              <a:t> + 1 </a:t>
            </a:r>
            <a:r>
              <a:rPr lang="en-US" dirty="0"/>
              <a:t>and simplify.</a:t>
            </a:r>
          </a:p>
          <a:p>
            <a:pPr marL="461963" indent="-461963">
              <a:buFont typeface="+mj-lt"/>
              <a:buAutoNum type="alphaLcPeriod" startAt="3"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Notation (cont.)</a:t>
            </a: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827189"/>
              </p:ext>
            </p:extLst>
          </p:nvPr>
        </p:nvGraphicFramePr>
        <p:xfrm>
          <a:off x="1066800" y="1981200"/>
          <a:ext cx="113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30040" imgH="469800" progId="Equation.DSMT4">
                  <p:embed/>
                </p:oleObj>
              </mc:Choice>
              <mc:Fallback>
                <p:oleObj name="Equation" r:id="rId2" imgW="11300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81200"/>
                        <a:ext cx="113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936545"/>
              </p:ext>
            </p:extLst>
          </p:nvPr>
        </p:nvGraphicFramePr>
        <p:xfrm>
          <a:off x="2209800" y="1905000"/>
          <a:ext cx="2006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06280" imgH="533160" progId="Equation.DSMT4">
                  <p:embed/>
                </p:oleObj>
              </mc:Choice>
              <mc:Fallback>
                <p:oleObj name="Equation" r:id="rId4" imgW="200628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905000"/>
                        <a:ext cx="2006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2711632"/>
              </p:ext>
            </p:extLst>
          </p:nvPr>
        </p:nvGraphicFramePr>
        <p:xfrm>
          <a:off x="2209800" y="2548156"/>
          <a:ext cx="2654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54280" imgH="571320" progId="Equation.DSMT4">
                  <p:embed/>
                </p:oleObj>
              </mc:Choice>
              <mc:Fallback>
                <p:oleObj name="Equation" r:id="rId6" imgW="26542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48156"/>
                        <a:ext cx="2654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513998"/>
              </p:ext>
            </p:extLst>
          </p:nvPr>
        </p:nvGraphicFramePr>
        <p:xfrm>
          <a:off x="2209800" y="3200400"/>
          <a:ext cx="242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25680" imgH="380880" progId="Equation.DSMT4">
                  <p:embed/>
                </p:oleObj>
              </mc:Choice>
              <mc:Fallback>
                <p:oleObj name="Equation" r:id="rId8" imgW="24256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200400"/>
                        <a:ext cx="242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7923299"/>
              </p:ext>
            </p:extLst>
          </p:nvPr>
        </p:nvGraphicFramePr>
        <p:xfrm>
          <a:off x="2209800" y="3810000"/>
          <a:ext cx="1943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42920" imgH="380880" progId="Equation.DSMT4">
                  <p:embed/>
                </p:oleObj>
              </mc:Choice>
              <mc:Fallback>
                <p:oleObj name="Equation" r:id="rId10" imgW="19429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810000"/>
                        <a:ext cx="1943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pc="-50" dirty="0"/>
              <a:t>Find the difference quotient for the function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the Difference Quotient</a:t>
            </a:r>
            <a:br>
              <a:rPr lang="en-US" dirty="0"/>
            </a:b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>
                <a:latin typeface="Symbol" pitchFamily="98" charset="2"/>
              </a:rPr>
              <a:t>+</a:t>
            </a:r>
            <a:r>
              <a:rPr lang="en-US" i="1" dirty="0"/>
              <a:t>h</a:t>
            </a:r>
            <a:r>
              <a:rPr lang="en-US" dirty="0"/>
              <a:t>) </a:t>
            </a:r>
            <a:r>
              <a:rPr lang="en-US" dirty="0">
                <a:latin typeface="Symbol" pitchFamily="98" charset="2"/>
              </a:rPr>
              <a:t>-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)/</a:t>
            </a:r>
            <a:r>
              <a:rPr lang="en-US" i="1" dirty="0"/>
              <a:t>h</a:t>
            </a:r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6688822" y="1337345"/>
          <a:ext cx="193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469800" progId="Equation.DSMT4">
                  <p:embed/>
                </p:oleObj>
              </mc:Choice>
              <mc:Fallback>
                <p:oleObj name="Equation" r:id="rId2" imgW="193032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822" y="1337345"/>
                        <a:ext cx="193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530352" y="2337033"/>
          <a:ext cx="561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613120" imgH="469800" progId="Equation.DSMT4">
                  <p:embed/>
                </p:oleObj>
              </mc:Choice>
              <mc:Fallback>
                <p:oleObj name="Equation" r:id="rId4" imgW="56131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37033"/>
                        <a:ext cx="5613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57200" y="2887211"/>
            <a:ext cx="49192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Substituting gives the following.</a:t>
            </a:r>
          </a:p>
        </p:txBody>
      </p:sp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728444" y="3505200"/>
          <a:ext cx="2184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84120" imgH="888840" progId="Equation.DSMT4">
                  <p:embed/>
                </p:oleObj>
              </mc:Choice>
              <mc:Fallback>
                <p:oleObj name="Equation" r:id="rId6" imgW="218412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3505200"/>
                        <a:ext cx="2184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2912378" y="3479800"/>
          <a:ext cx="3619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19440" imgH="939600" progId="Equation.DSMT4">
                  <p:embed/>
                </p:oleObj>
              </mc:Choice>
              <mc:Fallback>
                <p:oleObj name="Equation" r:id="rId8" imgW="361944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378" y="3479800"/>
                        <a:ext cx="3619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2920767" y="4495800"/>
          <a:ext cx="299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97000" imgH="838080" progId="Equation.DSMT4">
                  <p:embed/>
                </p:oleObj>
              </mc:Choice>
              <mc:Fallback>
                <p:oleObj name="Equation" r:id="rId10" imgW="29970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0767" y="4495800"/>
                        <a:ext cx="299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5943600" y="44958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39600" imgH="838080" progId="Equation.DSMT4">
                  <p:embed/>
                </p:oleObj>
              </mc:Choice>
              <mc:Fallback>
                <p:oleObj name="Equation" r:id="rId12" imgW="9396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4958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6934200" y="4800600"/>
          <a:ext cx="77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74360" imgH="291960" progId="Equation.DSMT4">
                  <p:embed/>
                </p:oleObj>
              </mc:Choice>
              <mc:Fallback>
                <p:oleObj name="Equation" r:id="rId14" imgW="77436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800600"/>
                        <a:ext cx="774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pc="-50" dirty="0"/>
              <a:t>Find the difference quotient for the function 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r>
              <a:rPr lang="en-US" dirty="0"/>
              <a:t>Substituting gives the following.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Difference Quotient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>
                <a:latin typeface="Symbol" pitchFamily="98" charset="2"/>
              </a:rPr>
              <a:t>+</a:t>
            </a:r>
            <a:r>
              <a:rPr lang="en-US" i="1" dirty="0"/>
              <a:t>h</a:t>
            </a:r>
            <a:r>
              <a:rPr lang="en-US" dirty="0"/>
              <a:t>) </a:t>
            </a:r>
            <a:r>
              <a:rPr lang="en-US" dirty="0">
                <a:latin typeface="Symbol" pitchFamily="98" charset="2"/>
              </a:rPr>
              <a:t>-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)/</a:t>
            </a:r>
            <a:r>
              <a:rPr lang="en-US" i="1" dirty="0"/>
              <a:t>h</a:t>
            </a:r>
            <a:endParaRPr lang="en-US" dirty="0"/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6663655" y="1337811"/>
          <a:ext cx="2247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47840" imgH="482400" progId="Equation.DSMT4">
                  <p:embed/>
                </p:oleObj>
              </mc:Choice>
              <mc:Fallback>
                <p:oleObj name="Equation" r:id="rId2" imgW="224784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3655" y="1337811"/>
                        <a:ext cx="2247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530352" y="2305050"/>
          <a:ext cx="6997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97680" imgH="533160" progId="Equation.DSMT4">
                  <p:embed/>
                </p:oleObj>
              </mc:Choice>
              <mc:Fallback>
                <p:oleObj name="Equation" r:id="rId4" imgW="699768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05050"/>
                        <a:ext cx="6997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795556" y="3674378"/>
          <a:ext cx="2184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84120" imgH="888840" progId="Equation.DSMT4">
                  <p:embed/>
                </p:oleObj>
              </mc:Choice>
              <mc:Fallback>
                <p:oleObj name="Equation" r:id="rId6" imgW="218412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556" y="3674378"/>
                        <a:ext cx="2184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3115811" y="3547145"/>
          <a:ext cx="5105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105160" imgH="1028520" progId="Equation.DSMT4">
                  <p:embed/>
                </p:oleObj>
              </mc:Choice>
              <mc:Fallback>
                <p:oleObj name="Equation" r:id="rId8" imgW="5105160" imgH="10285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5811" y="3547145"/>
                        <a:ext cx="5105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Difference Quotient</a:t>
            </a:r>
            <a:br>
              <a:rPr lang="en-US" dirty="0"/>
            </a:b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>
                <a:latin typeface="Symbol" pitchFamily="98" charset="2"/>
              </a:rPr>
              <a:t>+</a:t>
            </a:r>
            <a:r>
              <a:rPr lang="en-US" i="1" dirty="0"/>
              <a:t>h</a:t>
            </a:r>
            <a:r>
              <a:rPr lang="en-US" dirty="0"/>
              <a:t>) </a:t>
            </a:r>
            <a:r>
              <a:rPr lang="en-US" dirty="0">
                <a:latin typeface="Symbol" pitchFamily="98" charset="2"/>
              </a:rPr>
              <a:t>-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)/</a:t>
            </a:r>
            <a:r>
              <a:rPr lang="en-US" i="1" dirty="0"/>
              <a:t>h </a:t>
            </a:r>
            <a:r>
              <a:rPr lang="en-US" dirty="0"/>
              <a:t>(cont.)</a:t>
            </a:r>
          </a:p>
        </p:txBody>
      </p:sp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728444" y="2362200"/>
          <a:ext cx="2362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61960" imgH="876240" progId="Equation.DSMT4">
                  <p:embed/>
                </p:oleObj>
              </mc:Choice>
              <mc:Fallback>
                <p:oleObj name="Equation" r:id="rId2" imgW="23619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2362200"/>
                        <a:ext cx="2362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728444" y="3454400"/>
          <a:ext cx="2311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11200" imgH="888840" progId="Equation.DSMT4">
                  <p:embed/>
                </p:oleObj>
              </mc:Choice>
              <mc:Fallback>
                <p:oleObj name="Equation" r:id="rId4" imgW="231120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3454400"/>
                        <a:ext cx="2311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715963" y="4572000"/>
          <a:ext cx="191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17360" imgH="304560" progId="Equation.DSMT4">
                  <p:embed/>
                </p:oleObj>
              </mc:Choice>
              <mc:Fallback>
                <p:oleObj name="Equation" r:id="rId6" imgW="191736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3" y="4572000"/>
                        <a:ext cx="191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8" name="Object 8"/>
          <p:cNvGraphicFramePr>
            <a:graphicFrameLocks noChangeAspect="1"/>
          </p:cNvGraphicFramePr>
          <p:nvPr/>
        </p:nvGraphicFramePr>
        <p:xfrm>
          <a:off x="728444" y="1447800"/>
          <a:ext cx="5270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70400" imgH="876240" progId="Equation.DSMT4">
                  <p:embed/>
                </p:oleObj>
              </mc:Choice>
              <mc:Fallback>
                <p:oleObj name="Equation" r:id="rId8" imgW="527040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1447800"/>
                        <a:ext cx="5270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700244" y="3784833"/>
            <a:ext cx="15041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</a:t>
            </a:r>
            <a:r>
              <a:rPr lang="en-US" sz="2000" i="1" dirty="0">
                <a:solidFill>
                  <a:srgbClr val="007E7E"/>
                </a:solidFill>
              </a:rPr>
              <a:t>h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24600" y="1600200"/>
            <a:ext cx="20476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Expand 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+ </a:t>
            </a:r>
            <a:r>
              <a:rPr lang="en-US" sz="2000" i="1" dirty="0">
                <a:solidFill>
                  <a:srgbClr val="007E7E"/>
                </a:solidFill>
              </a:rPr>
              <a:t>h</a:t>
            </a:r>
            <a:r>
              <a:rPr lang="en-US" sz="2000" dirty="0">
                <a:solidFill>
                  <a:srgbClr val="007E7E"/>
                </a:solidFill>
              </a:rPr>
              <a:t>)</a:t>
            </a:r>
            <a:r>
              <a:rPr lang="en-US" sz="2000" baseline="30000" dirty="0">
                <a:solidFill>
                  <a:srgbClr val="007E7E"/>
                </a:solidFill>
              </a:rPr>
              <a:t>2</a:t>
            </a:r>
          </a:p>
          <a:p>
            <a:r>
              <a:rPr lang="en-US" sz="2000" dirty="0">
                <a:solidFill>
                  <a:srgbClr val="007E7E"/>
                </a:solidFill>
              </a:rPr>
              <a:t>and multiply by 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Given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),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) +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is</a:t>
            </a:r>
          </a:p>
          <a:p>
            <a:pPr marL="687388" indent="-460375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horizontal translation of </a:t>
            </a:r>
            <a:r>
              <a:rPr lang="en-US" i="1" dirty="0">
                <a:solidFill>
                  <a:srgbClr val="000000"/>
                </a:solidFill>
              </a:rPr>
              <a:t>h </a:t>
            </a:r>
            <a:r>
              <a:rPr lang="en-US" dirty="0">
                <a:solidFill>
                  <a:srgbClr val="000000"/>
                </a:solidFill>
              </a:rPr>
              <a:t>units and</a:t>
            </a:r>
          </a:p>
          <a:p>
            <a:pPr marL="687388" indent="-460375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vertical translation of </a:t>
            </a:r>
            <a:r>
              <a:rPr lang="en-US" i="1" dirty="0">
                <a:solidFill>
                  <a:srgbClr val="000000"/>
                </a:solidFill>
              </a:rPr>
              <a:t>k </a:t>
            </a:r>
            <a:r>
              <a:rPr lang="en-US" dirty="0">
                <a:solidFill>
                  <a:srgbClr val="000000"/>
                </a:solidFill>
              </a:rPr>
              <a:t>units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of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). </a:t>
            </a:r>
            <a:endParaRPr lang="en-US" i="1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Draw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in relation to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as if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were the origin, (0, 0). This new graph will be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) +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Horizontal and Vertical Translations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                         Use the graph in Figure 5 as a reference.</a:t>
            </a:r>
          </a:p>
          <a:p>
            <a:r>
              <a:rPr lang="en-US" b="1" dirty="0"/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(3, 2)</a:t>
            </a:r>
            <a:r>
              <a:rPr lang="en-US" dirty="0">
                <a:solidFill>
                  <a:schemeClr val="tx1"/>
                </a:solidFill>
              </a:rPr>
              <a:t>, so there </a:t>
            </a:r>
            <a:r>
              <a:rPr lang="en-US" dirty="0"/>
              <a:t>is a horizontal translation of 3 units right and 2 units up. In effect, </a:t>
            </a:r>
            <a:r>
              <a:rPr lang="en-US" dirty="0">
                <a:solidFill>
                  <a:schemeClr val="tx1"/>
                </a:solidFill>
              </a:rPr>
              <a:t>(3, 2)</a:t>
            </a:r>
            <a:r>
              <a:rPr lang="en-US" dirty="0"/>
              <a:t> is now the vertex of the new graph just as </a:t>
            </a:r>
            <a:r>
              <a:rPr lang="en-US" dirty="0">
                <a:solidFill>
                  <a:schemeClr val="tx1"/>
                </a:solidFill>
              </a:rPr>
              <a:t>(0, 0) </a:t>
            </a:r>
            <a:r>
              <a:rPr lang="en-US" dirty="0"/>
              <a:t>is the vertex of the original graph. You should check that the points shown on the graph here do indeed satisfy the function.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3330779" y="1320567"/>
          <a:ext cx="186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66600" imgH="469800" progId="Equation.DSMT4">
                  <p:embed/>
                </p:oleObj>
              </mc:Choice>
              <mc:Fallback>
                <p:oleObj name="Equation" r:id="rId2" imgW="186660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779" y="1320567"/>
                        <a:ext cx="186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2851" y="1371600"/>
            <a:ext cx="4138298" cy="4206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</TotalTime>
  <Words>869</Words>
  <Application>Microsoft Office PowerPoint</Application>
  <PresentationFormat>On-screen Show (4:3)</PresentationFormat>
  <Paragraphs>71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Symbol</vt:lpstr>
      <vt:lpstr>Office Theme</vt:lpstr>
      <vt:lpstr>Equation</vt:lpstr>
      <vt:lpstr>Section 16.1</vt:lpstr>
      <vt:lpstr>Example 1: Using f(x) Notation</vt:lpstr>
      <vt:lpstr>Example 1: Using f(x) Notation (cont.)</vt:lpstr>
      <vt:lpstr>Example 2: Finding the Difference Quotient f(x+h) - f(x)/h</vt:lpstr>
      <vt:lpstr>Example 3: Finding the Difference Quotient f(x+h) - f(x)/h</vt:lpstr>
      <vt:lpstr>Example 3: Finding the Difference Quotient f(x+h) - f(x)/h (cont.)</vt:lpstr>
      <vt:lpstr>Procedure: Horizontal and Vertical Translations</vt:lpstr>
      <vt:lpstr>Example 4: Graphing Horizontal and Vertical Translations of y = |x|</vt:lpstr>
      <vt:lpstr>Example 4: Graphing Horizontal and Vertical Translations of y = |x| (cont.)</vt:lpstr>
      <vt:lpstr>Example 5: Graphing Horizontal and Vertical Translations of y = |x|</vt:lpstr>
      <vt:lpstr>Example 5: Graphing Horizontal and Vertical Translations of y = |x| (cont.)</vt:lpstr>
      <vt:lpstr>Example 6: Graphing Horizontal and Vertical Translations of y = |x|</vt:lpstr>
      <vt:lpstr>Example 6: Graphing Horizontal and Vertical Translations of y = |x| (cont.)</vt:lpstr>
      <vt:lpstr>Example 7: Graphing Reflections and Translations of y = |x|</vt:lpstr>
      <vt:lpstr>Example 7: Graphing Reflections and Translations of y = |x| (cont.)</vt:lpstr>
      <vt:lpstr>Example 7: Graphing Reflections and Translations of y = |x| (cont.)</vt:lpstr>
      <vt:lpstr>Example 7: Graphing Reflections and Translations of y = |x| (cont.)</vt:lpstr>
      <vt:lpstr>Example 8: Graphing Translations of a Function Given its Graph</vt:lpstr>
      <vt:lpstr>Example 8: Graphing Translations of a Function Given its Graph (cont.)</vt:lpstr>
      <vt:lpstr>Example 9: Graphing Translations of a Function Given its Graph</vt:lpstr>
      <vt:lpstr>Example 9: Graphing Translations of a Function Given its Graph (cont.)</vt:lpstr>
      <vt:lpstr>Example 9: Graphing Translations of a Function Given its Graph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114</cp:revision>
  <dcterms:created xsi:type="dcterms:W3CDTF">2013-04-26T14:43:13Z</dcterms:created>
  <dcterms:modified xsi:type="dcterms:W3CDTF">2023-06-27T15:34:07Z</dcterms:modified>
</cp:coreProperties>
</file>