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2"/>
  </p:handoutMasterIdLst>
  <p:sldIdLst>
    <p:sldId id="256" r:id="rId2"/>
    <p:sldId id="286" r:id="rId3"/>
    <p:sldId id="288" r:id="rId4"/>
    <p:sldId id="287" r:id="rId5"/>
    <p:sldId id="289" r:id="rId6"/>
    <p:sldId id="294" r:id="rId7"/>
    <p:sldId id="290" r:id="rId8"/>
    <p:sldId id="291" r:id="rId9"/>
    <p:sldId id="292" r:id="rId10"/>
    <p:sldId id="29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8080"/>
    <a:srgbClr val="000000"/>
    <a:srgbClr val="1F497D"/>
    <a:srgbClr val="000099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801" autoAdjust="0"/>
    <p:restoredTop sz="94721" autoAdjust="0"/>
  </p:normalViewPr>
  <p:slideViewPr>
    <p:cSldViewPr>
      <p:cViewPr varScale="1">
        <p:scale>
          <a:sx n="105" d="100"/>
          <a:sy n="105" d="100"/>
        </p:scale>
        <p:origin x="155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1308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99891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7" Type="http://schemas.openxmlformats.org/officeDocument/2006/relationships/image" Target="../media/image35.wmf"/><Relationship Id="rId2" Type="http://schemas.openxmlformats.org/officeDocument/2006/relationships/oleObject" Target="../embeddings/oleObject3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8.bin"/><Relationship Id="rId5" Type="http://schemas.openxmlformats.org/officeDocument/2006/relationships/image" Target="../media/image34.wmf"/><Relationship Id="rId4" Type="http://schemas.openxmlformats.org/officeDocument/2006/relationships/oleObject" Target="../embeddings/oleObject37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image" Target="../media/image5.wmf"/><Relationship Id="rId7" Type="http://schemas.openxmlformats.org/officeDocument/2006/relationships/image" Target="../media/image7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9.wmf"/><Relationship Id="rId5" Type="http://schemas.openxmlformats.org/officeDocument/2006/relationships/image" Target="../media/image6.wmf"/><Relationship Id="rId10" Type="http://schemas.openxmlformats.org/officeDocument/2006/relationships/oleObject" Target="../embeddings/oleObject8.bin"/><Relationship Id="rId4" Type="http://schemas.openxmlformats.org/officeDocument/2006/relationships/oleObject" Target="../embeddings/oleObject5.bin"/><Relationship Id="rId9" Type="http://schemas.openxmlformats.org/officeDocument/2006/relationships/image" Target="../media/image8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13" Type="http://schemas.openxmlformats.org/officeDocument/2006/relationships/image" Target="../media/image12.wmf"/><Relationship Id="rId18" Type="http://schemas.openxmlformats.org/officeDocument/2006/relationships/oleObject" Target="../embeddings/oleObject17.bin"/><Relationship Id="rId3" Type="http://schemas.openxmlformats.org/officeDocument/2006/relationships/image" Target="../media/image5.wmf"/><Relationship Id="rId7" Type="http://schemas.openxmlformats.org/officeDocument/2006/relationships/image" Target="../media/image6.wmf"/><Relationship Id="rId12" Type="http://schemas.openxmlformats.org/officeDocument/2006/relationships/oleObject" Target="../embeddings/oleObject14.bin"/><Relationship Id="rId17" Type="http://schemas.openxmlformats.org/officeDocument/2006/relationships/image" Target="../media/image13.wmf"/><Relationship Id="rId2" Type="http://schemas.openxmlformats.org/officeDocument/2006/relationships/oleObject" Target="../embeddings/oleObject9.bin"/><Relationship Id="rId16" Type="http://schemas.openxmlformats.org/officeDocument/2006/relationships/oleObject" Target="../embeddings/oleObject1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.bin"/><Relationship Id="rId11" Type="http://schemas.openxmlformats.org/officeDocument/2006/relationships/image" Target="../media/image7.wmf"/><Relationship Id="rId5" Type="http://schemas.openxmlformats.org/officeDocument/2006/relationships/image" Target="../media/image10.wmf"/><Relationship Id="rId15" Type="http://schemas.openxmlformats.org/officeDocument/2006/relationships/image" Target="../media/image8.wmf"/><Relationship Id="rId10" Type="http://schemas.openxmlformats.org/officeDocument/2006/relationships/oleObject" Target="../embeddings/oleObject13.bin"/><Relationship Id="rId19" Type="http://schemas.openxmlformats.org/officeDocument/2006/relationships/image" Target="../media/image14.wmf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1.wmf"/><Relationship Id="rId14" Type="http://schemas.openxmlformats.org/officeDocument/2006/relationships/oleObject" Target="../embeddings/oleObject15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13" Type="http://schemas.openxmlformats.org/officeDocument/2006/relationships/image" Target="../media/image20.wmf"/><Relationship Id="rId3" Type="http://schemas.openxmlformats.org/officeDocument/2006/relationships/image" Target="../media/image15.wmf"/><Relationship Id="rId7" Type="http://schemas.openxmlformats.org/officeDocument/2006/relationships/image" Target="../media/image17.wmf"/><Relationship Id="rId12" Type="http://schemas.openxmlformats.org/officeDocument/2006/relationships/oleObject" Target="../embeddings/oleObject23.bin"/><Relationship Id="rId2" Type="http://schemas.openxmlformats.org/officeDocument/2006/relationships/oleObject" Target="../embeddings/oleObject1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0.bin"/><Relationship Id="rId11" Type="http://schemas.openxmlformats.org/officeDocument/2006/relationships/image" Target="../media/image19.wmf"/><Relationship Id="rId5" Type="http://schemas.openxmlformats.org/officeDocument/2006/relationships/image" Target="../media/image16.wmf"/><Relationship Id="rId10" Type="http://schemas.openxmlformats.org/officeDocument/2006/relationships/oleObject" Target="../embeddings/oleObject22.bin"/><Relationship Id="rId4" Type="http://schemas.openxmlformats.org/officeDocument/2006/relationships/oleObject" Target="../embeddings/oleObject19.bin"/><Relationship Id="rId9" Type="http://schemas.openxmlformats.org/officeDocument/2006/relationships/image" Target="../media/image18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13" Type="http://schemas.openxmlformats.org/officeDocument/2006/relationships/image" Target="../media/image26.wmf"/><Relationship Id="rId3" Type="http://schemas.openxmlformats.org/officeDocument/2006/relationships/image" Target="../media/image21.wmf"/><Relationship Id="rId7" Type="http://schemas.openxmlformats.org/officeDocument/2006/relationships/image" Target="../media/image23.wmf"/><Relationship Id="rId12" Type="http://schemas.openxmlformats.org/officeDocument/2006/relationships/oleObject" Target="../embeddings/oleObject29.bin"/><Relationship Id="rId2" Type="http://schemas.openxmlformats.org/officeDocument/2006/relationships/oleObject" Target="../embeddings/oleObject2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6.bin"/><Relationship Id="rId11" Type="http://schemas.openxmlformats.org/officeDocument/2006/relationships/image" Target="../media/image25.wmf"/><Relationship Id="rId5" Type="http://schemas.openxmlformats.org/officeDocument/2006/relationships/image" Target="../media/image22.wmf"/><Relationship Id="rId15" Type="http://schemas.openxmlformats.org/officeDocument/2006/relationships/image" Target="../media/image27.wmf"/><Relationship Id="rId10" Type="http://schemas.openxmlformats.org/officeDocument/2006/relationships/oleObject" Target="../embeddings/oleObject28.bin"/><Relationship Id="rId4" Type="http://schemas.openxmlformats.org/officeDocument/2006/relationships/oleObject" Target="../embeddings/oleObject25.bin"/><Relationship Id="rId9" Type="http://schemas.openxmlformats.org/officeDocument/2006/relationships/image" Target="../media/image24.wmf"/><Relationship Id="rId14" Type="http://schemas.openxmlformats.org/officeDocument/2006/relationships/oleObject" Target="../embeddings/oleObject30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3" Type="http://schemas.openxmlformats.org/officeDocument/2006/relationships/image" Target="../media/image28.wmf"/><Relationship Id="rId7" Type="http://schemas.openxmlformats.org/officeDocument/2006/relationships/image" Target="../media/image30.wmf"/><Relationship Id="rId2" Type="http://schemas.openxmlformats.org/officeDocument/2006/relationships/oleObject" Target="../embeddings/oleObject3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3.bin"/><Relationship Id="rId11" Type="http://schemas.openxmlformats.org/officeDocument/2006/relationships/image" Target="../media/image32.wmf"/><Relationship Id="rId5" Type="http://schemas.openxmlformats.org/officeDocument/2006/relationships/image" Target="../media/image29.wmf"/><Relationship Id="rId10" Type="http://schemas.openxmlformats.org/officeDocument/2006/relationships/oleObject" Target="../embeddings/oleObject35.bin"/><Relationship Id="rId4" Type="http://schemas.openxmlformats.org/officeDocument/2006/relationships/oleObject" Target="../embeddings/oleObject32.bin"/><Relationship Id="rId9" Type="http://schemas.openxmlformats.org/officeDocument/2006/relationships/image" Target="../media/image3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15.4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Logarithmic Functions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Solving Logarithmic Equations (cont.)</a:t>
            </a:r>
          </a:p>
        </p:txBody>
      </p:sp>
      <p:sp>
        <p:nvSpPr>
          <p:cNvPr id="7" name="Rectangle 6"/>
          <p:cNvSpPr/>
          <p:nvPr/>
        </p:nvSpPr>
        <p:spPr>
          <a:xfrm>
            <a:off x="2362200" y="1420429"/>
            <a:ext cx="6477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The exponents are equal because the bases are the same. </a:t>
            </a:r>
          </a:p>
        </p:txBody>
      </p:sp>
      <p:graphicFrame>
        <p:nvGraphicFramePr>
          <p:cNvPr id="94212" name="Object 4"/>
          <p:cNvGraphicFramePr>
            <a:graphicFrameLocks noChangeAspect="1"/>
          </p:cNvGraphicFramePr>
          <p:nvPr/>
        </p:nvGraphicFramePr>
        <p:xfrm>
          <a:off x="1143000" y="1474434"/>
          <a:ext cx="889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88840" imgH="291960" progId="Equation.DSMT4">
                  <p:embed/>
                </p:oleObj>
              </mc:Choice>
              <mc:Fallback>
                <p:oleObj name="Equation" r:id="rId2" imgW="88884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474434"/>
                        <a:ext cx="889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213" name="Object 5"/>
          <p:cNvGraphicFramePr>
            <a:graphicFrameLocks noChangeAspect="1"/>
          </p:cNvGraphicFramePr>
          <p:nvPr/>
        </p:nvGraphicFramePr>
        <p:xfrm>
          <a:off x="1295400" y="1905000"/>
          <a:ext cx="774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74360" imgH="838080" progId="Equation.DSMT4">
                  <p:embed/>
                </p:oleObj>
              </mc:Choice>
              <mc:Fallback>
                <p:oleObj name="Equation" r:id="rId4" imgW="7743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905000"/>
                        <a:ext cx="774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214" name="Object 6"/>
          <p:cNvGraphicFramePr>
            <a:graphicFrameLocks noChangeAspect="1"/>
          </p:cNvGraphicFramePr>
          <p:nvPr/>
        </p:nvGraphicFramePr>
        <p:xfrm>
          <a:off x="581025" y="3048000"/>
          <a:ext cx="2374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374560" imgH="838080" progId="Equation.DSMT4">
                  <p:embed/>
                </p:oleObj>
              </mc:Choice>
              <mc:Fallback>
                <p:oleObj name="Equation" r:id="rId6" imgW="23745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025" y="3048000"/>
                        <a:ext cx="2374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5734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For </a:t>
            </a:r>
            <a:r>
              <a:rPr lang="en-US" i="1" dirty="0">
                <a:solidFill>
                  <a:srgbClr val="000000"/>
                </a:solidFill>
              </a:rPr>
              <a:t>x </a:t>
            </a:r>
            <a:r>
              <a:rPr lang="en-US" dirty="0">
                <a:solidFill>
                  <a:srgbClr val="000000"/>
                </a:solidFill>
              </a:rPr>
              <a:t>&gt; 0, </a:t>
            </a:r>
            <a:r>
              <a:rPr lang="en-US" i="1" dirty="0">
                <a:solidFill>
                  <a:srgbClr val="000000"/>
                </a:solidFill>
              </a:rPr>
              <a:t>b </a:t>
            </a:r>
            <a:r>
              <a:rPr lang="en-US" dirty="0">
                <a:solidFill>
                  <a:srgbClr val="000000"/>
                </a:solidFill>
              </a:rPr>
              <a:t>&gt; 0, 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≠ 1, </a:t>
            </a:r>
          </a:p>
          <a:p>
            <a:pPr algn="ctr"/>
            <a:r>
              <a:rPr lang="en-US" i="1" dirty="0">
                <a:solidFill>
                  <a:srgbClr val="0000FF"/>
                </a:solidFill>
              </a:rPr>
              <a:t>x </a:t>
            </a:r>
            <a:r>
              <a:rPr lang="en-US" dirty="0">
                <a:solidFill>
                  <a:srgbClr val="0000FF"/>
                </a:solidFill>
              </a:rPr>
              <a:t>= </a:t>
            </a:r>
            <a:r>
              <a:rPr lang="en-US" i="1" dirty="0">
                <a:solidFill>
                  <a:srgbClr val="0000FF"/>
                </a:solidFill>
              </a:rPr>
              <a:t>b</a:t>
            </a:r>
            <a:r>
              <a:rPr lang="en-US" i="1" baseline="30000" dirty="0">
                <a:solidFill>
                  <a:srgbClr val="0000FF"/>
                </a:solidFill>
              </a:rPr>
              <a:t>y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is equivalent to 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 = log</a:t>
            </a:r>
            <a:r>
              <a:rPr lang="en-US" i="1" baseline="-25000" dirty="0">
                <a:solidFill>
                  <a:srgbClr val="0000FF"/>
                </a:solidFill>
              </a:rPr>
              <a:t>b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. </a:t>
            </a:r>
          </a:p>
          <a:p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= log</a:t>
            </a:r>
            <a:r>
              <a:rPr lang="en-US" i="1" baseline="-25000" dirty="0">
                <a:solidFill>
                  <a:srgbClr val="000000"/>
                </a:solidFill>
              </a:rPr>
              <a:t>b</a:t>
            </a:r>
            <a:r>
              <a:rPr lang="en-US" i="1" dirty="0">
                <a:solidFill>
                  <a:srgbClr val="000000"/>
                </a:solidFill>
              </a:rPr>
              <a:t>x </a:t>
            </a:r>
            <a:r>
              <a:rPr lang="en-US" dirty="0">
                <a:solidFill>
                  <a:srgbClr val="000000"/>
                </a:solidFill>
              </a:rPr>
              <a:t>is read “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is the logarithm (base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) of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.”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Definition of Logarithm (base </a:t>
            </a:r>
            <a:r>
              <a:rPr lang="en-US" i="1" dirty="0"/>
              <a:t>b</a:t>
            </a:r>
            <a:r>
              <a:rPr lang="en-US" dirty="0"/>
              <a:t>)</a:t>
            </a:r>
            <a:r>
              <a:rPr lang="en-US" i="1" dirty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41960" y="5029200"/>
            <a:ext cx="8229600" cy="914400"/>
          </a:xfrm>
        </p:spPr>
        <p:txBody>
          <a:bodyPr>
            <a:noAutofit/>
          </a:bodyPr>
          <a:lstStyle/>
          <a:p>
            <a:r>
              <a:rPr lang="en-US" dirty="0"/>
              <a:t>Note that in each case the base of the exponent is the base of the logarithm.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Translating between Exponential and Logarithmic Form</a:t>
            </a:r>
          </a:p>
        </p:txBody>
      </p:sp>
      <p:graphicFrame>
        <p:nvGraphicFramePr>
          <p:cNvPr id="4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1341219"/>
              </p:ext>
            </p:extLst>
          </p:nvPr>
        </p:nvGraphicFramePr>
        <p:xfrm>
          <a:off x="533400" y="1219200"/>
          <a:ext cx="8138160" cy="3688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9319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62000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endParaRPr sz="2000" dirty="0">
                        <a:latin typeface="Roboto Condensed"/>
                        <a:cs typeface="Roboto Condensed"/>
                      </a:endParaRPr>
                    </a:p>
                  </a:txBody>
                  <a:tcPr marL="0" marR="0" marT="77470" marB="0"/>
                </a:tc>
                <a:tc>
                  <a:txBody>
                    <a:bodyPr/>
                    <a:lstStyle/>
                    <a:p>
                      <a:pPr marL="9652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55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</a:rPr>
                        <a:t>Exponential Form</a:t>
                      </a:r>
                      <a:endParaRPr sz="2000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69850" marB="0"/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endParaRPr sz="2000" dirty="0">
                        <a:solidFill>
                          <a:schemeClr val="bg1"/>
                        </a:solidFill>
                        <a:latin typeface="Symbol"/>
                        <a:cs typeface="Symbol"/>
                      </a:endParaRPr>
                    </a:p>
                  </a:txBody>
                  <a:tcPr marL="0" marR="0" marT="64769" marB="0"/>
                </a:tc>
                <a:tc>
                  <a:txBody>
                    <a:bodyPr/>
                    <a:lstStyle/>
                    <a:p>
                      <a:pPr marL="7112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54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</a:rPr>
                        <a:t>Logarithmic Form</a:t>
                      </a:r>
                      <a:endParaRPr sz="2000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69215" marB="0"/>
                </a:tc>
                <a:tc>
                  <a:txBody>
                    <a:bodyPr/>
                    <a:lstStyle/>
                    <a:p>
                      <a:pPr marL="78740">
                        <a:lnSpc>
                          <a:spcPct val="100000"/>
                        </a:lnSpc>
                        <a:spcBef>
                          <a:spcPts val="735"/>
                        </a:spcBef>
                      </a:pPr>
                      <a:endParaRPr sz="2000" dirty="0">
                        <a:solidFill>
                          <a:schemeClr val="bg1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93345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2000" b="1" dirty="0">
                          <a:solidFill>
                            <a:srgbClr val="000000"/>
                          </a:solidFill>
                        </a:rPr>
                        <a:t>a.</a:t>
                      </a:r>
                      <a:endParaRPr sz="2000" b="1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77470" marB="0" anchor="ctr"/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2000" spc="25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sz="2000" spc="37" baseline="42735" dirty="0">
                          <a:solidFill>
                            <a:srgbClr val="000000"/>
                          </a:solidFill>
                        </a:rPr>
                        <a:t>3 </a:t>
                      </a:r>
                      <a:r>
                        <a:rPr lang="en-US" sz="2000" spc="-70" dirty="0">
                          <a:solidFill>
                            <a:srgbClr val="000000"/>
                          </a:solidFill>
                        </a:rPr>
                        <a:t>=</a:t>
                      </a:r>
                      <a:r>
                        <a:rPr sz="2000" spc="-5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8</a:t>
                      </a:r>
                      <a:endParaRPr sz="200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69850" marB="0" anchor="ctr"/>
                </a:tc>
                <a:tc>
                  <a:txBody>
                    <a:bodyPr/>
                    <a:lstStyle/>
                    <a:p>
                      <a:pPr marL="71755" algn="ctr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Symbol"/>
                          <a:cs typeface="Symbol"/>
                          <a:sym typeface="Symbol"/>
                        </a:rPr>
                        <a:t></a:t>
                      </a:r>
                      <a:endParaRPr sz="2000" dirty="0">
                        <a:solidFill>
                          <a:srgbClr val="000000"/>
                        </a:solidFill>
                        <a:latin typeface="Symbol"/>
                        <a:cs typeface="Symbol"/>
                      </a:endParaRPr>
                    </a:p>
                  </a:txBody>
                  <a:tcPr marL="0" marR="0" marT="64769" marB="0" anchor="ctr"/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2000" spc="-10" dirty="0">
                          <a:solidFill>
                            <a:srgbClr val="000000"/>
                          </a:solidFill>
                        </a:rPr>
                        <a:t>log</a:t>
                      </a:r>
                      <a:r>
                        <a:rPr sz="2000" spc="-18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baseline="-25641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sz="2000" spc="-75" baseline="-25641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8</a:t>
                      </a:r>
                      <a:r>
                        <a:rPr sz="2000" spc="-7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sz="2000" spc="-70" dirty="0">
                          <a:solidFill>
                            <a:srgbClr val="000000"/>
                          </a:solidFill>
                        </a:rPr>
                        <a:t>=</a:t>
                      </a:r>
                      <a:r>
                        <a:rPr sz="2000" spc="-4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3</a:t>
                      </a:r>
                      <a:endParaRPr sz="200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69215" marB="0" anchor="ctr"/>
                </a:tc>
                <a:tc>
                  <a:txBody>
                    <a:bodyPr/>
                    <a:lstStyle/>
                    <a:p>
                      <a:pPr marL="78740">
                        <a:lnSpc>
                          <a:spcPct val="100000"/>
                        </a:lnSpc>
                        <a:spcBef>
                          <a:spcPts val="73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The </a:t>
                      </a:r>
                      <a:r>
                        <a:rPr sz="2000" spc="-5" dirty="0">
                          <a:solidFill>
                            <a:srgbClr val="000000"/>
                          </a:solidFill>
                        </a:rPr>
                        <a:t>base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is 2. The logarithm is</a:t>
                      </a:r>
                      <a:r>
                        <a:rPr sz="2000" spc="-7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3.</a:t>
                      </a:r>
                      <a:endParaRPr sz="2000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9334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sz="2000" b="1" spc="-5" dirty="0">
                          <a:solidFill>
                            <a:srgbClr val="000000"/>
                          </a:solidFill>
                        </a:rPr>
                        <a:t>b.</a:t>
                      </a:r>
                      <a:endParaRPr sz="2000" b="1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71120" marB="0" anchor="ctr"/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2000" spc="25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sz="2000" spc="37" baseline="42735" dirty="0">
                          <a:solidFill>
                            <a:srgbClr val="000000"/>
                          </a:solidFill>
                        </a:rPr>
                        <a:t>4 </a:t>
                      </a:r>
                      <a:r>
                        <a:rPr lang="en-US" sz="2000" spc="-70" dirty="0">
                          <a:solidFill>
                            <a:srgbClr val="000000"/>
                          </a:solidFill>
                        </a:rPr>
                        <a:t>=</a:t>
                      </a:r>
                      <a:r>
                        <a:rPr sz="2000" spc="-114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16</a:t>
                      </a:r>
                      <a:endParaRPr sz="200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63500" marB="0" anchor="ctr"/>
                </a:tc>
                <a:tc>
                  <a:txBody>
                    <a:bodyPr/>
                    <a:lstStyle/>
                    <a:p>
                      <a:pPr marL="71755" algn="ctr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Symbol"/>
                          <a:cs typeface="Symbol"/>
                          <a:sym typeface="Symbol"/>
                        </a:rPr>
                        <a:t></a:t>
                      </a:r>
                      <a:endParaRPr lang="en-US" sz="2000" dirty="0">
                        <a:solidFill>
                          <a:srgbClr val="000000"/>
                        </a:solidFill>
                        <a:latin typeface="Symbol"/>
                        <a:cs typeface="Symbol"/>
                      </a:endParaRPr>
                    </a:p>
                  </a:txBody>
                  <a:tcPr marL="0" marR="0" marT="46355" marB="0" anchor="ctr"/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sz="2000" spc="-10" dirty="0">
                          <a:solidFill>
                            <a:srgbClr val="000000"/>
                          </a:solidFill>
                        </a:rPr>
                        <a:t>log</a:t>
                      </a:r>
                      <a:r>
                        <a:rPr sz="2000" spc="-18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spc="37" baseline="-25641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sz="2000" spc="25" dirty="0">
                          <a:solidFill>
                            <a:srgbClr val="000000"/>
                          </a:solidFill>
                        </a:rPr>
                        <a:t>16</a:t>
                      </a:r>
                      <a:r>
                        <a:rPr sz="2000" spc="-5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sz="2000" spc="-70" dirty="0">
                          <a:solidFill>
                            <a:srgbClr val="000000"/>
                          </a:solidFill>
                        </a:rPr>
                        <a:t>=</a:t>
                      </a:r>
                      <a:r>
                        <a:rPr sz="2000" spc="-1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4</a:t>
                      </a:r>
                      <a:endParaRPr sz="200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59690" marB="0" anchor="ctr"/>
                </a:tc>
                <a:tc>
                  <a:txBody>
                    <a:bodyPr/>
                    <a:lstStyle/>
                    <a:p>
                      <a:pPr marL="78740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The </a:t>
                      </a:r>
                      <a:r>
                        <a:rPr sz="2000" spc="-5" dirty="0">
                          <a:solidFill>
                            <a:srgbClr val="000000"/>
                          </a:solidFill>
                        </a:rPr>
                        <a:t>base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is 2. The logarithm is</a:t>
                      </a:r>
                      <a:r>
                        <a:rPr lang="en-US" sz="2000" spc="-7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4.</a:t>
                      </a:r>
                      <a:endParaRPr sz="2000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8699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2000" b="1" dirty="0">
                          <a:solidFill>
                            <a:srgbClr val="000000"/>
                          </a:solidFill>
                        </a:rPr>
                        <a:t>c.</a:t>
                      </a:r>
                      <a:endParaRPr sz="2000" b="1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69850" marB="0" anchor="ctr"/>
                </a:tc>
                <a:tc>
                  <a:txBody>
                    <a:bodyPr/>
                    <a:lstStyle/>
                    <a:p>
                      <a:pPr marL="81280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2000" spc="10" dirty="0">
                          <a:solidFill>
                            <a:srgbClr val="000000"/>
                          </a:solidFill>
                        </a:rPr>
                        <a:t>10</a:t>
                      </a:r>
                      <a:r>
                        <a:rPr sz="2000" spc="15" baseline="42735" dirty="0">
                          <a:solidFill>
                            <a:srgbClr val="000000"/>
                          </a:solidFill>
                        </a:rPr>
                        <a:t>3 </a:t>
                      </a:r>
                      <a:r>
                        <a:rPr lang="en-US" sz="2000" spc="-70" dirty="0">
                          <a:solidFill>
                            <a:srgbClr val="000000"/>
                          </a:solidFill>
                        </a:rPr>
                        <a:t>=</a:t>
                      </a:r>
                      <a:r>
                        <a:rPr sz="2000" spc="-15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1000</a:t>
                      </a:r>
                      <a:endParaRPr sz="200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63500" marB="0" anchor="ctr"/>
                </a:tc>
                <a:tc>
                  <a:txBody>
                    <a:bodyPr/>
                    <a:lstStyle/>
                    <a:p>
                      <a:pPr marL="71755" algn="ctr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Symbol"/>
                          <a:cs typeface="Symbol"/>
                          <a:sym typeface="Symbol"/>
                        </a:rPr>
                        <a:t></a:t>
                      </a:r>
                      <a:endParaRPr lang="en-US" sz="2000" dirty="0">
                        <a:solidFill>
                          <a:srgbClr val="000000"/>
                        </a:solidFill>
                        <a:latin typeface="Symbol"/>
                        <a:cs typeface="Symbol"/>
                      </a:endParaRPr>
                    </a:p>
                  </a:txBody>
                  <a:tcPr marL="0" marR="0" marT="39370" marB="0" anchor="ctr"/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log</a:t>
                      </a:r>
                      <a:r>
                        <a:rPr sz="2000" baseline="-25641" dirty="0">
                          <a:solidFill>
                            <a:srgbClr val="000000"/>
                          </a:solidFill>
                        </a:rPr>
                        <a:t>10</a:t>
                      </a:r>
                      <a:r>
                        <a:rPr sz="2000" spc="-150" baseline="-25641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1000</a:t>
                      </a:r>
                      <a:r>
                        <a:rPr sz="2000" spc="-7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sz="2000" spc="-70" dirty="0">
                          <a:solidFill>
                            <a:srgbClr val="000000"/>
                          </a:solidFill>
                        </a:rPr>
                        <a:t>=</a:t>
                      </a:r>
                      <a:r>
                        <a:rPr sz="2000" spc="-6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3</a:t>
                      </a:r>
                      <a:endParaRPr sz="200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63500" marB="0" anchor="ctr"/>
                </a:tc>
                <a:tc>
                  <a:txBody>
                    <a:bodyPr/>
                    <a:lstStyle/>
                    <a:p>
                      <a:pPr marL="78740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The </a:t>
                      </a:r>
                      <a:r>
                        <a:rPr sz="2000" spc="-5" dirty="0">
                          <a:solidFill>
                            <a:srgbClr val="000000"/>
                          </a:solidFill>
                        </a:rPr>
                        <a:t>base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is 10. The logarithm is</a:t>
                      </a:r>
                      <a:r>
                        <a:rPr sz="2000" spc="-8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3.</a:t>
                      </a:r>
                      <a:endParaRPr sz="2000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857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2000" b="1" dirty="0">
                          <a:solidFill>
                            <a:srgbClr val="000000"/>
                          </a:solidFill>
                        </a:rPr>
                        <a:t>d.</a:t>
                      </a:r>
                      <a:endParaRPr sz="2000" b="1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67310" marB="0" anchor="ctr"/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2000" spc="5" dirty="0">
                          <a:solidFill>
                            <a:srgbClr val="000000"/>
                          </a:solidFill>
                        </a:rPr>
                        <a:t>3</a:t>
                      </a:r>
                      <a:r>
                        <a:rPr sz="2000" spc="7" baseline="42735" dirty="0">
                          <a:solidFill>
                            <a:srgbClr val="000000"/>
                          </a:solidFill>
                        </a:rPr>
                        <a:t>0 </a:t>
                      </a:r>
                      <a:r>
                        <a:rPr lang="en-US" sz="2000" spc="-70" dirty="0">
                          <a:solidFill>
                            <a:srgbClr val="000000"/>
                          </a:solidFill>
                        </a:rPr>
                        <a:t>=</a:t>
                      </a:r>
                      <a:r>
                        <a:rPr sz="2000" spc="-9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</a:t>
                      </a:r>
                      <a:endParaRPr sz="200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63500" marB="0" anchor="ctr"/>
                </a:tc>
                <a:tc>
                  <a:txBody>
                    <a:bodyPr/>
                    <a:lstStyle/>
                    <a:p>
                      <a:pPr marL="71755" algn="ctr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Symbol"/>
                          <a:cs typeface="Symbol"/>
                          <a:sym typeface="Symbol"/>
                        </a:rPr>
                        <a:t></a:t>
                      </a:r>
                      <a:endParaRPr lang="en-US" sz="2000" dirty="0">
                        <a:solidFill>
                          <a:srgbClr val="000000"/>
                        </a:solidFill>
                        <a:latin typeface="Symbol"/>
                        <a:cs typeface="Symbol"/>
                      </a:endParaRPr>
                    </a:p>
                  </a:txBody>
                  <a:tcPr marL="0" marR="0" marT="59055" marB="0" anchor="ctr"/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2000" spc="5" dirty="0">
                          <a:solidFill>
                            <a:srgbClr val="000000"/>
                          </a:solidFill>
                        </a:rPr>
                        <a:t>log</a:t>
                      </a:r>
                      <a:r>
                        <a:rPr sz="2000" spc="7" baseline="-25641" dirty="0">
                          <a:solidFill>
                            <a:srgbClr val="000000"/>
                          </a:solidFill>
                        </a:rPr>
                        <a:t>3</a:t>
                      </a:r>
                      <a:r>
                        <a:rPr sz="2000" spc="-157" baseline="-25641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</a:t>
                      </a:r>
                      <a:r>
                        <a:rPr sz="2000" spc="-13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sz="2000" spc="-70" dirty="0">
                          <a:solidFill>
                            <a:srgbClr val="000000"/>
                          </a:solidFill>
                        </a:rPr>
                        <a:t>=</a:t>
                      </a:r>
                      <a:r>
                        <a:rPr sz="2000" spc="-2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0</a:t>
                      </a:r>
                      <a:endParaRPr sz="200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65405" marB="0" anchor="ctr"/>
                </a:tc>
                <a:tc>
                  <a:txBody>
                    <a:bodyPr/>
                    <a:lstStyle/>
                    <a:p>
                      <a:pPr marL="78740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The </a:t>
                      </a:r>
                      <a:r>
                        <a:rPr sz="2000" spc="-5" dirty="0">
                          <a:solidFill>
                            <a:srgbClr val="000000"/>
                          </a:solidFill>
                        </a:rPr>
                        <a:t>base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is 3. The logarithm is</a:t>
                      </a:r>
                      <a:r>
                        <a:rPr sz="2000" spc="-7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0.</a:t>
                      </a:r>
                      <a:endParaRPr sz="2000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8318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1160"/>
                        </a:spcBef>
                      </a:pPr>
                      <a:r>
                        <a:rPr sz="2000" b="1" dirty="0">
                          <a:solidFill>
                            <a:srgbClr val="000000"/>
                          </a:solidFill>
                        </a:rPr>
                        <a:t>e.</a:t>
                      </a:r>
                      <a:endParaRPr sz="2000" b="1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147320" marB="0" anchor="ctr"/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endParaRPr sz="2000" baseline="10101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76835" marB="0" anchor="ctr"/>
                </a:tc>
                <a:tc>
                  <a:txBody>
                    <a:bodyPr/>
                    <a:lstStyle/>
                    <a:p>
                      <a:pPr marL="71755" algn="ctr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Symbol"/>
                          <a:cs typeface="Symbol"/>
                          <a:sym typeface="Symbol"/>
                        </a:rPr>
                        <a:t></a:t>
                      </a:r>
                      <a:endParaRPr lang="en-US" sz="2000" dirty="0">
                        <a:solidFill>
                          <a:srgbClr val="000000"/>
                        </a:solidFill>
                        <a:latin typeface="Symbol"/>
                        <a:cs typeface="Symbol"/>
                      </a:endParaRPr>
                    </a:p>
                  </a:txBody>
                  <a:tcPr marL="0" marR="0" marT="120650" marB="0" anchor="ctr"/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1100"/>
                        </a:spcBef>
                      </a:pPr>
                      <a:endParaRPr sz="200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13970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2000" dirty="0">
                        <a:solidFill>
                          <a:srgbClr val="000000"/>
                        </a:solidFill>
                      </a:endParaRPr>
                    </a:p>
                    <a:p>
                      <a:pPr marL="78740">
                        <a:lnSpc>
                          <a:spcPct val="100000"/>
                        </a:lnSpc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The </a:t>
                      </a:r>
                      <a:r>
                        <a:rPr sz="2000" spc="-5" dirty="0">
                          <a:solidFill>
                            <a:srgbClr val="000000"/>
                          </a:solidFill>
                        </a:rPr>
                        <a:t>base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is 5. The logarithm is</a:t>
                      </a:r>
                      <a:r>
                        <a:rPr sz="2000" spc="-10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1.</a:t>
                      </a:r>
                      <a:endParaRPr sz="2000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381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88066" name="Object 2"/>
          <p:cNvGraphicFramePr>
            <a:graphicFrameLocks noChangeAspect="1"/>
          </p:cNvGraphicFramePr>
          <p:nvPr/>
        </p:nvGraphicFramePr>
        <p:xfrm>
          <a:off x="1066800" y="4254500"/>
          <a:ext cx="7620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61760" imgH="622080" progId="Equation.DSMT4">
                  <p:embed/>
                </p:oleObj>
              </mc:Choice>
              <mc:Fallback>
                <p:oleObj name="Equation" r:id="rId2" imgW="761760" imgH="622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4254500"/>
                        <a:ext cx="7620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8067" name="Object 3"/>
          <p:cNvGraphicFramePr>
            <a:graphicFrameLocks noChangeAspect="1"/>
          </p:cNvGraphicFramePr>
          <p:nvPr/>
        </p:nvGraphicFramePr>
        <p:xfrm>
          <a:off x="3042824" y="4254500"/>
          <a:ext cx="11430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43000" imgH="622080" progId="Equation.DSMT4">
                  <p:embed/>
                </p:oleObj>
              </mc:Choice>
              <mc:Fallback>
                <p:oleObj name="Equation" r:id="rId4" imgW="1143000" imgH="622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2824" y="4254500"/>
                        <a:ext cx="11430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022366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For </a:t>
            </a:r>
            <a:r>
              <a:rPr lang="en-US" i="1" dirty="0">
                <a:solidFill>
                  <a:srgbClr val="000000"/>
                </a:solidFill>
              </a:rPr>
              <a:t>b </a:t>
            </a:r>
            <a:r>
              <a:rPr lang="en-US" dirty="0">
                <a:solidFill>
                  <a:srgbClr val="000000"/>
                </a:solidFill>
              </a:rPr>
              <a:t>&gt; 0 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≠ 1, </a:t>
            </a:r>
          </a:p>
          <a:p>
            <a:pPr marL="461963" indent="-461963">
              <a:buFont typeface="+mj-lt"/>
              <a:buAutoNum type="arabicPeriod"/>
              <a:tabLst>
                <a:tab pos="2174875" algn="l"/>
              </a:tabLst>
            </a:pP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b="1" dirty="0">
                <a:solidFill>
                  <a:srgbClr val="000000"/>
                </a:solidFill>
              </a:rPr>
              <a:t>log</a:t>
            </a:r>
            <a:r>
              <a:rPr lang="en-US" b="1" i="1" baseline="-25000" dirty="0">
                <a:solidFill>
                  <a:srgbClr val="000000"/>
                </a:solidFill>
              </a:rPr>
              <a:t>b</a:t>
            </a:r>
            <a:r>
              <a:rPr lang="en-US" b="1" dirty="0">
                <a:solidFill>
                  <a:srgbClr val="000000"/>
                </a:solidFill>
              </a:rPr>
              <a:t>1 </a:t>
            </a:r>
            <a:r>
              <a:rPr lang="en-US" dirty="0">
                <a:solidFill>
                  <a:srgbClr val="000000"/>
                </a:solidFill>
              </a:rPr>
              <a:t>=</a:t>
            </a:r>
            <a:r>
              <a:rPr lang="en-US" b="1" dirty="0">
                <a:solidFill>
                  <a:srgbClr val="000000"/>
                </a:solidFill>
              </a:rPr>
              <a:t> 0</a:t>
            </a:r>
            <a:r>
              <a:rPr lang="en-US" dirty="0">
                <a:solidFill>
                  <a:srgbClr val="000000"/>
                </a:solidFill>
              </a:rPr>
              <a:t>  	Regardless of the base, the logarithm of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00"/>
                </a:solidFill>
              </a:rPr>
              <a:t>	1 is 0. </a:t>
            </a:r>
          </a:p>
          <a:p>
            <a:pPr marL="461963" indent="-461963">
              <a:buFont typeface="+mj-lt"/>
              <a:buAutoNum type="arabicPeriod"/>
              <a:tabLst>
                <a:tab pos="2174875" algn="l"/>
              </a:tabLst>
            </a:pP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b="1" dirty="0">
                <a:solidFill>
                  <a:srgbClr val="000000"/>
                </a:solidFill>
              </a:rPr>
              <a:t>log</a:t>
            </a:r>
            <a:r>
              <a:rPr lang="en-US" b="1" i="1" baseline="-25000" dirty="0">
                <a:solidFill>
                  <a:srgbClr val="000000"/>
                </a:solidFill>
              </a:rPr>
              <a:t>b</a:t>
            </a:r>
            <a:r>
              <a:rPr lang="en-US" b="1" i="1" dirty="0">
                <a:solidFill>
                  <a:srgbClr val="000000"/>
                </a:solidFill>
              </a:rPr>
              <a:t>b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=</a:t>
            </a:r>
            <a:r>
              <a:rPr lang="en-US" b="1" dirty="0">
                <a:solidFill>
                  <a:srgbClr val="000000"/>
                </a:solidFill>
              </a:rPr>
              <a:t> 1</a:t>
            </a:r>
            <a:r>
              <a:rPr lang="en-US" dirty="0">
                <a:solidFill>
                  <a:srgbClr val="000000"/>
                </a:solidFill>
              </a:rPr>
              <a:t> 	The logarithm of the base is always 1. </a:t>
            </a:r>
          </a:p>
          <a:p>
            <a:pPr marL="461963" indent="-461963">
              <a:buFont typeface="+mj-lt"/>
              <a:buAutoNum type="arabicPeriod"/>
              <a:tabLst>
                <a:tab pos="2174875" algn="l"/>
              </a:tabLst>
            </a:pPr>
            <a:r>
              <a:rPr lang="da-DK" dirty="0">
                <a:solidFill>
                  <a:srgbClr val="000000"/>
                </a:solidFill>
              </a:rPr>
              <a:t> 	For </a:t>
            </a:r>
            <a:r>
              <a:rPr lang="da-DK" i="1" dirty="0">
                <a:solidFill>
                  <a:srgbClr val="000000"/>
                </a:solidFill>
              </a:rPr>
              <a:t>x</a:t>
            </a:r>
            <a:r>
              <a:rPr lang="da-DK" dirty="0">
                <a:solidFill>
                  <a:srgbClr val="000000"/>
                </a:solidFill>
              </a:rPr>
              <a:t> &gt; 0 </a:t>
            </a:r>
          </a:p>
          <a:p>
            <a:pPr marL="461963" indent="-461963">
              <a:buFont typeface="+mj-lt"/>
              <a:buAutoNum type="arabicPeriod"/>
              <a:tabLst>
                <a:tab pos="2174875" algn="l"/>
              </a:tabLst>
            </a:pPr>
            <a:r>
              <a:rPr lang="fr-FR" dirty="0">
                <a:solidFill>
                  <a:srgbClr val="000000"/>
                </a:solidFill>
              </a:rPr>
              <a:t> </a:t>
            </a:r>
            <a:r>
              <a:rPr lang="fr-FR" b="1" dirty="0">
                <a:solidFill>
                  <a:srgbClr val="000000"/>
                </a:solidFill>
              </a:rPr>
              <a:t>log</a:t>
            </a:r>
            <a:r>
              <a:rPr lang="fr-FR" b="1" i="1" baseline="-25000" dirty="0">
                <a:solidFill>
                  <a:srgbClr val="000000"/>
                </a:solidFill>
              </a:rPr>
              <a:t>b</a:t>
            </a:r>
            <a:r>
              <a:rPr lang="fr-FR" dirty="0">
                <a:solidFill>
                  <a:srgbClr val="000000"/>
                </a:solidFill>
              </a:rPr>
              <a:t> </a:t>
            </a:r>
            <a:r>
              <a:rPr lang="fr-FR" b="1" i="1" dirty="0">
                <a:solidFill>
                  <a:srgbClr val="000000"/>
                </a:solidFill>
              </a:rPr>
              <a:t>b</a:t>
            </a:r>
            <a:r>
              <a:rPr lang="fr-FR" b="1" i="1" baseline="30000" dirty="0">
                <a:solidFill>
                  <a:srgbClr val="000000"/>
                </a:solidFill>
              </a:rPr>
              <a:t>x</a:t>
            </a:r>
            <a:r>
              <a:rPr lang="fr-FR" dirty="0">
                <a:solidFill>
                  <a:srgbClr val="000000"/>
                </a:solidFill>
              </a:rPr>
              <a:t> = </a:t>
            </a:r>
            <a:r>
              <a:rPr lang="fr-FR" b="1" i="1" dirty="0">
                <a:solidFill>
                  <a:srgbClr val="000000"/>
                </a:solidFill>
              </a:rPr>
              <a:t>x</a:t>
            </a:r>
            <a:r>
              <a:rPr lang="fr-FR" dirty="0">
                <a:solidFill>
                  <a:srgbClr val="000000"/>
                </a:solidFill>
              </a:rPr>
              <a:t> 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Properties: Basic Properties of Logarithms </a:t>
            </a:r>
          </a:p>
        </p:txBody>
      </p:sp>
      <p:graphicFrame>
        <p:nvGraphicFramePr>
          <p:cNvPr id="8909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2030643"/>
              </p:ext>
            </p:extLst>
          </p:nvPr>
        </p:nvGraphicFramePr>
        <p:xfrm>
          <a:off x="1066800" y="3263900"/>
          <a:ext cx="12446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44520" imgH="393480" progId="Equation.DSMT4">
                  <p:embed/>
                </p:oleObj>
              </mc:Choice>
              <mc:Fallback>
                <p:oleObj name="Equation" r:id="rId2" imgW="1244520" imgH="393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263900"/>
                        <a:ext cx="12446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four basic properties of logarithms to evaluate each expression.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Evaluating Logarithms</a:t>
            </a:r>
          </a:p>
        </p:txBody>
      </p:sp>
      <p:graphicFrame>
        <p:nvGraphicFramePr>
          <p:cNvPr id="90116" name="Object 4"/>
          <p:cNvGraphicFramePr>
            <a:graphicFrameLocks noChangeAspect="1"/>
          </p:cNvGraphicFramePr>
          <p:nvPr/>
        </p:nvGraphicFramePr>
        <p:xfrm>
          <a:off x="582966" y="2250488"/>
          <a:ext cx="12700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69720" imgH="431640" progId="Equation.DSMT4">
                  <p:embed/>
                </p:oleObj>
              </mc:Choice>
              <mc:Fallback>
                <p:oleObj name="Equation" r:id="rId2" imgW="1269720" imgH="4316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966" y="2250488"/>
                        <a:ext cx="12700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4"/>
          <p:cNvGraphicFramePr>
            <a:graphicFrameLocks noChangeAspect="1"/>
          </p:cNvGraphicFramePr>
          <p:nvPr/>
        </p:nvGraphicFramePr>
        <p:xfrm>
          <a:off x="569913" y="2876610"/>
          <a:ext cx="12954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95280" imgH="431640" progId="Equation.DSMT4">
                  <p:embed/>
                </p:oleObj>
              </mc:Choice>
              <mc:Fallback>
                <p:oleObj name="Equation" r:id="rId4" imgW="1295280" imgH="4316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913" y="2876610"/>
                        <a:ext cx="12954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8755756"/>
              </p:ext>
            </p:extLst>
          </p:nvPr>
        </p:nvGraphicFramePr>
        <p:xfrm>
          <a:off x="3333750" y="2209800"/>
          <a:ext cx="15113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11280" imgH="393480" progId="Equation.DSMT4">
                  <p:embed/>
                </p:oleObj>
              </mc:Choice>
              <mc:Fallback>
                <p:oleObj name="Equation" r:id="rId6" imgW="1511280" imgH="3934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3750" y="2209800"/>
                        <a:ext cx="15113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012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4409793"/>
              </p:ext>
            </p:extLst>
          </p:nvPr>
        </p:nvGraphicFramePr>
        <p:xfrm>
          <a:off x="3333750" y="2876610"/>
          <a:ext cx="14605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60160" imgH="431640" progId="Equation.DSMT4">
                  <p:embed/>
                </p:oleObj>
              </mc:Choice>
              <mc:Fallback>
                <p:oleObj name="Equation" r:id="rId8" imgW="1460160" imgH="4316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3750" y="2876610"/>
                        <a:ext cx="14605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11">
            <a:extLst>
              <a:ext uri="{FF2B5EF4-FFF2-40B4-BE49-F238E27FC236}">
                <a16:creationId xmlns:a16="http://schemas.microsoft.com/office/drawing/2014/main" id="{2B0ED179-D404-C6A2-63B9-613FFA164A2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7391611"/>
              </p:ext>
            </p:extLst>
          </p:nvPr>
        </p:nvGraphicFramePr>
        <p:xfrm>
          <a:off x="5867400" y="2209800"/>
          <a:ext cx="18288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28800" imgH="431640" progId="Equation.DSMT4">
                  <p:embed/>
                </p:oleObj>
              </mc:Choice>
              <mc:Fallback>
                <p:oleObj name="Equation" r:id="rId10" imgW="1828800" imgH="431640" progId="Equation.DSMT4">
                  <p:embed/>
                  <p:pic>
                    <p:nvPicPr>
                      <p:cNvPr id="90123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2209800"/>
                        <a:ext cx="18288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Solution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Evaluating Logarithms (cont.)</a:t>
            </a:r>
          </a:p>
        </p:txBody>
      </p:sp>
      <p:graphicFrame>
        <p:nvGraphicFramePr>
          <p:cNvPr id="901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4441733"/>
              </p:ext>
            </p:extLst>
          </p:nvPr>
        </p:nvGraphicFramePr>
        <p:xfrm>
          <a:off x="582966" y="1869488"/>
          <a:ext cx="12700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69720" imgH="431640" progId="Equation.DSMT4">
                  <p:embed/>
                </p:oleObj>
              </mc:Choice>
              <mc:Fallback>
                <p:oleObj name="Equation" r:id="rId2" imgW="1269720" imgH="431640" progId="Equation.DSMT4">
                  <p:embed/>
                  <p:pic>
                    <p:nvPicPr>
                      <p:cNvPr id="9011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966" y="1869488"/>
                        <a:ext cx="12700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011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2664536"/>
              </p:ext>
            </p:extLst>
          </p:nvPr>
        </p:nvGraphicFramePr>
        <p:xfrm>
          <a:off x="1922756" y="1913878"/>
          <a:ext cx="495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95000" imgH="291960" progId="Equation.DSMT4">
                  <p:embed/>
                </p:oleObj>
              </mc:Choice>
              <mc:Fallback>
                <p:oleObj name="Equation" r:id="rId4" imgW="495000" imgH="291960" progId="Equation.DSMT4">
                  <p:embed/>
                  <p:pic>
                    <p:nvPicPr>
                      <p:cNvPr id="9011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2756" y="1913878"/>
                        <a:ext cx="495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3886200" y="1828800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By Property 1 </a:t>
            </a:r>
          </a:p>
        </p:txBody>
      </p:sp>
      <p:graphicFrame>
        <p:nvGraphicFramePr>
          <p:cNvPr id="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5403478"/>
              </p:ext>
            </p:extLst>
          </p:nvPr>
        </p:nvGraphicFramePr>
        <p:xfrm>
          <a:off x="569913" y="2495610"/>
          <a:ext cx="12954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95280" imgH="431640" progId="Equation.DSMT4">
                  <p:embed/>
                </p:oleObj>
              </mc:Choice>
              <mc:Fallback>
                <p:oleObj name="Equation" r:id="rId6" imgW="1295280" imgH="431640" progId="Equation.DSMT4">
                  <p:embed/>
                  <p:pic>
                    <p:nvPicPr>
                      <p:cNvPr id="9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913" y="2495610"/>
                        <a:ext cx="12954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8676834"/>
              </p:ext>
            </p:extLst>
          </p:nvPr>
        </p:nvGraphicFramePr>
        <p:xfrm>
          <a:off x="1941513" y="2546410"/>
          <a:ext cx="457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57200" imgH="279360" progId="Equation.DSMT4">
                  <p:embed/>
                </p:oleObj>
              </mc:Choice>
              <mc:Fallback>
                <p:oleObj name="Equation" r:id="rId8" imgW="457200" imgH="279360" progId="Equation.DSMT4">
                  <p:embed/>
                  <p:pic>
                    <p:nvPicPr>
                      <p:cNvPr id="1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1513" y="2546410"/>
                        <a:ext cx="457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3886200" y="2454922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By Property 2 </a:t>
            </a:r>
          </a:p>
        </p:txBody>
      </p:sp>
      <p:graphicFrame>
        <p:nvGraphicFramePr>
          <p:cNvPr id="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8536721"/>
              </p:ext>
            </p:extLst>
          </p:nvPr>
        </p:nvGraphicFramePr>
        <p:xfrm>
          <a:off x="600722" y="3168650"/>
          <a:ext cx="15113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11280" imgH="393480" progId="Equation.DSMT4">
                  <p:embed/>
                </p:oleObj>
              </mc:Choice>
              <mc:Fallback>
                <p:oleObj name="Equation" r:id="rId10" imgW="1511280" imgH="393480" progId="Equation.DSMT4">
                  <p:embed/>
                  <p:pic>
                    <p:nvPicPr>
                      <p:cNvPr id="1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722" y="3168650"/>
                        <a:ext cx="15113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073768"/>
              </p:ext>
            </p:extLst>
          </p:nvPr>
        </p:nvGraphicFramePr>
        <p:xfrm>
          <a:off x="2167878" y="3194050"/>
          <a:ext cx="660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60240" imgH="291960" progId="Equation.DSMT4">
                  <p:embed/>
                </p:oleObj>
              </mc:Choice>
              <mc:Fallback>
                <p:oleObj name="Equation" r:id="rId12" imgW="660240" imgH="291960" progId="Equation.DSMT4">
                  <p:embed/>
                  <p:pic>
                    <p:nvPicPr>
                      <p:cNvPr id="1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7878" y="3194050"/>
                        <a:ext cx="660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/>
          <p:cNvSpPr/>
          <p:nvPr/>
        </p:nvSpPr>
        <p:spPr>
          <a:xfrm>
            <a:off x="3886200" y="3108912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By Property 3 </a:t>
            </a:r>
          </a:p>
        </p:txBody>
      </p:sp>
      <p:graphicFrame>
        <p:nvGraphicFramePr>
          <p:cNvPr id="9012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3303550"/>
              </p:ext>
            </p:extLst>
          </p:nvPr>
        </p:nvGraphicFramePr>
        <p:xfrm>
          <a:off x="609600" y="3980156"/>
          <a:ext cx="14605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460160" imgH="431640" progId="Equation.DSMT4">
                  <p:embed/>
                </p:oleObj>
              </mc:Choice>
              <mc:Fallback>
                <p:oleObj name="Equation" r:id="rId14" imgW="1460160" imgH="431640" progId="Equation.DSMT4">
                  <p:embed/>
                  <p:pic>
                    <p:nvPicPr>
                      <p:cNvPr id="90123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980156"/>
                        <a:ext cx="14605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012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843051"/>
              </p:ext>
            </p:extLst>
          </p:nvPr>
        </p:nvGraphicFramePr>
        <p:xfrm>
          <a:off x="2133600" y="3949700"/>
          <a:ext cx="1181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180800" imgH="469800" progId="Equation.DSMT4">
                  <p:embed/>
                </p:oleObj>
              </mc:Choice>
              <mc:Fallback>
                <p:oleObj name="Equation" r:id="rId16" imgW="1180800" imgH="469800" progId="Equation.DSMT4">
                  <p:embed/>
                  <p:pic>
                    <p:nvPicPr>
                      <p:cNvPr id="90124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3949700"/>
                        <a:ext cx="1181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012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0032186"/>
              </p:ext>
            </p:extLst>
          </p:nvPr>
        </p:nvGraphicFramePr>
        <p:xfrm>
          <a:off x="2133600" y="4572000"/>
          <a:ext cx="48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482400" imgH="291960" progId="Equation.DSMT4">
                  <p:embed/>
                </p:oleObj>
              </mc:Choice>
              <mc:Fallback>
                <p:oleObj name="Equation" r:id="rId18" imgW="482400" imgH="291960" progId="Equation.DSMT4">
                  <p:embed/>
                  <p:pic>
                    <p:nvPicPr>
                      <p:cNvPr id="90125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4572000"/>
                        <a:ext cx="482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/>
          <p:cNvSpPr/>
          <p:nvPr/>
        </p:nvSpPr>
        <p:spPr>
          <a:xfrm>
            <a:off x="3886200" y="3966102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Write 32 as 2</a:t>
            </a:r>
            <a:r>
              <a:rPr lang="en-US" sz="2000" baseline="30000" dirty="0">
                <a:solidFill>
                  <a:srgbClr val="008080"/>
                </a:solidFill>
              </a:rPr>
              <a:t>5</a:t>
            </a:r>
            <a:r>
              <a:rPr lang="en-US" sz="2000" dirty="0">
                <a:solidFill>
                  <a:srgbClr val="008080"/>
                </a:solidFill>
              </a:rPr>
              <a:t> , so the base is 2. 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886200" y="4476690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By Property 4 </a:t>
            </a:r>
          </a:p>
        </p:txBody>
      </p:sp>
    </p:spTree>
    <p:extLst>
      <p:ext uri="{BB962C8B-B14F-4D97-AF65-F5344CB8AC3E}">
        <p14:creationId xmlns:p14="http://schemas.microsoft.com/office/powerpoint/2010/main" val="1904285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  <p:bldP spid="14" grpId="0"/>
      <p:bldP spid="19" grpId="0"/>
      <p:bldP spid="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Evaluating Logarithms (cont.)</a:t>
            </a:r>
          </a:p>
        </p:txBody>
      </p:sp>
      <p:sp>
        <p:nvSpPr>
          <p:cNvPr id="5" name="Rectangle 4"/>
          <p:cNvSpPr/>
          <p:nvPr/>
        </p:nvSpPr>
        <p:spPr>
          <a:xfrm>
            <a:off x="4249444" y="3581400"/>
            <a:ext cx="253235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By Property 4 </a:t>
            </a:r>
          </a:p>
        </p:txBody>
      </p:sp>
      <p:graphicFrame>
        <p:nvGraphicFramePr>
          <p:cNvPr id="91139" name="Object 3"/>
          <p:cNvGraphicFramePr>
            <a:graphicFrameLocks noChangeAspect="1"/>
          </p:cNvGraphicFramePr>
          <p:nvPr/>
        </p:nvGraphicFramePr>
        <p:xfrm>
          <a:off x="4267200" y="2895600"/>
          <a:ext cx="36957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695400" imgH="622080" progId="Equation.DSMT4">
                  <p:embed/>
                </p:oleObj>
              </mc:Choice>
              <mc:Fallback>
                <p:oleObj name="Equation" r:id="rId2" imgW="3695400" imgH="622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2895600"/>
                        <a:ext cx="36957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40" name="Object 4"/>
          <p:cNvGraphicFramePr>
            <a:graphicFrameLocks noChangeAspect="1"/>
          </p:cNvGraphicFramePr>
          <p:nvPr/>
        </p:nvGraphicFramePr>
        <p:xfrm>
          <a:off x="457200" y="1371600"/>
          <a:ext cx="18288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28800" imgH="431640" progId="Equation.DSMT4">
                  <p:embed/>
                </p:oleObj>
              </mc:Choice>
              <mc:Fallback>
                <p:oleObj name="Equation" r:id="rId4" imgW="1828800" imgH="4316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371600"/>
                        <a:ext cx="18288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41" name="Object 5"/>
          <p:cNvGraphicFramePr>
            <a:graphicFrameLocks noChangeAspect="1"/>
          </p:cNvGraphicFramePr>
          <p:nvPr/>
        </p:nvGraphicFramePr>
        <p:xfrm>
          <a:off x="2317810" y="1160756"/>
          <a:ext cx="1587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87240" imgH="838080" progId="Equation.DSMT4">
                  <p:embed/>
                </p:oleObj>
              </mc:Choice>
              <mc:Fallback>
                <p:oleObj name="Equation" r:id="rId6" imgW="158724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7810" y="1160756"/>
                        <a:ext cx="1587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42" name="Object 6"/>
          <p:cNvGraphicFramePr>
            <a:graphicFrameLocks noChangeAspect="1"/>
          </p:cNvGraphicFramePr>
          <p:nvPr/>
        </p:nvGraphicFramePr>
        <p:xfrm>
          <a:off x="2321512" y="2115844"/>
          <a:ext cx="154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49080" imgH="838080" progId="Equation.DSMT4">
                  <p:embed/>
                </p:oleObj>
              </mc:Choice>
              <mc:Fallback>
                <p:oleObj name="Equation" r:id="rId8" imgW="154908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1512" y="2115844"/>
                        <a:ext cx="154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43" name="Object 7"/>
          <p:cNvGraphicFramePr>
            <a:graphicFrameLocks noChangeAspect="1"/>
          </p:cNvGraphicFramePr>
          <p:nvPr/>
        </p:nvGraphicFramePr>
        <p:xfrm>
          <a:off x="2326688" y="3048000"/>
          <a:ext cx="1587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87240" imgH="469800" progId="Equation.DSMT4">
                  <p:embed/>
                </p:oleObj>
              </mc:Choice>
              <mc:Fallback>
                <p:oleObj name="Equation" r:id="rId10" imgW="158724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6688" y="3048000"/>
                        <a:ext cx="1587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44" name="Object 8"/>
          <p:cNvGraphicFramePr>
            <a:graphicFrameLocks noChangeAspect="1"/>
          </p:cNvGraphicFramePr>
          <p:nvPr/>
        </p:nvGraphicFramePr>
        <p:xfrm>
          <a:off x="2326688" y="3716044"/>
          <a:ext cx="685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85800" imgH="279360" progId="Equation.DSMT4">
                  <p:embed/>
                </p:oleObj>
              </mc:Choice>
              <mc:Fallback>
                <p:oleObj name="Equation" r:id="rId12" imgW="68580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6688" y="3716044"/>
                        <a:ext cx="685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097280"/>
            <a:ext cx="8229600" cy="4846320"/>
          </a:xfrm>
        </p:spPr>
        <p:txBody>
          <a:bodyPr/>
          <a:lstStyle/>
          <a:p>
            <a:r>
              <a:rPr lang="en-US" dirty="0"/>
              <a:t>Solve by first changing the equation to exponential </a:t>
            </a:r>
          </a:p>
          <a:p>
            <a:r>
              <a:rPr lang="en-US" dirty="0"/>
              <a:t>form:</a:t>
            </a:r>
          </a:p>
          <a:p>
            <a:r>
              <a:rPr lang="en-US" b="1" dirty="0"/>
              <a:t>Solution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Solving Logarithmic Equations</a:t>
            </a:r>
          </a:p>
        </p:txBody>
      </p:sp>
      <p:graphicFrame>
        <p:nvGraphicFramePr>
          <p:cNvPr id="9216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0872714"/>
              </p:ext>
            </p:extLst>
          </p:nvPr>
        </p:nvGraphicFramePr>
        <p:xfrm>
          <a:off x="1473200" y="1447800"/>
          <a:ext cx="1498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98320" imgH="838080" progId="Equation.DSMT4">
                  <p:embed/>
                </p:oleObj>
              </mc:Choice>
              <mc:Fallback>
                <p:oleObj name="Equation" r:id="rId2" imgW="149832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3200" y="1447800"/>
                        <a:ext cx="1498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2760956" y="3665753"/>
            <a:ext cx="592584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Write the equation in exponential form and solve for </a:t>
            </a:r>
            <a:r>
              <a:rPr lang="en-US" sz="2000" i="1" dirty="0">
                <a:solidFill>
                  <a:srgbClr val="008080"/>
                </a:solidFill>
              </a:rPr>
              <a:t>x. 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9216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3975402"/>
              </p:ext>
            </p:extLst>
          </p:nvPr>
        </p:nvGraphicFramePr>
        <p:xfrm>
          <a:off x="530352" y="5029200"/>
          <a:ext cx="2476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76440" imgH="838080" progId="Equation.DSMT4">
                  <p:embed/>
                </p:oleObj>
              </mc:Choice>
              <mc:Fallback>
                <p:oleObj name="Equation" r:id="rId4" imgW="247644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5029200"/>
                        <a:ext cx="2476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6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7812385"/>
              </p:ext>
            </p:extLst>
          </p:nvPr>
        </p:nvGraphicFramePr>
        <p:xfrm>
          <a:off x="838200" y="2590800"/>
          <a:ext cx="1498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98320" imgH="838080" progId="Equation.DSMT4">
                  <p:embed/>
                </p:oleObj>
              </mc:Choice>
              <mc:Fallback>
                <p:oleObj name="Equation" r:id="rId6" imgW="149832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590800"/>
                        <a:ext cx="1498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6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0132778"/>
              </p:ext>
            </p:extLst>
          </p:nvPr>
        </p:nvGraphicFramePr>
        <p:xfrm>
          <a:off x="1524000" y="3464512"/>
          <a:ext cx="10541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54080" imgH="622080" progId="Equation.DSMT4">
                  <p:embed/>
                </p:oleObj>
              </mc:Choice>
              <mc:Fallback>
                <p:oleObj name="Equation" r:id="rId8" imgW="1054080" imgH="622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464512"/>
                        <a:ext cx="10541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6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2330056"/>
              </p:ext>
            </p:extLst>
          </p:nvPr>
        </p:nvGraphicFramePr>
        <p:xfrm>
          <a:off x="1524000" y="4199878"/>
          <a:ext cx="14351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34960" imgH="749160" progId="Equation.DSMT4">
                  <p:embed/>
                </p:oleObj>
              </mc:Choice>
              <mc:Fallback>
                <p:oleObj name="Equation" r:id="rId10" imgW="1434960" imgH="7491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4199878"/>
                        <a:ext cx="1435100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6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3084966"/>
              </p:ext>
            </p:extLst>
          </p:nvPr>
        </p:nvGraphicFramePr>
        <p:xfrm>
          <a:off x="3048000" y="4531312"/>
          <a:ext cx="584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83920" imgH="368280" progId="Equation.DSMT4">
                  <p:embed/>
                </p:oleObj>
              </mc:Choice>
              <mc:Fallback>
                <p:oleObj name="Equation" r:id="rId12" imgW="583920" imgH="3682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4531312"/>
                        <a:ext cx="584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6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4743002"/>
              </p:ext>
            </p:extLst>
          </p:nvPr>
        </p:nvGraphicFramePr>
        <p:xfrm>
          <a:off x="3675356" y="4616390"/>
          <a:ext cx="48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82400" imgH="291960" progId="Equation.DSMT4">
                  <p:embed/>
                </p:oleObj>
              </mc:Choice>
              <mc:Fallback>
                <p:oleObj name="Equation" r:id="rId14" imgW="48240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5356" y="4616390"/>
                        <a:ext cx="482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by first changing the equation to exponential form:</a:t>
            </a:r>
          </a:p>
          <a:p>
            <a:pPr>
              <a:spcBef>
                <a:spcPts val="1200"/>
              </a:spcBef>
            </a:pPr>
            <a:r>
              <a:rPr lang="en-US" b="1" dirty="0"/>
              <a:t>Solution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Solving Logarithmic Equations</a:t>
            </a:r>
          </a:p>
        </p:txBody>
      </p:sp>
      <p:graphicFrame>
        <p:nvGraphicFramePr>
          <p:cNvPr id="9318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4101724"/>
              </p:ext>
            </p:extLst>
          </p:nvPr>
        </p:nvGraphicFramePr>
        <p:xfrm>
          <a:off x="1473200" y="1752600"/>
          <a:ext cx="13462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46040" imgH="431640" progId="Equation.DSMT4">
                  <p:embed/>
                </p:oleObj>
              </mc:Choice>
              <mc:Fallback>
                <p:oleObj name="Equation" r:id="rId2" imgW="1346040" imgH="4316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3200" y="1752600"/>
                        <a:ext cx="13462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2743200" y="3562290"/>
            <a:ext cx="5867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Write the equation in exponential form and solve for </a:t>
            </a:r>
            <a:r>
              <a:rPr lang="en-US" sz="2000" i="1" dirty="0">
                <a:solidFill>
                  <a:srgbClr val="008080"/>
                </a:solidFill>
              </a:rPr>
              <a:t>x. 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819400" y="4208756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Use the common base, 2. </a:t>
            </a:r>
          </a:p>
        </p:txBody>
      </p:sp>
      <p:graphicFrame>
        <p:nvGraphicFramePr>
          <p:cNvPr id="93188" name="Object 4"/>
          <p:cNvGraphicFramePr>
            <a:graphicFrameLocks noChangeAspect="1"/>
          </p:cNvGraphicFramePr>
          <p:nvPr/>
        </p:nvGraphicFramePr>
        <p:xfrm>
          <a:off x="1219200" y="2971800"/>
          <a:ext cx="13462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46040" imgH="431640" progId="Equation.DSMT4">
                  <p:embed/>
                </p:oleObj>
              </mc:Choice>
              <mc:Fallback>
                <p:oleObj name="Equation" r:id="rId4" imgW="1346040" imgH="4316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971800"/>
                        <a:ext cx="13462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189" name="Object 5"/>
          <p:cNvGraphicFramePr>
            <a:graphicFrameLocks noChangeAspect="1"/>
          </p:cNvGraphicFramePr>
          <p:nvPr/>
        </p:nvGraphicFramePr>
        <p:xfrm>
          <a:off x="1676400" y="3505200"/>
          <a:ext cx="889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88840" imgH="380880" progId="Equation.DSMT4">
                  <p:embed/>
                </p:oleObj>
              </mc:Choice>
              <mc:Fallback>
                <p:oleObj name="Equation" r:id="rId6" imgW="88884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505200"/>
                        <a:ext cx="889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190" name="Object 6"/>
          <p:cNvGraphicFramePr>
            <a:graphicFrameLocks noChangeAspect="1"/>
          </p:cNvGraphicFramePr>
          <p:nvPr/>
        </p:nvGraphicFramePr>
        <p:xfrm>
          <a:off x="1295400" y="4088166"/>
          <a:ext cx="13462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46040" imgH="634680" progId="Equation.DSMT4">
                  <p:embed/>
                </p:oleObj>
              </mc:Choice>
              <mc:Fallback>
                <p:oleObj name="Equation" r:id="rId8" imgW="1346040" imgH="6346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088166"/>
                        <a:ext cx="13462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191" name="Object 7"/>
          <p:cNvGraphicFramePr>
            <a:graphicFrameLocks noChangeAspect="1"/>
          </p:cNvGraphicFramePr>
          <p:nvPr/>
        </p:nvGraphicFramePr>
        <p:xfrm>
          <a:off x="1577268" y="4827234"/>
          <a:ext cx="10668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66680" imgH="368280" progId="Equation.DSMT4">
                  <p:embed/>
                </p:oleObj>
              </mc:Choice>
              <mc:Fallback>
                <p:oleObj name="Equation" r:id="rId10" imgW="1066680" imgH="3682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7268" y="4827234"/>
                        <a:ext cx="10668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38100"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948</TotalTime>
  <Words>381</Words>
  <Application>Microsoft Office PowerPoint</Application>
  <PresentationFormat>On-screen Show (4:3)</PresentationFormat>
  <Paragraphs>63</Paragraphs>
  <Slides>10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Roboto Condensed</vt:lpstr>
      <vt:lpstr>Symbol</vt:lpstr>
      <vt:lpstr>Times New Roman</vt:lpstr>
      <vt:lpstr>Office Theme</vt:lpstr>
      <vt:lpstr>Equation</vt:lpstr>
      <vt:lpstr>Section 15.4</vt:lpstr>
      <vt:lpstr>Definition: Definition of Logarithm (base b) </vt:lpstr>
      <vt:lpstr>Example 1: Translating between Exponential and Logarithmic Form</vt:lpstr>
      <vt:lpstr>Properties: Basic Properties of Logarithms </vt:lpstr>
      <vt:lpstr>Example 2: Evaluating Logarithms</vt:lpstr>
      <vt:lpstr>Example 2: Evaluating Logarithms (cont.)</vt:lpstr>
      <vt:lpstr>Example 2: Evaluating Logarithms (cont.)</vt:lpstr>
      <vt:lpstr>Example 3: Solving Logarithmic Equations</vt:lpstr>
      <vt:lpstr>Example 4: Solving Logarithmic Equations</vt:lpstr>
      <vt:lpstr>Example 4: Solving Logarithmic Equations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Mathematics, 3rd Edition</dc:title>
  <dc:creator>Hawkes Learning</dc:creator>
  <cp:lastModifiedBy>Jolie Even</cp:lastModifiedBy>
  <cp:revision>124</cp:revision>
  <dcterms:created xsi:type="dcterms:W3CDTF">2013-04-26T14:43:13Z</dcterms:created>
  <dcterms:modified xsi:type="dcterms:W3CDTF">2023-06-27T14:47:14Z</dcterms:modified>
</cp:coreProperties>
</file>