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5" r:id="rId3"/>
    <p:sldId id="287" r:id="rId4"/>
    <p:sldId id="274" r:id="rId5"/>
    <p:sldId id="288" r:id="rId6"/>
    <p:sldId id="290" r:id="rId7"/>
    <p:sldId id="291" r:id="rId8"/>
    <p:sldId id="289" r:id="rId9"/>
    <p:sldId id="292" r:id="rId10"/>
    <p:sldId id="293" r:id="rId11"/>
    <p:sldId id="294" r:id="rId12"/>
    <p:sldId id="295" r:id="rId13"/>
    <p:sldId id="317" r:id="rId14"/>
    <p:sldId id="296" r:id="rId15"/>
    <p:sldId id="297" r:id="rId16"/>
    <p:sldId id="298" r:id="rId17"/>
    <p:sldId id="299" r:id="rId18"/>
    <p:sldId id="318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19" r:id="rId28"/>
    <p:sldId id="309" r:id="rId29"/>
    <p:sldId id="311" r:id="rId30"/>
    <p:sldId id="312" r:id="rId31"/>
    <p:sldId id="313" r:id="rId32"/>
    <p:sldId id="314" r:id="rId33"/>
    <p:sldId id="31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007E7E"/>
    <a:srgbClr val="0000F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7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82.wmf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9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3.bin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image" Target="../media/image99.wmf"/><Relationship Id="rId21" Type="http://schemas.openxmlformats.org/officeDocument/2006/relationships/image" Target="../media/image108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6.wmf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9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05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9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95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1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18.wmf"/><Relationship Id="rId18" Type="http://schemas.openxmlformats.org/officeDocument/2006/relationships/image" Target="../media/image120.wmf"/><Relationship Id="rId3" Type="http://schemas.openxmlformats.org/officeDocument/2006/relationships/image" Target="../media/image113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3.bin"/><Relationship Id="rId17" Type="http://schemas.openxmlformats.org/officeDocument/2006/relationships/oleObject" Target="../embeddings/oleObject115.bin"/><Relationship Id="rId2" Type="http://schemas.openxmlformats.org/officeDocument/2006/relationships/oleObject" Target="../embeddings/oleObject108.bin"/><Relationship Id="rId16" Type="http://schemas.openxmlformats.org/officeDocument/2006/relationships/image" Target="../media/image120.png"/><Relationship Id="rId20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17.wmf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10" Type="http://schemas.openxmlformats.org/officeDocument/2006/relationships/oleObject" Target="../embeddings/oleObject112.bin"/><Relationship Id="rId19" Type="http://schemas.openxmlformats.org/officeDocument/2006/relationships/oleObject" Target="../embeddings/oleObject116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22.bin"/><Relationship Id="rId2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5" Type="http://schemas.openxmlformats.org/officeDocument/2006/relationships/image" Target="../media/image128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23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34.wmf"/><Relationship Id="rId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33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One-to-One Functions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Horizontal Line Test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482400" progId="Equation.DSMT4">
                  <p:embed/>
                </p:oleObj>
              </mc:Choice>
              <mc:Fallback>
                <p:oleObj name="Equation" r:id="rId2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208896-2EC4-2A83-1AFB-BC15D83A7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760970"/>
              </p:ext>
            </p:extLst>
          </p:nvPr>
        </p:nvGraphicFramePr>
        <p:xfrm>
          <a:off x="533400" y="23622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19640" imgH="545760" progId="Equation.DSMT4">
                  <p:embed/>
                </p:oleObj>
              </mc:Choice>
              <mc:Fallback>
                <p:oleObj name="Equation" r:id="rId4" imgW="5219640" imgH="545760" progId="Equation.DSMT4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6E5E350-7576-7C56-38A4-A3965EEEB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52137"/>
              </p:ext>
            </p:extLst>
          </p:nvPr>
        </p:nvGraphicFramePr>
        <p:xfrm>
          <a:off x="5994400" y="18796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55320" progId="Equation.DSMT4">
                  <p:embed/>
                </p:oleObj>
              </mc:Choice>
              <mc:Fallback>
                <p:oleObj name="Equation" r:id="rId6" imgW="1854000" imgH="355320" progId="Equation.DSMT4">
                  <p:embed/>
                  <p:pic>
                    <p:nvPicPr>
                      <p:cNvPr id="593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8796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715C22E-2291-C877-4E85-D60B2F422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87582"/>
              </p:ext>
            </p:extLst>
          </p:nvPr>
        </p:nvGraphicFramePr>
        <p:xfrm>
          <a:off x="5994400" y="23622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604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23622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57395"/>
          </a:xfrm>
        </p:spPr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horizontal line test shows that this function is one-to-one.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286000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933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This function is not one-to-one. Both </a:t>
            </a:r>
            <a:r>
              <a:rPr lang="en-US" i="1" dirty="0"/>
              <a:t>y</a:t>
            </a:r>
            <a:r>
              <a:rPr lang="en-US" dirty="0"/>
              <a:t>-values, 4 and 1, have more 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2039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1"/>
              <p:cNvSpPr txBox="1">
                <a:spLocks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/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lphaLcPeriod" startAt="3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 graph of the function </a:t>
                </a:r>
                <a:b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y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= 2</a:t>
                </a: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x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─ 1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is a straight line. Straight lines that are not vertical and not horizontal represent one-to-one functions. (Vertical lines are not functions in the first place and horizontal lines fail the horizontal line test.)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  <a:blipFill>
                <a:blip r:embed="rId2"/>
                <a:stretch>
                  <a:fillRect l="-2897" t="-2400" r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3716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1101090"/>
            <a:ext cx="8229600" cy="409956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 is a parabola and </a:t>
            </a:r>
            <a:br>
              <a:rPr lang="en-US" dirty="0"/>
            </a:br>
            <a:r>
              <a:rPr lang="en-US" dirty="0"/>
              <a:t>the horizontal line test</a:t>
            </a:r>
            <a:br>
              <a:rPr lang="en-US" dirty="0"/>
            </a:br>
            <a:r>
              <a:rPr lang="en-US" dirty="0"/>
              <a:t>shows that the function is </a:t>
            </a:r>
            <a:br>
              <a:rPr lang="en-US" dirty="0"/>
            </a:br>
            <a:r>
              <a:rPr lang="en-US" dirty="0"/>
              <a:t>not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9670" y="155829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046951"/>
              </p:ext>
            </p:extLst>
          </p:nvPr>
        </p:nvGraphicFramePr>
        <p:xfrm>
          <a:off x="1066800" y="1558290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44240" progId="Equation.DSMT4">
                  <p:embed/>
                </p:oleObj>
              </mc:Choice>
              <mc:Fallback>
                <p:oleObj name="Equation" r:id="rId3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8290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995E4AF-F640-D6E2-1916-CCEE94108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409256"/>
              </p:ext>
            </p:extLst>
          </p:nvPr>
        </p:nvGraphicFramePr>
        <p:xfrm>
          <a:off x="6146800" y="33274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),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Inverse Functions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C0B86E5-BAB8-CE1E-F748-E69D13D7D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6000"/>
              </p:ext>
            </p:extLst>
          </p:nvPr>
        </p:nvGraphicFramePr>
        <p:xfrm>
          <a:off x="2209800" y="25527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952200" progId="Equation.DSMT4">
                  <p:embed/>
                </p:oleObj>
              </mc:Choice>
              <mc:Fallback>
                <p:oleObj name="Equation" r:id="rId2" imgW="736560" imgH="952200" progId="Equation.DSMT4">
                  <p:embed/>
                  <p:pic>
                    <p:nvPicPr>
                      <p:cNvPr id="870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527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94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Determining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62676"/>
              </p:ext>
            </p:extLst>
          </p:nvPr>
        </p:nvGraphicFramePr>
        <p:xfrm>
          <a:off x="1524000" y="1974850"/>
          <a:ext cx="4597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200" imgH="1193760" progId="Equation.DSMT4">
                  <p:embed/>
                </p:oleObj>
              </mc:Choice>
              <mc:Fallback>
                <p:oleObj name="Equation" r:id="rId2" imgW="459720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74850"/>
                        <a:ext cx="45974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r>
              <a:rPr lang="en-US" dirty="0"/>
              <a:t>                                                     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360" imgH="482400" progId="Equation.DSMT4">
                  <p:embed/>
                </p:oleObj>
              </mc:Choice>
              <mc:Fallback>
                <p:oleObj name="Equation" r:id="rId2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138686"/>
              </p:ext>
            </p:extLst>
          </p:nvPr>
        </p:nvGraphicFramePr>
        <p:xfrm>
          <a:off x="5334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469800" progId="Equation.DSMT4">
                  <p:embed/>
                </p:oleObj>
              </mc:Choice>
              <mc:Fallback>
                <p:oleObj name="Equation" r:id="rId4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533160" progId="Equation.DSMT4">
                  <p:embed/>
                </p:oleObj>
              </mc:Choice>
              <mc:Fallback>
                <p:oleObj name="Equation" r:id="rId6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33360" imgH="380880" progId="Equation.DSMT4">
                  <p:embed/>
                </p:oleObj>
              </mc:Choice>
              <mc:Fallback>
                <p:oleObj name="Equation" r:id="rId8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8C587A-F91F-67B7-67FB-7C6E199A16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31921"/>
              </p:ext>
            </p:extLst>
          </p:nvPr>
        </p:nvGraphicFramePr>
        <p:xfrm>
          <a:off x="4483100" y="17526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469800" progId="Equation.DSMT4">
                  <p:embed/>
                </p:oleObj>
              </mc:Choice>
              <mc:Fallback>
                <p:oleObj name="Equation" r:id="rId10" imgW="1638000" imgH="46980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7526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838080" progId="Equation.DSMT4">
                  <p:embed/>
                </p:oleObj>
              </mc:Choice>
              <mc:Fallback>
                <p:oleObj name="Equation" r:id="rId2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838080" progId="Equation.DSMT4">
                  <p:embed/>
                </p:oleObj>
              </mc:Choice>
              <mc:Fallback>
                <p:oleObj name="Equation" r:id="rId4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545760" progId="Equation.DSMT4">
                  <p:embed/>
                </p:oleObj>
              </mc:Choice>
              <mc:Fallback>
                <p:oleObj name="Equation" r:id="rId2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98385"/>
              </p:ext>
            </p:extLst>
          </p:nvPr>
        </p:nvGraphicFramePr>
        <p:xfrm>
          <a:off x="1771650" y="2449513"/>
          <a:ext cx="201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939600" progId="Equation.DSMT4">
                  <p:embed/>
                </p:oleObj>
              </mc:Choice>
              <mc:Fallback>
                <p:oleObj name="Equation" r:id="rId4" imgW="20192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449513"/>
                        <a:ext cx="2019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469800" progId="Equation.DSMT4">
                  <p:embed/>
                </p:oleObj>
              </mc:Choice>
              <mc:Fallback>
                <p:oleObj name="Equation" r:id="rId6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28600" progId="Equation.DSMT4">
                  <p:embed/>
                </p:oleObj>
              </mc:Choice>
              <mc:Fallback>
                <p:oleObj name="Equation" r:id="rId8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5480" imgH="939600" progId="Equation.DSMT4">
                  <p:embed/>
                </p:oleObj>
              </mc:Choice>
              <mc:Fallback>
                <p:oleObj name="Equation" r:id="rId10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88840" progId="Equation.DSMT4">
                  <p:embed/>
                </p:oleObj>
              </mc:Choice>
              <mc:Fallback>
                <p:oleObj name="Equation" r:id="rId12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228600" progId="Equation.DSMT4">
                  <p:embed/>
                </p:oleObj>
              </mc:Choice>
              <mc:Fallback>
                <p:oleObj name="Equation" r:id="rId16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94D015-C5EA-C9BA-ED75-15C20704D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834215"/>
            <a:ext cx="3515216" cy="304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/>
              <a:t>) 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18040" imgH="520560" progId="Equation.DSMT4">
                  <p:embed/>
                </p:oleObj>
              </mc:Choice>
              <mc:Fallback>
                <p:oleObj name="Equation" r:id="rId2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18040" imgH="520560" progId="Equation.DSMT4">
                  <p:embed/>
                </p:oleObj>
              </mc:Choice>
              <mc:Fallback>
                <p:oleObj name="Equation" r:id="rId4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672840" progId="Equation.DSMT4">
                  <p:embed/>
                </p:oleObj>
              </mc:Choice>
              <mc:Fallback>
                <p:oleObj name="Equation" r:id="rId4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95000" progId="Equation.DSMT4">
                  <p:embed/>
                </p:oleObj>
              </mc:Choice>
              <mc:Fallback>
                <p:oleObj name="Equation" r:id="rId6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17160" progId="Equation.DSMT4">
                  <p:embed/>
                </p:oleObj>
              </mc:Choice>
              <mc:Fallback>
                <p:oleObj name="Equation" r:id="rId10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09480" progId="Equation.DSMT4">
                  <p:embed/>
                </p:oleObj>
              </mc:Choice>
              <mc:Fallback>
                <p:oleObj name="Equation" r:id="rId12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82600" imgH="698400" progId="Equation.DSMT4">
                  <p:embed/>
                </p:oleObj>
              </mc:Choice>
              <mc:Fallback>
                <p:oleObj name="Equation" r:id="rId14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34960" imgH="291960" progId="Equation.DSMT4">
                  <p:embed/>
                </p:oleObj>
              </mc:Choice>
              <mc:Fallback>
                <p:oleObj name="Equation" r:id="rId16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95280" imgH="317160" progId="Equation.DSMT4">
                  <p:embed/>
                </p:oleObj>
              </mc:Choice>
              <mc:Fallback>
                <p:oleObj name="Equation" r:id="rId20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4038600" cy="484632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>
                <a:latin typeface="+mj-lt"/>
              </a:rPr>
              <a:t>y</a:t>
            </a:r>
            <a:r>
              <a:rPr lang="en-US" i="0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x</a:t>
            </a:r>
            <a:r>
              <a:rPr lang="en-US" dirty="0"/>
              <a:t> is a line of symmetry for the graphs of the inverse functions. Note that the figure only shows a portion of each graph and the domains have been restricted accordingly.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FFC7C-8B1E-4EF9-1DB9-50A387047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062" y="1371600"/>
            <a:ext cx="3686689" cy="342947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evaluate the indicated compositions.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520560" progId="Equation.DSMT4">
                  <p:embed/>
                </p:oleObj>
              </mc:Choice>
              <mc:Fallback>
                <p:oleObj name="Equation" r:id="rId2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482400" progId="Equation.DSMT4">
                  <p:embed/>
                </p:oleObj>
              </mc:Choice>
              <mc:Fallback>
                <p:oleObj name="Equation" r:id="rId4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560" imgH="571320" progId="Equation.DSMT4">
                  <p:embed/>
                </p:oleObj>
              </mc:Choice>
              <mc:Fallback>
                <p:oleObj name="Equation" r:id="rId6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665075C-8A0B-F30E-5630-1A473B3A7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521449"/>
              </p:ext>
            </p:extLst>
          </p:nvPr>
        </p:nvGraphicFramePr>
        <p:xfrm>
          <a:off x="533400" y="290824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571320" progId="Equation.DSMT4">
                  <p:embed/>
                </p:oleObj>
              </mc:Choice>
              <mc:Fallback>
                <p:oleObj name="Equation" r:id="rId8" imgW="1879560" imgH="57132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0824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CE1984-1DC0-AD5D-83C2-1521863970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82695"/>
              </p:ext>
            </p:extLst>
          </p:nvPr>
        </p:nvGraphicFramePr>
        <p:xfrm>
          <a:off x="4267200" y="2235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45760" progId="Equation.DSMT4">
                  <p:embed/>
                </p:oleObj>
              </mc:Choice>
              <mc:Fallback>
                <p:oleObj name="Equation" r:id="rId10" imgW="20952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352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2FA8A95-065C-0514-3603-1E95930CC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13325"/>
              </p:ext>
            </p:extLst>
          </p:nvPr>
        </p:nvGraphicFramePr>
        <p:xfrm>
          <a:off x="4267200" y="28956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545760" progId="Equation.DSMT4">
                  <p:embed/>
                </p:oleObj>
              </mc:Choice>
              <mc:Fallback>
                <p:oleObj name="Equation" r:id="rId12" imgW="20826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01419"/>
              </p:ext>
            </p:extLst>
          </p:nvPr>
        </p:nvGraphicFramePr>
        <p:xfrm>
          <a:off x="838200" y="21336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41200" progId="Equation.DSMT4">
                  <p:embed/>
                </p:oleObj>
              </mc:Choice>
              <mc:Fallback>
                <p:oleObj name="Equation" r:id="rId2" imgW="279360" imgH="24120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77218"/>
              </p:ext>
            </p:extLst>
          </p:nvPr>
        </p:nvGraphicFramePr>
        <p:xfrm>
          <a:off x="1295400" y="19812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80" imgH="533160" progId="Equation.DSMT4">
                  <p:embed/>
                </p:oleObj>
              </mc:Choice>
              <mc:Fallback>
                <p:oleObj name="Equation" r:id="rId4" imgW="290808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173244" y="19812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54043"/>
              </p:ext>
            </p:extLst>
          </p:nvPr>
        </p:nvGraphicFramePr>
        <p:xfrm>
          <a:off x="1336088" y="26936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571320" progId="Equation.DSMT4">
                  <p:embed/>
                </p:oleObj>
              </mc:Choice>
              <mc:Fallback>
                <p:oleObj name="Equation" r:id="rId6" imgW="1384200" imgH="571320" progId="Equation.DSMT4">
                  <p:embed/>
                  <p:pic>
                    <p:nvPicPr>
                      <p:cNvPr id="778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26936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5767"/>
              </p:ext>
            </p:extLst>
          </p:nvPr>
        </p:nvGraphicFramePr>
        <p:xfrm>
          <a:off x="2752078" y="27609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69800" progId="Equation.DSMT4">
                  <p:embed/>
                </p:oleObj>
              </mc:Choice>
              <mc:Fallback>
                <p:oleObj name="Equation" r:id="rId8" imgW="952200" imgH="469800" progId="Equation.DSMT4">
                  <p:embed/>
                  <p:pic>
                    <p:nvPicPr>
                      <p:cNvPr id="778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7609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210526"/>
              </p:ext>
            </p:extLst>
          </p:nvPr>
        </p:nvGraphicFramePr>
        <p:xfrm>
          <a:off x="3716044" y="26847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571320" progId="Equation.DSMT4">
                  <p:embed/>
                </p:oleObj>
              </mc:Choice>
              <mc:Fallback>
                <p:oleObj name="Equation" r:id="rId10" imgW="1485720" imgH="571320" progId="Equation.DSMT4">
                  <p:embed/>
                  <p:pic>
                    <p:nvPicPr>
                      <p:cNvPr id="778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26847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0033"/>
              </p:ext>
            </p:extLst>
          </p:nvPr>
        </p:nvGraphicFramePr>
        <p:xfrm>
          <a:off x="5257800" y="27025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778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025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462906"/>
              </p:ext>
            </p:extLst>
          </p:nvPr>
        </p:nvGraphicFramePr>
        <p:xfrm>
          <a:off x="6106819" y="28289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79360" progId="Equation.DSMT4">
                  <p:embed/>
                </p:oleObj>
              </mc:Choice>
              <mc:Fallback>
                <p:oleObj name="Equation" r:id="rId14" imgW="469800" imgH="279360" progId="Equation.DSMT4">
                  <p:embed/>
                  <p:pic>
                    <p:nvPicPr>
                      <p:cNvPr id="778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819" y="28289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8F7846E8-AC96-A267-5018-45A2053BA2A2}"/>
              </a:ext>
            </a:extLst>
          </p:cNvPr>
          <p:cNvSpPr txBox="1">
            <a:spLocks/>
          </p:cNvSpPr>
          <p:nvPr/>
        </p:nvSpPr>
        <p:spPr>
          <a:xfrm>
            <a:off x="533400" y="1432560"/>
            <a:ext cx="1752600" cy="4572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rgbClr val="366092"/>
                </a:solidFill>
              </a:rPr>
              <a:t>Solution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EB83FC3-1E46-0717-B675-7739C527B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2088"/>
              </p:ext>
            </p:extLst>
          </p:nvPr>
        </p:nvGraphicFramePr>
        <p:xfrm>
          <a:off x="838200" y="356616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60" imgH="304560" progId="Equation.DSMT4">
                  <p:embed/>
                </p:oleObj>
              </mc:Choice>
              <mc:Fallback>
                <p:oleObj name="Equation" r:id="rId16" imgW="279360" imgH="3045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6616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80A589BD-FABF-ABF3-CF1A-F19F48B01A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69176"/>
              </p:ext>
            </p:extLst>
          </p:nvPr>
        </p:nvGraphicFramePr>
        <p:xfrm>
          <a:off x="1361392" y="3403552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73320" imgH="533160" progId="Equation.DSMT4">
                  <p:embed/>
                </p:oleObj>
              </mc:Choice>
              <mc:Fallback>
                <p:oleObj name="Equation" r:id="rId18" imgW="307332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92" y="3403552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84E4FC0-D906-84F5-BCA7-6730435F60C1}"/>
              </a:ext>
            </a:extLst>
          </p:cNvPr>
          <p:cNvSpPr/>
          <p:nvPr/>
        </p:nvSpPr>
        <p:spPr>
          <a:xfrm>
            <a:off x="4409392" y="3403552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0F63D266-A57F-5A04-86C5-E42E1D9F3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2677"/>
              </p:ext>
            </p:extLst>
          </p:nvPr>
        </p:nvGraphicFramePr>
        <p:xfrm>
          <a:off x="1325880" y="4156674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571320" progId="Equation.DSMT4">
                  <p:embed/>
                </p:oleObj>
              </mc:Choice>
              <mc:Fallback>
                <p:oleObj name="Equation" r:id="rId20" imgW="1396800" imgH="571320" progId="Equation.DSMT4">
                  <p:embed/>
                  <p:pic>
                    <p:nvPicPr>
                      <p:cNvPr id="788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880" y="4156674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B1638B20-C370-3B0E-FE42-7D37356CC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33351"/>
              </p:ext>
            </p:extLst>
          </p:nvPr>
        </p:nvGraphicFramePr>
        <p:xfrm>
          <a:off x="2773680" y="418330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69800" progId="Equation.DSMT4">
                  <p:embed/>
                </p:oleObj>
              </mc:Choice>
              <mc:Fallback>
                <p:oleObj name="Equation" r:id="rId22" imgW="1117440" imgH="469800" progId="Equation.DSMT4">
                  <p:embed/>
                  <p:pic>
                    <p:nvPicPr>
                      <p:cNvPr id="78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680" y="418330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55F55D8B-100A-D382-CDDD-25330423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905068"/>
              </p:ext>
            </p:extLst>
          </p:nvPr>
        </p:nvGraphicFramePr>
        <p:xfrm>
          <a:off x="3907802" y="4107108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38000" imgH="571320" progId="Equation.DSMT4">
                  <p:embed/>
                </p:oleObj>
              </mc:Choice>
              <mc:Fallback>
                <p:oleObj name="Equation" r:id="rId24" imgW="1638000" imgH="571320" progId="Equation.DSMT4">
                  <p:embed/>
                  <p:pic>
                    <p:nvPicPr>
                      <p:cNvPr id="78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2" y="4107108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C37BBA04-6373-2262-1457-85EFBF145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22273"/>
              </p:ext>
            </p:extLst>
          </p:nvPr>
        </p:nvGraphicFramePr>
        <p:xfrm>
          <a:off x="5579026" y="413004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788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026" y="413004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EF3E3A90-625D-34B1-C448-6E3F821F9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577936"/>
              </p:ext>
            </p:extLst>
          </p:nvPr>
        </p:nvGraphicFramePr>
        <p:xfrm>
          <a:off x="6552517" y="42417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82400" imgH="291960" progId="Equation.DSMT4">
                  <p:embed/>
                </p:oleObj>
              </mc:Choice>
              <mc:Fallback>
                <p:oleObj name="Equation" r:id="rId28" imgW="482400" imgH="291960" progId="Equation.DSMT4">
                  <p:embed/>
                  <p:pic>
                    <p:nvPicPr>
                      <p:cNvPr id="788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517" y="42417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7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87177"/>
              </p:ext>
            </p:extLst>
          </p:nvPr>
        </p:nvGraphicFramePr>
        <p:xfrm>
          <a:off x="463550" y="1379538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82400" progId="Equation.DSMT4">
                  <p:embed/>
                </p:oleObj>
              </mc:Choice>
              <mc:Fallback>
                <p:oleObj name="Equation" r:id="rId2" imgW="13334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379538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79195"/>
              </p:ext>
            </p:extLst>
          </p:nvPr>
        </p:nvGraphicFramePr>
        <p:xfrm>
          <a:off x="1865606" y="1295400"/>
          <a:ext cx="2540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596880" progId="Equation.DSMT4">
                  <p:embed/>
                </p:oleObj>
              </mc:Choice>
              <mc:Fallback>
                <p:oleObj name="Equation" r:id="rId4" imgW="2539800" imgH="596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606" y="1295400"/>
                        <a:ext cx="2540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456346" y="1295675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354714"/>
              </p:ext>
            </p:extLst>
          </p:nvPr>
        </p:nvGraphicFramePr>
        <p:xfrm>
          <a:off x="834390" y="2053557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545760" progId="Equation.DSMT4">
                  <p:embed/>
                </p:oleObj>
              </mc:Choice>
              <mc:Fallback>
                <p:oleObj name="Equation" r:id="rId6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90" y="2053557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609147"/>
              </p:ext>
            </p:extLst>
          </p:nvPr>
        </p:nvGraphicFramePr>
        <p:xfrm>
          <a:off x="2484156" y="2012869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622080" progId="Equation.DSMT4">
                  <p:embed/>
                </p:oleObj>
              </mc:Choice>
              <mc:Fallback>
                <p:oleObj name="Equation" r:id="rId8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56" y="2012869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83565"/>
              </p:ext>
            </p:extLst>
          </p:nvPr>
        </p:nvGraphicFramePr>
        <p:xfrm>
          <a:off x="3985224" y="1941845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698400" progId="Equation.DSMT4">
                  <p:embed/>
                </p:oleObj>
              </mc:Choice>
              <mc:Fallback>
                <p:oleObj name="Equation" r:id="rId10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224" y="1941845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89707"/>
              </p:ext>
            </p:extLst>
          </p:nvPr>
        </p:nvGraphicFramePr>
        <p:xfrm>
          <a:off x="5617234" y="2188201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234" y="2188201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49297"/>
              </p:ext>
            </p:extLst>
          </p:nvPr>
        </p:nvGraphicFramePr>
        <p:xfrm>
          <a:off x="6643346" y="216526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346" y="216526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514350" indent="-514350" algn="l">
                  <a:buFont typeface="+mj-lt"/>
                  <a:buAutoNum type="alphaLcPeriod" startAt="4"/>
                </a:pPr>
                <a:r>
                  <a:rPr lang="en-US" sz="2800" dirty="0">
                    <a:solidFill>
                      <a:srgbClr val="366092"/>
                    </a:solidFill>
                  </a:rPr>
                  <a:t>          does not exist because ─</a:t>
                </a:r>
                <a:r>
                  <a:rPr lang="en-US" sz="2800" i="0" dirty="0">
                    <a:solidFill>
                      <a:srgbClr val="366092"/>
                    </a:solidFill>
                    <a:latin typeface="+mj-lt"/>
                  </a:rPr>
                  <a:t>5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</a:rPr>
                  <a:t>is not in the domain of </a:t>
                </a:r>
                <a:r>
                  <a:rPr lang="en-US" sz="2800" i="1" dirty="0">
                    <a:solidFill>
                      <a:srgbClr val="366092"/>
                    </a:solidFill>
                  </a:rPr>
                  <a:t>f. </a:t>
                </a:r>
                <a:r>
                  <a:rPr lang="en-US" sz="2800" dirty="0">
                    <a:solidFill>
                      <a:srgbClr val="366092"/>
                    </a:solidFill>
                  </a:rPr>
                  <a:t>Therefore,                      does not exist.</a:t>
                </a:r>
              </a:p>
            </p:txBody>
          </p:sp>
        </mc:Choice>
        <mc:Fallback xmlns="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  <a:blipFill>
                <a:blip r:embed="rId16"/>
                <a:stretch>
                  <a:fillRect l="-453" t="-571" r="-226" b="-6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2674190B-97C5-03D4-9969-01923744B2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435673"/>
              </p:ext>
            </p:extLst>
          </p:nvPr>
        </p:nvGraphicFramePr>
        <p:xfrm>
          <a:off x="762000" y="2767393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469800" progId="Equation.DSMT4">
                  <p:embed/>
                </p:oleObj>
              </mc:Choice>
              <mc:Fallback>
                <p:oleObj name="Equation" r:id="rId17" imgW="876240" imgH="469800" progId="Equation.DSMT4">
                  <p:embed/>
                  <p:pic>
                    <p:nvPicPr>
                      <p:cNvPr id="6" name="Object 7">
                        <a:extLst>
                          <a:ext uri="{FF2B5EF4-FFF2-40B4-BE49-F238E27FC236}">
                            <a16:creationId xmlns:a16="http://schemas.microsoft.com/office/drawing/2014/main" id="{6A55B336-0987-EF44-3002-A4CF55713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67393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767DA30-B39E-F939-273F-468D7742D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468384"/>
              </p:ext>
            </p:extLst>
          </p:nvPr>
        </p:nvGraphicFramePr>
        <p:xfrm>
          <a:off x="4329406" y="3077417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00200" imgH="545760" progId="Equation.DSMT4">
                  <p:embed/>
                </p:oleObj>
              </mc:Choice>
              <mc:Fallback>
                <p:oleObj name="Equation" r:id="rId19" imgW="1600200" imgH="545760" progId="Equation.DSMT4">
                  <p:embed/>
                  <p:pic>
                    <p:nvPicPr>
                      <p:cNvPr id="809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406" y="3077417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y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f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). </a:t>
            </a:r>
            <a:r>
              <a:rPr lang="en-US" dirty="0">
                <a:solidFill>
                  <a:srgbClr val="000000"/>
                </a:solidFill>
              </a:rPr>
              <a:t>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Inverse of a One-to-One Function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</a:t>
            </a:r>
            <a:r>
              <a:rPr lang="en-US" i="0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g</a:t>
            </a:r>
            <a:r>
              <a:rPr lang="en-US" i="0" dirty="0">
                <a:latin typeface="+mj-lt"/>
              </a:rPr>
              <a:t> + 3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0655"/>
              </p:ext>
            </p:extLst>
          </p:nvPr>
        </p:nvGraphicFramePr>
        <p:xfrm>
          <a:off x="1295400" y="22860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06760" imgH="533160" progId="Equation.DSMT4">
                  <p:embed/>
                </p:oleObj>
              </mc:Choice>
              <mc:Fallback>
                <p:oleObj name="Equation" r:id="rId2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458623"/>
              </p:ext>
            </p:extLst>
          </p:nvPr>
        </p:nvGraphicFramePr>
        <p:xfrm>
          <a:off x="2474852" y="29222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5720" imgH="444240" progId="Equation.DSMT4">
                  <p:embed/>
                </p:oleObj>
              </mc:Choice>
              <mc:Fallback>
                <p:oleObj name="Equation" r:id="rId4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852" y="29222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28744"/>
              </p:ext>
            </p:extLst>
          </p:nvPr>
        </p:nvGraphicFramePr>
        <p:xfrm>
          <a:off x="2478674" y="35052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44240" progId="Equation.DSMT4">
                  <p:embed/>
                </p:oleObj>
              </mc:Choice>
              <mc:Fallback>
                <p:oleObj name="Equation" r:id="rId6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674" y="35052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482400" progId="Equation.DSMT4">
                  <p:embed/>
                </p:oleObj>
              </mc:Choice>
              <mc:Fallback>
                <p:oleObj name="Equation" r:id="rId2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469800" progId="Equation.DSMT4">
                  <p:embed/>
                </p:oleObj>
              </mc:Choice>
              <mc:Fallback>
                <p:oleObj name="Equation" r:id="rId4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355320" progId="Equation.DSMT4">
                  <p:embed/>
                </p:oleObj>
              </mc:Choice>
              <mc:Fallback>
                <p:oleObj name="Equation" r:id="rId6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355320" progId="Equation.DSMT4">
                  <p:embed/>
                </p:oleObj>
              </mc:Choice>
              <mc:Fallback>
                <p:oleObj name="Equation" r:id="rId8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55320" progId="Equation.DSMT4">
                  <p:embed/>
                </p:oleObj>
              </mc:Choice>
              <mc:Fallback>
                <p:oleObj name="Equation" r:id="rId10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838080" progId="Equation.DSMT4">
                  <p:embed/>
                </p:oleObj>
              </mc:Choice>
              <mc:Fallback>
                <p:oleObj name="Equation" r:id="rId12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6280" imgH="838080" progId="Equation.DSMT4">
                  <p:embed/>
                </p:oleObj>
              </mc:Choice>
              <mc:Fallback>
                <p:oleObj name="Equation" r:id="rId14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F7DE96-1C88-13FE-378A-CAA2F7B58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206" y="1219200"/>
            <a:ext cx="6001588" cy="4667901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17189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482400" progId="Equation.DSMT4">
                  <p:embed/>
                </p:oleObj>
              </mc:Choice>
              <mc:Fallback>
                <p:oleObj name="Equation" r:id="rId2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44240" progId="Equation.DSMT4">
                  <p:embed/>
                </p:oleObj>
              </mc:Choice>
              <mc:Fallback>
                <p:oleObj name="Equation" r:id="rId4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44240" progId="Equation.DSMT4">
                  <p:embed/>
                </p:oleObj>
              </mc:Choice>
              <mc:Fallback>
                <p:oleObj name="Equation" r:id="rId6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82400" progId="Equation.DSMT4">
                  <p:embed/>
                </p:oleObj>
              </mc:Choice>
              <mc:Fallback>
                <p:oleObj name="Equation" r:id="rId8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20560" progId="Equation.DSMT4">
                  <p:embed/>
                </p:oleObj>
              </mc:Choice>
              <mc:Fallback>
                <p:oleObj name="Equation" r:id="rId10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A231B-A39F-8669-CFCA-76113FD28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44" y="1209014"/>
            <a:ext cx="4925112" cy="47345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79970"/>
              </p:ext>
            </p:extLst>
          </p:nvPr>
        </p:nvGraphicFramePr>
        <p:xfrm>
          <a:off x="7804210" y="13716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80880" progId="Equation.DSMT4">
                  <p:embed/>
                </p:oleObj>
              </mc:Choice>
              <mc:Fallback>
                <p:oleObj name="Equation" r:id="rId2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3716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26531"/>
              </p:ext>
            </p:extLst>
          </p:nvPr>
        </p:nvGraphicFramePr>
        <p:xfrm>
          <a:off x="2702512" y="28194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380880" progId="Equation.DSMT4">
                  <p:embed/>
                </p:oleObj>
              </mc:Choice>
              <mc:Fallback>
                <p:oleObj name="Equation" r:id="rId4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28194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553850"/>
              </p:ext>
            </p:extLst>
          </p:nvPr>
        </p:nvGraphicFramePr>
        <p:xfrm>
          <a:off x="3181350" y="2209800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81000" imgH="545760" progId="Equation.DSMT4">
                  <p:embed/>
                </p:oleObj>
              </mc:Choice>
              <mc:Fallback>
                <p:oleObj name="Equation" r:id="rId5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209800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69800" progId="Equation.DSMT4">
                  <p:embed/>
                </p:oleObj>
              </mc:Choice>
              <mc:Fallback>
                <p:oleObj name="Equation" r:id="rId4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69800" progId="Equation.DSMT4">
                  <p:embed/>
                </p:oleObj>
              </mc:Choice>
              <mc:Fallback>
                <p:oleObj name="Equation" r:id="rId6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69800" progId="Equation.DSMT4">
                  <p:embed/>
                </p:oleObj>
              </mc:Choice>
              <mc:Fallback>
                <p:oleObj name="Equation" r:id="rId8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533160" progId="Equation.DSMT4">
                  <p:embed/>
                </p:oleObj>
              </mc:Choice>
              <mc:Fallback>
                <p:oleObj name="Equation" r:id="rId10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469800" progId="Equation.DSMT4">
                  <p:embed/>
                </p:oleObj>
              </mc:Choice>
              <mc:Fallback>
                <p:oleObj name="Equation" r:id="rId12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840" imgH="469800" progId="Equation.DSMT4">
                  <p:embed/>
                </p:oleObj>
              </mc:Choice>
              <mc:Fallback>
                <p:oleObj name="Equation" r:id="rId14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291960" progId="Equation.DSMT4">
                  <p:embed/>
                </p:oleObj>
              </mc:Choice>
              <mc:Fallback>
                <p:oleObj name="Equation" r:id="rId16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15840" imgH="469800" progId="Equation.DSMT4">
                  <p:embed/>
                </p:oleObj>
              </mc:Choice>
              <mc:Fallback>
                <p:oleObj name="Equation" r:id="rId18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09400" imgH="533160" progId="Equation.DSMT4">
                  <p:embed/>
                </p:oleObj>
              </mc:Choice>
              <mc:Fallback>
                <p:oleObj name="Equation" r:id="rId20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469800" progId="Equation.DSMT4">
                  <p:embed/>
                </p:oleObj>
              </mc:Choice>
              <mc:Fallback>
                <p:oleObj name="Equation" r:id="rId22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840" imgH="469800" progId="Equation.DSMT4">
                  <p:embed/>
                </p:oleObj>
              </mc:Choice>
              <mc:Fallback>
                <p:oleObj name="Equation" r:id="rId24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82680" imgH="291960" progId="Equation.DSMT4">
                  <p:embed/>
                </p:oleObj>
              </mc:Choice>
              <mc:Fallback>
                <p:oleObj name="Equation" r:id="rId26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33440" imgH="469800" progId="Equation.DSMT4">
                  <p:embed/>
                </p:oleObj>
              </mc:Choice>
              <mc:Fallback>
                <p:oleObj name="Equation" r:id="rId28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440" imgH="469800" progId="Equation.DSMT4">
                  <p:embed/>
                </p:oleObj>
              </mc:Choice>
              <mc:Fallback>
                <p:oleObj name="Equation" r:id="rId30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composite functions  </a:t>
            </a:r>
            <a:br>
              <a:rPr lang="en-US" dirty="0"/>
            </a:br>
            <a:r>
              <a:rPr lang="en-US" dirty="0"/>
              <a:t>                       if 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189755"/>
              </p:ext>
            </p:extLst>
          </p:nvPr>
        </p:nvGraphicFramePr>
        <p:xfrm>
          <a:off x="5029200" y="1333309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482400" progId="Equation.DSMT4">
                  <p:embed/>
                </p:oleObj>
              </mc:Choice>
              <mc:Fallback>
                <p:oleObj name="Equation" r:id="rId2" imgW="23875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333309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80527"/>
              </p:ext>
            </p:extLst>
          </p:nvPr>
        </p:nvGraphicFramePr>
        <p:xfrm>
          <a:off x="5334000" y="1731264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482400" progId="Equation.DSMT4">
                  <p:embed/>
                </p:oleObj>
              </mc:Choice>
              <mc:Fallback>
                <p:oleObj name="Equation" r:id="rId4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731264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463392"/>
              </p:ext>
            </p:extLst>
          </p:nvPr>
        </p:nvGraphicFramePr>
        <p:xfrm>
          <a:off x="2662936" y="1712214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936" y="1712214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469800" progId="Equation.DSMT4">
                  <p:embed/>
                </p:oleObj>
              </mc:Choice>
              <mc:Fallback>
                <p:oleObj name="Equation" r:id="rId8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571320" progId="Equation.DSMT4">
                  <p:embed/>
                </p:oleObj>
              </mc:Choice>
              <mc:Fallback>
                <p:oleObj name="Equation" r:id="rId10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672840" progId="Equation.DSMT4">
                  <p:embed/>
                </p:oleObj>
              </mc:Choice>
              <mc:Fallback>
                <p:oleObj name="Equation" r:id="rId12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495000" progId="Equation.DSMT4">
                  <p:embed/>
                </p:oleObj>
              </mc:Choice>
              <mc:Fallback>
                <p:oleObj name="Equation" r:id="rId14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469800" progId="Equation.DSMT4">
                  <p:embed/>
                </p:oleObj>
              </mc:Choice>
              <mc:Fallback>
                <p:oleObj name="Equation" r:id="rId16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6D2C77-5767-96A3-9A08-374D2D9DD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36406"/>
              </p:ext>
            </p:extLst>
          </p:nvPr>
        </p:nvGraphicFramePr>
        <p:xfrm>
          <a:off x="479552" y="17526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7680" imgH="482400" progId="Equation.DSMT4">
                  <p:embed/>
                </p:oleObj>
              </mc:Choice>
              <mc:Fallback>
                <p:oleObj name="Equation" r:id="rId18" imgW="1777680" imgH="482400" progId="Equation.DSMT4">
                  <p:embed/>
                  <p:pic>
                    <p:nvPicPr>
                      <p:cNvPr id="52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52" y="175260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(cont.)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841078"/>
              </p:ext>
            </p:extLst>
          </p:nvPr>
        </p:nvGraphicFramePr>
        <p:xfrm>
          <a:off x="2371078" y="129663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69800" progId="Equation.DSMT4">
                  <p:embed/>
                </p:oleObj>
              </mc:Choice>
              <mc:Fallback>
                <p:oleObj name="Equation" r:id="rId2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129663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245280"/>
              </p:ext>
            </p:extLst>
          </p:nvPr>
        </p:nvGraphicFramePr>
        <p:xfrm>
          <a:off x="1056628" y="1693587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520560" progId="Equation.DSMT4">
                  <p:embed/>
                </p:oleObj>
              </mc:Choice>
              <mc:Fallback>
                <p:oleObj name="Equation" r:id="rId4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28" y="1693587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31481"/>
              </p:ext>
            </p:extLst>
          </p:nvPr>
        </p:nvGraphicFramePr>
        <p:xfrm>
          <a:off x="999478" y="2726726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478" y="2726726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273803"/>
              </p:ext>
            </p:extLst>
          </p:nvPr>
        </p:nvGraphicFramePr>
        <p:xfrm>
          <a:off x="2371078" y="2627714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609480" progId="Equation.DSMT4">
                  <p:embed/>
                </p:oleObj>
              </mc:Choice>
              <mc:Fallback>
                <p:oleObj name="Equation" r:id="rId8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627714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698476"/>
              </p:ext>
            </p:extLst>
          </p:nvPr>
        </p:nvGraphicFramePr>
        <p:xfrm>
          <a:off x="2371078" y="3366782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634680" progId="Equation.DSMT4">
                  <p:embed/>
                </p:oleObj>
              </mc:Choice>
              <mc:Fallback>
                <p:oleObj name="Equation" r:id="rId10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366782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26837"/>
              </p:ext>
            </p:extLst>
          </p:nvPr>
        </p:nvGraphicFramePr>
        <p:xfrm>
          <a:off x="4536488" y="3595382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291960" progId="Equation.DSMT4">
                  <p:embed/>
                </p:oleObj>
              </mc:Choice>
              <mc:Fallback>
                <p:oleObj name="Equation" r:id="rId12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488" y="3595382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158331"/>
              </p:ext>
            </p:extLst>
          </p:nvPr>
        </p:nvGraphicFramePr>
        <p:xfrm>
          <a:off x="6033854" y="36131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854" y="36131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371928"/>
              </p:ext>
            </p:extLst>
          </p:nvPr>
        </p:nvGraphicFramePr>
        <p:xfrm>
          <a:off x="1244600" y="1289050"/>
          <a:ext cx="3708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558720" progId="Equation.DSMT4">
                  <p:embed/>
                </p:oleObj>
              </mc:Choice>
              <mc:Fallback>
                <p:oleObj name="Equation" r:id="rId2" imgW="370836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289050"/>
                        <a:ext cx="3708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69800" progId="Equation.DSMT4">
                  <p:embed/>
                </p:oleObj>
              </mc:Choice>
              <mc:Fallback>
                <p:oleObj name="Equation" r:id="rId4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685177"/>
              </p:ext>
            </p:extLst>
          </p:nvPr>
        </p:nvGraphicFramePr>
        <p:xfrm>
          <a:off x="5372100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545760" progId="Equation.DSMT4">
                  <p:embed/>
                </p:oleObj>
              </mc:Choice>
              <mc:Fallback>
                <p:oleObj name="Equation" r:id="rId8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380880" progId="Equation.DSMT4">
                  <p:embed/>
                </p:oleObj>
              </mc:Choice>
              <mc:Fallback>
                <p:oleObj name="Equation" r:id="rId10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533160" progId="Equation.DSMT4">
                  <p:embed/>
                </p:oleObj>
              </mc:Choice>
              <mc:Fallback>
                <p:oleObj name="Equation" r:id="rId12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571320" progId="Equation.DSMT4">
                  <p:embed/>
                </p:oleObj>
              </mc:Choice>
              <mc:Fallback>
                <p:oleObj name="Equation" r:id="rId14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08160" imgH="571320" progId="Equation.DSMT4">
                  <p:embed/>
                </p:oleObj>
              </mc:Choice>
              <mc:Fallback>
                <p:oleObj name="Equation" r:id="rId16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444240" progId="Equation.DSMT4">
                  <p:embed/>
                </p:oleObj>
              </mc:Choice>
              <mc:Fallback>
                <p:oleObj name="Equation" r:id="rId18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(cont.) </a:t>
            </a:r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542986"/>
              </p:ext>
            </p:extLst>
          </p:nvPr>
        </p:nvGraphicFramePr>
        <p:xfrm>
          <a:off x="1447800" y="28067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545760" progId="Equation.DSMT4">
                  <p:embed/>
                </p:oleObj>
              </mc:Choice>
              <mc:Fallback>
                <p:oleObj name="Equation" r:id="rId2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067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71297"/>
              </p:ext>
            </p:extLst>
          </p:nvPr>
        </p:nvGraphicFramePr>
        <p:xfrm>
          <a:off x="5326356" y="29274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29274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838043"/>
              </p:ext>
            </p:extLst>
          </p:nvPr>
        </p:nvGraphicFramePr>
        <p:xfrm>
          <a:off x="595666" y="12954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533160" progId="Equation.DSMT4">
                  <p:embed/>
                </p:oleObj>
              </mc:Choice>
              <mc:Fallback>
                <p:oleObj name="Equation" r:id="rId6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12954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617414"/>
              </p:ext>
            </p:extLst>
          </p:nvPr>
        </p:nvGraphicFramePr>
        <p:xfrm>
          <a:off x="2209800" y="1268766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545760" progId="Equation.DSMT4">
                  <p:embed/>
                </p:oleObj>
              </mc:Choice>
              <mc:Fallback>
                <p:oleObj name="Equation" r:id="rId8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68766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72209"/>
              </p:ext>
            </p:extLst>
          </p:nvPr>
        </p:nvGraphicFramePr>
        <p:xfrm>
          <a:off x="2209800" y="20447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622080" progId="Equation.DSMT4">
                  <p:embed/>
                </p:oleObj>
              </mc:Choice>
              <mc:Fallback>
                <p:oleObj name="Equation" r:id="rId10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447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91377"/>
              </p:ext>
            </p:extLst>
          </p:nvPr>
        </p:nvGraphicFramePr>
        <p:xfrm>
          <a:off x="4384088" y="20662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444240" progId="Equation.DSMT4">
                  <p:embed/>
                </p:oleObj>
              </mc:Choice>
              <mc:Fallback>
                <p:oleObj name="Equation" r:id="rId12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20662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1181</Words>
  <Application>Microsoft Office PowerPoint</Application>
  <PresentationFormat>On-screen Show (4:3)</PresentationFormat>
  <Paragraphs>124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Symbol</vt:lpstr>
      <vt:lpstr>Office Theme</vt:lpstr>
      <vt:lpstr>Equation</vt:lpstr>
      <vt:lpstr>Section 15.2</vt:lpstr>
      <vt:lpstr>Example 1: Evaluating a Function at an Algebraic Expression </vt:lpstr>
      <vt:lpstr>Example 1: Evaluating a Function at an Algebraic Expression (cont.) </vt:lpstr>
      <vt:lpstr>Definition: Composite Function </vt:lpstr>
      <vt:lpstr>Example 2: Forming Compositions </vt:lpstr>
      <vt:lpstr>Example 3: Forming Compositions </vt:lpstr>
      <vt:lpstr>Example 3: Forming Compositions (cont.) </vt:lpstr>
      <vt:lpstr>Example 4: Finding Compositions </vt:lpstr>
      <vt:lpstr>Example 4: Finding Compositions (cont.) </vt:lpstr>
      <vt:lpstr>Definition: One-to-One Functions</vt:lpstr>
      <vt:lpstr>Definition: Horizontal Line Test</vt:lpstr>
      <vt:lpstr>Example 5: Determining One-to-One Functions</vt:lpstr>
      <vt:lpstr>Example 5: Determining One-to-One Functions (cont.)</vt:lpstr>
      <vt:lpstr>Example 5: Determining One-to-One Functions (cont.)</vt:lpstr>
      <vt:lpstr>Example 5: Determining One-to-One Functions (cont.)</vt:lpstr>
      <vt:lpstr>Example 5: Determining One-to-One Functions (cont.)</vt:lpstr>
      <vt:lpstr>Definition: Inverse Functions </vt:lpstr>
      <vt:lpstr>Note</vt:lpstr>
      <vt:lpstr>Procedure: Determining Whether Two Functions Are Inverses</vt:lpstr>
      <vt:lpstr>Example 6: Verifying Inverse Functions</vt:lpstr>
      <vt:lpstr>Example 6: Verifying Inverse Functions (cont.)</vt:lpstr>
      <vt:lpstr>Example 6: Verifying Inverse Functions (cont.)</vt:lpstr>
      <vt:lpstr>Example 7: Verifying Inverse Functions </vt:lpstr>
      <vt:lpstr>Example 7: Verifying Inverse Functions (cont.)</vt:lpstr>
      <vt:lpstr>Example 7: Verifying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Procedure: Finding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200</cp:revision>
  <dcterms:created xsi:type="dcterms:W3CDTF">2013-04-26T14:43:13Z</dcterms:created>
  <dcterms:modified xsi:type="dcterms:W3CDTF">2023-06-27T14:29:21Z</dcterms:modified>
</cp:coreProperties>
</file>