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0" r:id="rId3"/>
    <p:sldId id="291" r:id="rId4"/>
    <p:sldId id="293" r:id="rId5"/>
    <p:sldId id="294" r:id="rId6"/>
    <p:sldId id="295" r:id="rId7"/>
    <p:sldId id="297" r:id="rId8"/>
    <p:sldId id="298" r:id="rId9"/>
    <p:sldId id="296" r:id="rId10"/>
    <p:sldId id="292" r:id="rId11"/>
    <p:sldId id="300" r:id="rId12"/>
    <p:sldId id="301" r:id="rId13"/>
    <p:sldId id="30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0000"/>
    <a:srgbClr val="1F497D"/>
    <a:srgbClr val="007E7E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21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3" Type="http://schemas.openxmlformats.org/officeDocument/2006/relationships/image" Target="../media/image5.wmf"/><Relationship Id="rId7" Type="http://schemas.openxmlformats.org/officeDocument/2006/relationships/image" Target="../media/image53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5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3" Type="http://schemas.openxmlformats.org/officeDocument/2006/relationships/image" Target="../media/image6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7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23.bin"/><Relationship Id="rId3" Type="http://schemas.openxmlformats.org/officeDocument/2006/relationships/image" Target="../media/image16.wmf"/><Relationship Id="rId21" Type="http://schemas.openxmlformats.org/officeDocument/2006/relationships/image" Target="../media/image25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3.wmf"/><Relationship Id="rId25" Type="http://schemas.openxmlformats.org/officeDocument/2006/relationships/image" Target="../media/image27.wmf"/><Relationship Id="rId2" Type="http://schemas.openxmlformats.org/officeDocument/2006/relationships/oleObject" Target="../embeddings/oleObject15.bin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0.wmf"/><Relationship Id="rId24" Type="http://schemas.openxmlformats.org/officeDocument/2006/relationships/oleObject" Target="../embeddings/oleObject26.bin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23" Type="http://schemas.openxmlformats.org/officeDocument/2006/relationships/image" Target="../media/image26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4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1.bin"/><Relationship Id="rId22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2.wmf"/><Relationship Id="rId3" Type="http://schemas.openxmlformats.org/officeDocument/2006/relationships/image" Target="../media/image5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2.bin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5.wmf"/><Relationship Id="rId18" Type="http://schemas.openxmlformats.org/officeDocument/2006/relationships/oleObject" Target="../embeddings/oleObject48.bin"/><Relationship Id="rId3" Type="http://schemas.openxmlformats.org/officeDocument/2006/relationships/image" Target="../media/image40.wmf"/><Relationship Id="rId21" Type="http://schemas.openxmlformats.org/officeDocument/2006/relationships/image" Target="../media/image49.wmf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7.wmf"/><Relationship Id="rId25" Type="http://schemas.openxmlformats.org/officeDocument/2006/relationships/image" Target="../media/image51.wmf"/><Relationship Id="rId2" Type="http://schemas.openxmlformats.org/officeDocument/2006/relationships/oleObject" Target="../embeddings/oleObject40.bin"/><Relationship Id="rId16" Type="http://schemas.openxmlformats.org/officeDocument/2006/relationships/oleObject" Target="../embeddings/oleObject47.bin"/><Relationship Id="rId20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4.wmf"/><Relationship Id="rId24" Type="http://schemas.openxmlformats.org/officeDocument/2006/relationships/oleObject" Target="../embeddings/oleObject51.bin"/><Relationship Id="rId5" Type="http://schemas.openxmlformats.org/officeDocument/2006/relationships/image" Target="../media/image41.wmf"/><Relationship Id="rId15" Type="http://schemas.openxmlformats.org/officeDocument/2006/relationships/image" Target="../media/image46.wmf"/><Relationship Id="rId23" Type="http://schemas.openxmlformats.org/officeDocument/2006/relationships/image" Target="../media/image50.wmf"/><Relationship Id="rId10" Type="http://schemas.openxmlformats.org/officeDocument/2006/relationships/oleObject" Target="../embeddings/oleObject44.bin"/><Relationship Id="rId19" Type="http://schemas.openxmlformats.org/officeDocument/2006/relationships/image" Target="../media/image48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6.bin"/><Relationship Id="rId22" Type="http://schemas.openxmlformats.org/officeDocument/2006/relationships/oleObject" Target="../embeddings/oleObject5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15.1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Algebra of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</p:spPr>
        <p:txBody>
          <a:bodyPr>
            <a:normAutofit/>
          </a:bodyPr>
          <a:lstStyle/>
          <a:p>
            <a:r>
              <a:rPr lang="en-US" dirty="0"/>
              <a:t>Let                       and                           Find the following functions and state the domain of each function.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  <a:p>
            <a:r>
              <a:rPr lang="en-US" dirty="0"/>
              <a:t>The domain of </a:t>
            </a:r>
            <a:r>
              <a:rPr lang="en-US" i="1" dirty="0"/>
              <a:t>f </a:t>
            </a:r>
            <a:r>
              <a:rPr lang="en-US" dirty="0"/>
              <a:t>is the set of all real numbers. However, the domain of the sum is restricted to the domain of </a:t>
            </a:r>
            <a:r>
              <a:rPr lang="en-US" i="1" dirty="0"/>
              <a:t>g</a:t>
            </a:r>
            <a:r>
              <a:rPr lang="en-US" dirty="0"/>
              <a:t>, the radical function. In this case we must have               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 </a:t>
            </a:r>
            <a:r>
              <a:rPr lang="en-US" dirty="0">
                <a:solidFill>
                  <a:srgbClr val="000099"/>
                </a:solidFill>
              </a:rPr>
              <a:t>2 ≥ 0</a:t>
            </a:r>
            <a:r>
              <a:rPr lang="en-US" dirty="0"/>
              <a:t>. Thus, in interval notation, the domain is </a:t>
            </a:r>
            <a:r>
              <a:rPr lang="en-US" dirty="0">
                <a:solidFill>
                  <a:srgbClr val="FF0000"/>
                </a:solidFill>
              </a:rPr>
              <a:t>[2,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3: Using Algebraic Operations with Functions with Limited Domains 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2263"/>
              </p:ext>
            </p:extLst>
          </p:nvPr>
        </p:nvGraphicFramePr>
        <p:xfrm>
          <a:off x="562214" y="2147893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469800" progId="Equation.DSMT4">
                  <p:embed/>
                </p:oleObj>
              </mc:Choice>
              <mc:Fallback>
                <p:oleObj name="Equation" r:id="rId2" imgW="18921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214" y="2147893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083135"/>
              </p:ext>
            </p:extLst>
          </p:nvPr>
        </p:nvGraphicFramePr>
        <p:xfrm>
          <a:off x="1088181" y="1148519"/>
          <a:ext cx="168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88760" imgH="469800" progId="Equation.DSMT4">
                  <p:embed/>
                </p:oleObj>
              </mc:Choice>
              <mc:Fallback>
                <p:oleObj name="Equation" r:id="rId4" imgW="168876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8181" y="1148519"/>
                        <a:ext cx="168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101085"/>
              </p:ext>
            </p:extLst>
          </p:nvPr>
        </p:nvGraphicFramePr>
        <p:xfrm>
          <a:off x="3454878" y="1078347"/>
          <a:ext cx="1993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3680" imgH="520560" progId="Equation.DSMT4">
                  <p:embed/>
                </p:oleObj>
              </mc:Choice>
              <mc:Fallback>
                <p:oleObj name="Equation" r:id="rId6" imgW="1993680" imgH="520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878" y="1078347"/>
                        <a:ext cx="1993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17981"/>
              </p:ext>
            </p:extLst>
          </p:nvPr>
        </p:nvGraphicFramePr>
        <p:xfrm>
          <a:off x="1081906" y="3052929"/>
          <a:ext cx="3695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95400" imgH="533160" progId="Equation.DSMT4">
                  <p:embed/>
                </p:oleObj>
              </mc:Choice>
              <mc:Fallback>
                <p:oleObj name="Equation" r:id="rId8" imgW="369540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906" y="3052929"/>
                        <a:ext cx="3695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615313C0-7E4E-9A55-BF59-5393F13522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407071"/>
              </p:ext>
            </p:extLst>
          </p:nvPr>
        </p:nvGraphicFramePr>
        <p:xfrm>
          <a:off x="5099050" y="1925638"/>
          <a:ext cx="1612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990360" progId="Equation.DSMT4">
                  <p:embed/>
                </p:oleObj>
              </mc:Choice>
              <mc:Fallback>
                <p:oleObj name="Equation" r:id="rId10" imgW="1612800" imgH="99036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050" y="1925638"/>
                        <a:ext cx="1612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endParaRPr lang="en-US" dirty="0"/>
          </a:p>
          <a:p>
            <a:endParaRPr lang="en-US" dirty="0"/>
          </a:p>
          <a:p>
            <a:r>
              <a:rPr lang="en-US" dirty="0"/>
              <a:t>For this function, the denominator cannot be 0, so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≠ 2. Therefore, we must have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 </a:t>
            </a:r>
            <a:r>
              <a:rPr lang="en-US" dirty="0">
                <a:solidFill>
                  <a:srgbClr val="000099"/>
                </a:solidFill>
              </a:rPr>
              <a:t>2 &gt; 0 </a:t>
            </a:r>
            <a:r>
              <a:rPr lang="en-US" dirty="0"/>
              <a:t>and the domain, in interval notation, is </a:t>
            </a:r>
            <a:r>
              <a:rPr lang="en-US" dirty="0">
                <a:solidFill>
                  <a:srgbClr val="FF0000"/>
                </a:solidFill>
              </a:rPr>
              <a:t>(2,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  <a:p>
            <a:r>
              <a:rPr lang="en-US" b="1" dirty="0"/>
              <a:t>Note:</a:t>
            </a:r>
            <a:r>
              <a:rPr lang="en-US" dirty="0"/>
              <a:t> The domain can become smaller than, but never larger than, the domain of the two original functions.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3: Using Algebraic Operations with Functions with Limited Domains  (cont.)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588995"/>
              </p:ext>
            </p:extLst>
          </p:nvPr>
        </p:nvGraphicFramePr>
        <p:xfrm>
          <a:off x="520700" y="1273175"/>
          <a:ext cx="2908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08080" imgH="990360" progId="Equation.DSMT4">
                  <p:embed/>
                </p:oleObj>
              </mc:Choice>
              <mc:Fallback>
                <p:oleObj name="Equation" r:id="rId2" imgW="2908080" imgH="990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1273175"/>
                        <a:ext cx="2908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Sally is analyzing the finances for her bakery. She finds that the bakery’s revenue can be represented by the function </a:t>
            </a:r>
            <a:r>
              <a:rPr lang="en-US" dirty="0">
                <a:solidFill>
                  <a:srgbClr val="0000FF"/>
                </a:solidFill>
              </a:rPr>
              <a:t>23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+ 18</a:t>
            </a:r>
            <a:r>
              <a:rPr lang="en-US" dirty="0"/>
              <a:t> when they sell </a:t>
            </a:r>
            <a:r>
              <a:rPr lang="en-US" i="1" dirty="0"/>
              <a:t>x</a:t>
            </a:r>
            <a:r>
              <a:rPr lang="en-US" dirty="0"/>
              <a:t> cakes. The cost function can be represented by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− 4</a:t>
            </a:r>
            <a:r>
              <a:rPr lang="en-US" dirty="0"/>
              <a:t> when they make </a:t>
            </a:r>
            <a:r>
              <a:rPr lang="en-US" i="1" dirty="0"/>
              <a:t>x</a:t>
            </a:r>
            <a:r>
              <a:rPr lang="en-US" dirty="0"/>
              <a:t> cakes. Using the formula </a:t>
            </a:r>
            <a:r>
              <a:rPr lang="en-US" dirty="0">
                <a:solidFill>
                  <a:srgbClr val="0000FF"/>
                </a:solidFill>
              </a:rPr>
              <a:t>profit = revenue − cost</a:t>
            </a:r>
            <a:r>
              <a:rPr lang="en-US" dirty="0"/>
              <a:t>, find an expression that represents the bakery’s profits when they sell </a:t>
            </a:r>
            <a:r>
              <a:rPr lang="en-US" i="1" dirty="0"/>
              <a:t>x</a:t>
            </a:r>
            <a:r>
              <a:rPr lang="en-US" dirty="0"/>
              <a:t> cakes, assuming they make and sell at least one cake.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Algebraic Operations with Functions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Solution </a:t>
            </a:r>
          </a:p>
          <a:p>
            <a:r>
              <a:rPr lang="en-US" dirty="0"/>
              <a:t>Plugging the algebraic expressions into the formula </a:t>
            </a:r>
            <a:r>
              <a:rPr lang="en-US" dirty="0">
                <a:solidFill>
                  <a:srgbClr val="0000FF"/>
                </a:solidFill>
              </a:rPr>
              <a:t>profit = revenue − cost</a:t>
            </a:r>
            <a:r>
              <a:rPr lang="en-US" dirty="0"/>
              <a:t> and simplifying, we obtain the following.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Algebraic Operations with Functions (cont.)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57200" y="4953000"/>
            <a:ext cx="8229600" cy="89916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Thus, the profit function for the bakery can be represented by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+ 22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they sell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cakes.</a:t>
            </a:r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2584450" y="3194050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74760" imgH="469800" progId="Equation.DSMT4">
                  <p:embed/>
                </p:oleObj>
              </mc:Choice>
              <mc:Fallback>
                <p:oleObj name="Equation" r:id="rId2" imgW="39747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3194050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3429000" y="3810000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41320" imgH="291960" progId="Equation.DSMT4">
                  <p:embed/>
                </p:oleObj>
              </mc:Choice>
              <mc:Fallback>
                <p:oleObj name="Equation" r:id="rId4" imgW="26413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810000"/>
                        <a:ext cx="264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7" name="Object 5"/>
          <p:cNvGraphicFramePr>
            <a:graphicFrameLocks noChangeAspect="1"/>
          </p:cNvGraphicFramePr>
          <p:nvPr/>
        </p:nvGraphicFramePr>
        <p:xfrm>
          <a:off x="3429000" y="4343400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291960" progId="Equation.DSMT4">
                  <p:embed/>
                </p:oleObj>
              </mc:Choice>
              <mc:Fallback>
                <p:oleObj name="Equation" r:id="rId6" imgW="14731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343400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sz="2700" dirty="0">
                <a:solidFill>
                  <a:srgbClr val="000000"/>
                </a:solidFill>
              </a:rPr>
              <a:t>If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and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represent two functions and 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 is a value in the </a:t>
            </a:r>
            <a:r>
              <a:rPr lang="en-US" sz="2700" b="1" dirty="0">
                <a:solidFill>
                  <a:srgbClr val="C00000"/>
                </a:solidFill>
              </a:rPr>
              <a:t>domain of both functions</a:t>
            </a:r>
            <a:r>
              <a:rPr lang="en-US" sz="2700" dirty="0">
                <a:solidFill>
                  <a:srgbClr val="000000"/>
                </a:solidFill>
              </a:rPr>
              <a:t>, then we define the following operations.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Sum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+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+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Difference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  <a:r>
              <a:rPr lang="en-US" sz="27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Product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⋅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⋅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Quotient of two functions:                           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Algebraic Operations with Functions </a:t>
            </a:r>
          </a:p>
        </p:txBody>
      </p:sp>
      <p:graphicFrame>
        <p:nvGraphicFramePr>
          <p:cNvPr id="5939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212496"/>
              </p:ext>
            </p:extLst>
          </p:nvPr>
        </p:nvGraphicFramePr>
        <p:xfrm>
          <a:off x="3714750" y="4483100"/>
          <a:ext cx="4229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28920" imgH="952200" progId="Equation.DSMT4">
                  <p:embed/>
                </p:oleObj>
              </mc:Choice>
              <mc:Fallback>
                <p:oleObj name="Equation" r:id="rId2" imgW="4228920" imgH="9522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4483100"/>
                        <a:ext cx="4229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                                and                       Perform the following operations.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d.   Evaluate each of the functions found in Parts a. through c. for </a:t>
            </a:r>
            <a:r>
              <a:rPr lang="en-US" i="1" dirty="0"/>
              <a:t>x </a:t>
            </a:r>
            <a:r>
              <a:rPr lang="en-US" dirty="0"/>
              <a:t>= 2.</a:t>
            </a:r>
            <a:r>
              <a:rPr lang="en-US" i="1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Algebraic Operations with Functions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1058174" y="1321278"/>
          <a:ext cx="250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640" imgH="482400" progId="Equation.DSMT4">
                  <p:embed/>
                </p:oleObj>
              </mc:Choice>
              <mc:Fallback>
                <p:oleObj name="Equation" r:id="rId2" imgW="250164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74" y="1321278"/>
                        <a:ext cx="2501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4191000" y="1329904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469800" progId="Equation.DSMT4">
                  <p:embed/>
                </p:oleObj>
              </mc:Choice>
              <mc:Fallback>
                <p:oleObj name="Equation" r:id="rId4" imgW="1752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329904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085655"/>
              </p:ext>
            </p:extLst>
          </p:nvPr>
        </p:nvGraphicFramePr>
        <p:xfrm>
          <a:off x="533400" y="2313484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92160" imgH="469800" progId="Equation.DSMT4">
                  <p:embed/>
                </p:oleObj>
              </mc:Choice>
              <mc:Fallback>
                <p:oleObj name="Equation" r:id="rId6" imgW="18921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13484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77D9CDD9-A1CD-3650-2CF0-3DE45C7DB2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43631"/>
              </p:ext>
            </p:extLst>
          </p:nvPr>
        </p:nvGraphicFramePr>
        <p:xfrm>
          <a:off x="533400" y="2961412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92160" imgH="469800" progId="Equation.DSMT4">
                  <p:embed/>
                </p:oleObj>
              </mc:Choice>
              <mc:Fallback>
                <p:oleObj name="Equation" r:id="rId8" imgW="1892160" imgH="469800" progId="Equation.DSMT4">
                  <p:embed/>
                  <p:pic>
                    <p:nvPicPr>
                      <p:cNvPr id="737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61412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5193A75-5B9A-DC0F-5667-FB4E586B15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880851"/>
              </p:ext>
            </p:extLst>
          </p:nvPr>
        </p:nvGraphicFramePr>
        <p:xfrm>
          <a:off x="533400" y="3609340"/>
          <a:ext cx="1739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39880" imgH="469800" progId="Equation.DSMT4">
                  <p:embed/>
                </p:oleObj>
              </mc:Choice>
              <mc:Fallback>
                <p:oleObj name="Equation" r:id="rId10" imgW="1739880" imgH="469800" progId="Equation.DSMT4">
                  <p:embed/>
                  <p:pic>
                    <p:nvPicPr>
                      <p:cNvPr id="737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609340"/>
                        <a:ext cx="1739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    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Algebraic Operations with Functions (cont.)</a:t>
            </a: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454363"/>
              </p:ext>
            </p:extLst>
          </p:nvPr>
        </p:nvGraphicFramePr>
        <p:xfrm>
          <a:off x="869950" y="319405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469800" progId="Equation.DSMT4">
                  <p:embed/>
                </p:oleObj>
              </mc:Choice>
              <mc:Fallback>
                <p:oleObj name="Equation" r:id="rId2" imgW="189216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319405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749919"/>
              </p:ext>
            </p:extLst>
          </p:nvPr>
        </p:nvGraphicFramePr>
        <p:xfrm>
          <a:off x="2784248" y="3184525"/>
          <a:ext cx="3251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51160" imgH="583920" progId="Equation.DSMT4">
                  <p:embed/>
                </p:oleObj>
              </mc:Choice>
              <mc:Fallback>
                <p:oleObj name="Equation" r:id="rId4" imgW="3251160" imgH="583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248" y="3184525"/>
                        <a:ext cx="3251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066009"/>
              </p:ext>
            </p:extLst>
          </p:nvPr>
        </p:nvGraphicFramePr>
        <p:xfrm>
          <a:off x="2784248" y="4435368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380880" progId="Equation.DSMT4">
                  <p:embed/>
                </p:oleObj>
              </mc:Choice>
              <mc:Fallback>
                <p:oleObj name="Equation" r:id="rId6" imgW="126972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248" y="4435368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473106"/>
              </p:ext>
            </p:extLst>
          </p:nvPr>
        </p:nvGraphicFramePr>
        <p:xfrm>
          <a:off x="2784248" y="3857518"/>
          <a:ext cx="275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55800" imgH="380880" progId="Equation.DSMT4">
                  <p:embed/>
                </p:oleObj>
              </mc:Choice>
              <mc:Fallback>
                <p:oleObj name="Equation" r:id="rId8" imgW="27558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248" y="3857518"/>
                        <a:ext cx="2755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>
            <a:extLst>
              <a:ext uri="{FF2B5EF4-FFF2-40B4-BE49-F238E27FC236}">
                <a16:creationId xmlns:a16="http://schemas.microsoft.com/office/drawing/2014/main" id="{BCC747B4-89E3-AE2B-A49F-E4D72E37BC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456508"/>
              </p:ext>
            </p:extLst>
          </p:nvPr>
        </p:nvGraphicFramePr>
        <p:xfrm>
          <a:off x="1353780" y="1828800"/>
          <a:ext cx="4673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73520" imgH="571320" progId="Equation.DSMT4">
                  <p:embed/>
                </p:oleObj>
              </mc:Choice>
              <mc:Fallback>
                <p:oleObj name="Equation" r:id="rId10" imgW="4673520" imgH="571320" progId="Equation.DSMT4">
                  <p:embed/>
                  <p:pic>
                    <p:nvPicPr>
                      <p:cNvPr id="7373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3780" y="1828800"/>
                        <a:ext cx="4673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3142BA56-C90B-48E9-4D2B-8D56D446A0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834692"/>
              </p:ext>
            </p:extLst>
          </p:nvPr>
        </p:nvGraphicFramePr>
        <p:xfrm>
          <a:off x="2762250" y="2524232"/>
          <a:ext cx="210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08160" imgH="380880" progId="Equation.DSMT4">
                  <p:embed/>
                </p:oleObj>
              </mc:Choice>
              <mc:Fallback>
                <p:oleObj name="Equation" r:id="rId12" imgW="2108160" imgH="380880" progId="Equation.DSMT4">
                  <p:embed/>
                  <p:pic>
                    <p:nvPicPr>
                      <p:cNvPr id="7373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0" y="2524232"/>
                        <a:ext cx="210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Algebraic Operations with Functions (cont.)</a:t>
            </a: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760602"/>
              </p:ext>
            </p:extLst>
          </p:nvPr>
        </p:nvGraphicFramePr>
        <p:xfrm>
          <a:off x="443753" y="1344221"/>
          <a:ext cx="1739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39880" imgH="469800" progId="Equation.DSMT4">
                  <p:embed/>
                </p:oleObj>
              </mc:Choice>
              <mc:Fallback>
                <p:oleObj name="Equation" r:id="rId2" imgW="173988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53" y="1344221"/>
                        <a:ext cx="1739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662851"/>
              </p:ext>
            </p:extLst>
          </p:nvPr>
        </p:nvGraphicFramePr>
        <p:xfrm>
          <a:off x="2260600" y="1312553"/>
          <a:ext cx="2984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84400" imgH="583920" progId="Equation.DSMT4">
                  <p:embed/>
                </p:oleObj>
              </mc:Choice>
              <mc:Fallback>
                <p:oleObj name="Equation" r:id="rId4" imgW="2984400" imgH="583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1312553"/>
                        <a:ext cx="29845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717396"/>
              </p:ext>
            </p:extLst>
          </p:nvPr>
        </p:nvGraphicFramePr>
        <p:xfrm>
          <a:off x="2260600" y="1905000"/>
          <a:ext cx="440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06760" imgH="380880" progId="Equation.DSMT4">
                  <p:embed/>
                </p:oleObj>
              </mc:Choice>
              <mc:Fallback>
                <p:oleObj name="Equation" r:id="rId6" imgW="44067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1905000"/>
                        <a:ext cx="440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014209"/>
              </p:ext>
            </p:extLst>
          </p:nvPr>
        </p:nvGraphicFramePr>
        <p:xfrm>
          <a:off x="2260600" y="2488722"/>
          <a:ext cx="326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63760" imgH="380880" progId="Equation.DSMT4">
                  <p:embed/>
                </p:oleObj>
              </mc:Choice>
              <mc:Fallback>
                <p:oleObj name="Equation" r:id="rId8" imgW="326376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2488722"/>
                        <a:ext cx="326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Evaluating each of these functions for </a:t>
            </a:r>
            <a:r>
              <a:rPr lang="en-US" i="1" dirty="0"/>
              <a:t>x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 gives the following results.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Algebraic Operations with Functions (cont.)</a:t>
            </a:r>
          </a:p>
        </p:txBody>
      </p:sp>
      <p:graphicFrame>
        <p:nvGraphicFramePr>
          <p:cNvPr id="768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955817"/>
              </p:ext>
            </p:extLst>
          </p:nvPr>
        </p:nvGraphicFramePr>
        <p:xfrm>
          <a:off x="1045286" y="23495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4200" imgH="469800" progId="Equation.DSMT4">
                  <p:embed/>
                </p:oleObj>
              </mc:Choice>
              <mc:Fallback>
                <p:oleObj name="Equation" r:id="rId2" imgW="138420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286" y="23495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262952"/>
              </p:ext>
            </p:extLst>
          </p:nvPr>
        </p:nvGraphicFramePr>
        <p:xfrm>
          <a:off x="2467208" y="228600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77960" imgH="533160" progId="Equation.DSMT4">
                  <p:embed/>
                </p:oleObj>
              </mc:Choice>
              <mc:Fallback>
                <p:oleObj name="Equation" r:id="rId4" imgW="2577960" imgH="533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7208" y="2286000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674655"/>
              </p:ext>
            </p:extLst>
          </p:nvPr>
        </p:nvGraphicFramePr>
        <p:xfrm>
          <a:off x="5105400" y="2406650"/>
          <a:ext cx="175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52480" imgH="291960" progId="Equation.DSMT4">
                  <p:embed/>
                </p:oleObj>
              </mc:Choice>
              <mc:Fallback>
                <p:oleObj name="Equation" r:id="rId6" imgW="175248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406650"/>
                        <a:ext cx="175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500635"/>
              </p:ext>
            </p:extLst>
          </p:nvPr>
        </p:nvGraphicFramePr>
        <p:xfrm>
          <a:off x="6918092" y="240665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291960" progId="Equation.DSMT4">
                  <p:embed/>
                </p:oleObj>
              </mc:Choice>
              <mc:Fallback>
                <p:oleObj name="Equation" r:id="rId8" imgW="48240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8092" y="240665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652724"/>
              </p:ext>
            </p:extLst>
          </p:nvPr>
        </p:nvGraphicFramePr>
        <p:xfrm>
          <a:off x="1045286" y="29718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469800" progId="Equation.DSMT4">
                  <p:embed/>
                </p:oleObj>
              </mc:Choice>
              <mc:Fallback>
                <p:oleObj name="Equation" r:id="rId10" imgW="138420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286" y="29718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8761883"/>
              </p:ext>
            </p:extLst>
          </p:nvPr>
        </p:nvGraphicFramePr>
        <p:xfrm>
          <a:off x="2493086" y="2895600"/>
          <a:ext cx="1511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11280" imgH="533160" progId="Equation.DSMT4">
                  <p:embed/>
                </p:oleObj>
              </mc:Choice>
              <mc:Fallback>
                <p:oleObj name="Equation" r:id="rId12" imgW="1511280" imgH="533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086" y="2895600"/>
                        <a:ext cx="1511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74654"/>
              </p:ext>
            </p:extLst>
          </p:nvPr>
        </p:nvGraphicFramePr>
        <p:xfrm>
          <a:off x="4017086" y="30480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17440" imgH="279360" progId="Equation.DSMT4">
                  <p:embed/>
                </p:oleObj>
              </mc:Choice>
              <mc:Fallback>
                <p:oleObj name="Equation" r:id="rId14" imgW="111744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7086" y="30480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505660"/>
              </p:ext>
            </p:extLst>
          </p:nvPr>
        </p:nvGraphicFramePr>
        <p:xfrm>
          <a:off x="5236286" y="304800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60240" imgH="279360" progId="Equation.DSMT4">
                  <p:embed/>
                </p:oleObj>
              </mc:Choice>
              <mc:Fallback>
                <p:oleObj name="Equation" r:id="rId16" imgW="66024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6286" y="3048000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657433"/>
              </p:ext>
            </p:extLst>
          </p:nvPr>
        </p:nvGraphicFramePr>
        <p:xfrm>
          <a:off x="1079790" y="3648974"/>
          <a:ext cx="123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31560" imgH="469800" progId="Equation.DSMT4">
                  <p:embed/>
                </p:oleObj>
              </mc:Choice>
              <mc:Fallback>
                <p:oleObj name="Equation" r:id="rId18" imgW="123156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790" y="3648974"/>
                        <a:ext cx="123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274781"/>
              </p:ext>
            </p:extLst>
          </p:nvPr>
        </p:nvGraphicFramePr>
        <p:xfrm>
          <a:off x="2357938" y="3581400"/>
          <a:ext cx="3975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974760" imgH="533160" progId="Equation.DSMT4">
                  <p:embed/>
                </p:oleObj>
              </mc:Choice>
              <mc:Fallback>
                <p:oleObj name="Equation" r:id="rId20" imgW="3974760" imgH="5331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938" y="3581400"/>
                        <a:ext cx="3975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974986"/>
              </p:ext>
            </p:extLst>
          </p:nvPr>
        </p:nvGraphicFramePr>
        <p:xfrm>
          <a:off x="2340686" y="4267200"/>
          <a:ext cx="262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628720" imgH="291960" progId="Equation.DSMT4">
                  <p:embed/>
                </p:oleObj>
              </mc:Choice>
              <mc:Fallback>
                <p:oleObj name="Equation" r:id="rId22" imgW="262872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0686" y="4267200"/>
                        <a:ext cx="262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3796282"/>
              </p:ext>
            </p:extLst>
          </p:nvPr>
        </p:nvGraphicFramePr>
        <p:xfrm>
          <a:off x="2354133" y="476758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76240" imgH="291960" progId="Equation.DSMT4">
                  <p:embed/>
                </p:oleObj>
              </mc:Choice>
              <mc:Fallback>
                <p:oleObj name="Equation" r:id="rId24" imgW="87624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4133" y="476758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Let                         and                          Find the following </a:t>
            </a:r>
          </a:p>
          <a:p>
            <a:r>
              <a:rPr lang="en-US" dirty="0"/>
              <a:t>functions.</a:t>
            </a:r>
          </a:p>
          <a:p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d.   Evaluate each of the functions found in Parts a.       </a:t>
            </a:r>
          </a:p>
          <a:p>
            <a:r>
              <a:rPr lang="en-US" dirty="0"/>
              <a:t>       through c. for </a:t>
            </a:r>
            <a:r>
              <a:rPr lang="en-US" i="1" dirty="0"/>
              <a:t>x </a:t>
            </a:r>
            <a:r>
              <a:rPr lang="en-US" dirty="0"/>
              <a:t>= 3.</a:t>
            </a:r>
            <a:endParaRPr lang="en-US" i="1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  <a:p>
            <a:endParaRPr lang="en-US" b="1" dirty="0"/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2: Using Algebraic Operations with Functions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4644681"/>
              </p:ext>
            </p:extLst>
          </p:nvPr>
        </p:nvGraphicFramePr>
        <p:xfrm>
          <a:off x="533400" y="231775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469800" progId="Equation.DSMT4">
                  <p:embed/>
                </p:oleObj>
              </mc:Choice>
              <mc:Fallback>
                <p:oleObj name="Equation" r:id="rId2" imgW="18921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1775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3417777"/>
              </p:ext>
            </p:extLst>
          </p:nvPr>
        </p:nvGraphicFramePr>
        <p:xfrm>
          <a:off x="1054100" y="4533900"/>
          <a:ext cx="415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52600" imgH="571320" progId="Equation.DSMT4">
                  <p:embed/>
                </p:oleObj>
              </mc:Choice>
              <mc:Fallback>
                <p:oleObj name="Equation" r:id="rId4" imgW="41526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4533900"/>
                        <a:ext cx="4152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142129"/>
              </p:ext>
            </p:extLst>
          </p:nvPr>
        </p:nvGraphicFramePr>
        <p:xfrm>
          <a:off x="2514600" y="5194300"/>
          <a:ext cx="158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368280" progId="Equation.DSMT4">
                  <p:embed/>
                </p:oleObj>
              </mc:Choice>
              <mc:Fallback>
                <p:oleObj name="Equation" r:id="rId6" imgW="158724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94300"/>
                        <a:ext cx="1587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327923"/>
              </p:ext>
            </p:extLst>
          </p:nvPr>
        </p:nvGraphicFramePr>
        <p:xfrm>
          <a:off x="1066800" y="1293906"/>
          <a:ext cx="184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41400" imgH="482400" progId="Equation.DSMT4">
                  <p:embed/>
                </p:oleObj>
              </mc:Choice>
              <mc:Fallback>
                <p:oleObj name="Equation" r:id="rId8" imgW="184140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293906"/>
                        <a:ext cx="1841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280161"/>
              </p:ext>
            </p:extLst>
          </p:nvPr>
        </p:nvGraphicFramePr>
        <p:xfrm>
          <a:off x="3657600" y="1325880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760" imgH="469800" progId="Equation.DSMT4">
                  <p:embed/>
                </p:oleObj>
              </mc:Choice>
              <mc:Fallback>
                <p:oleObj name="Equation" r:id="rId10" imgW="190476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325880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63326492-C75B-E755-6FEF-AF3BCB7BC9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6006628"/>
              </p:ext>
            </p:extLst>
          </p:nvPr>
        </p:nvGraphicFramePr>
        <p:xfrm>
          <a:off x="2995613" y="231775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92160" imgH="469800" progId="Equation.DSMT4">
                  <p:embed/>
                </p:oleObj>
              </mc:Choice>
              <mc:Fallback>
                <p:oleObj name="Equation" r:id="rId12" imgW="1892160" imgH="46980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5613" y="231775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15D3793E-25E8-06D4-1913-CDD6EFC62B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15209"/>
              </p:ext>
            </p:extLst>
          </p:nvPr>
        </p:nvGraphicFramePr>
        <p:xfrm>
          <a:off x="5410200" y="2057400"/>
          <a:ext cx="1612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990360" progId="Equation.DSMT4">
                  <p:embed/>
                </p:oleObj>
              </mc:Choice>
              <mc:Fallback>
                <p:oleObj name="Equation" r:id="rId14" imgW="1612800" imgH="99036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057400"/>
                        <a:ext cx="1612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2: Using Algebraic Operations with Functions (cont.)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7934665"/>
              </p:ext>
            </p:extLst>
          </p:nvPr>
        </p:nvGraphicFramePr>
        <p:xfrm>
          <a:off x="609600" y="1371600"/>
          <a:ext cx="279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304560" progId="Equation.DSMT4">
                  <p:embed/>
                </p:oleObj>
              </mc:Choice>
              <mc:Fallback>
                <p:oleObj name="Equation" r:id="rId2" imgW="279360" imgH="304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71600"/>
                        <a:ext cx="279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046017"/>
              </p:ext>
            </p:extLst>
          </p:nvPr>
        </p:nvGraphicFramePr>
        <p:xfrm>
          <a:off x="1041400" y="1248784"/>
          <a:ext cx="415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52600" imgH="571320" progId="Equation.DSMT4">
                  <p:embed/>
                </p:oleObj>
              </mc:Choice>
              <mc:Fallback>
                <p:oleObj name="Equation" r:id="rId4" imgW="415260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248784"/>
                        <a:ext cx="4152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4837698"/>
              </p:ext>
            </p:extLst>
          </p:nvPr>
        </p:nvGraphicFramePr>
        <p:xfrm>
          <a:off x="2464756" y="1873991"/>
          <a:ext cx="2235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4880" imgH="368280" progId="Equation.DSMT4">
                  <p:embed/>
                </p:oleObj>
              </mc:Choice>
              <mc:Fallback>
                <p:oleObj name="Equation" r:id="rId6" imgW="223488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4756" y="1873991"/>
                        <a:ext cx="2235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49359"/>
              </p:ext>
            </p:extLst>
          </p:nvPr>
        </p:nvGraphicFramePr>
        <p:xfrm>
          <a:off x="2464756" y="2450521"/>
          <a:ext cx="196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480" imgH="380880" progId="Equation.DSMT4">
                  <p:embed/>
                </p:oleObj>
              </mc:Choice>
              <mc:Fallback>
                <p:oleObj name="Equation" r:id="rId8" imgW="19684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4756" y="2450521"/>
                        <a:ext cx="1968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F6C4D7C1-5A99-34A5-14AB-33FBB4BFB1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0704342"/>
              </p:ext>
            </p:extLst>
          </p:nvPr>
        </p:nvGraphicFramePr>
        <p:xfrm>
          <a:off x="604221" y="3038406"/>
          <a:ext cx="1612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990360" progId="Equation.DSMT4">
                  <p:embed/>
                </p:oleObj>
              </mc:Choice>
              <mc:Fallback>
                <p:oleObj name="Equation" r:id="rId10" imgW="1612800" imgH="990360" progId="Equation.DSMT4">
                  <p:embed/>
                  <p:pic>
                    <p:nvPicPr>
                      <p:cNvPr id="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221" y="3038406"/>
                        <a:ext cx="1612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2">
            <a:extLst>
              <a:ext uri="{FF2B5EF4-FFF2-40B4-BE49-F238E27FC236}">
                <a16:creationId xmlns:a16="http://schemas.microsoft.com/office/drawing/2014/main" id="{F7C759CF-9DF1-F00B-9B43-E40010C87E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990299"/>
              </p:ext>
            </p:extLst>
          </p:nvPr>
        </p:nvGraphicFramePr>
        <p:xfrm>
          <a:off x="2386013" y="3057525"/>
          <a:ext cx="5638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638680" imgH="952200" progId="Equation.DSMT4">
                  <p:embed/>
                </p:oleObj>
              </mc:Choice>
              <mc:Fallback>
                <p:oleObj name="Equation" r:id="rId12" imgW="5638680" imgH="952200" progId="Equation.DSMT4">
                  <p:embed/>
                  <p:pic>
                    <p:nvPicPr>
                      <p:cNvPr id="809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3057525"/>
                        <a:ext cx="5638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Evaluating each of these functions for </a:t>
            </a:r>
            <a:r>
              <a:rPr lang="en-US" i="1" dirty="0"/>
              <a:t>x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/>
              <a:t> gives the following results.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Algebraic Operations with Functions (cont.)</a:t>
            </a:r>
          </a:p>
        </p:txBody>
      </p:sp>
      <p:graphicFrame>
        <p:nvGraphicFramePr>
          <p:cNvPr id="768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574103"/>
              </p:ext>
            </p:extLst>
          </p:nvPr>
        </p:nvGraphicFramePr>
        <p:xfrm>
          <a:off x="838200" y="23495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84200" imgH="469800" progId="Equation.DSMT4">
                  <p:embed/>
                </p:oleObj>
              </mc:Choice>
              <mc:Fallback>
                <p:oleObj name="Equation" r:id="rId2" imgW="1384200" imgH="469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3495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667600"/>
              </p:ext>
            </p:extLst>
          </p:nvPr>
        </p:nvGraphicFramePr>
        <p:xfrm>
          <a:off x="2286000" y="2286000"/>
          <a:ext cx="2006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533160" progId="Equation.DSMT4">
                  <p:embed/>
                </p:oleObj>
              </mc:Choice>
              <mc:Fallback>
                <p:oleObj name="Equation" r:id="rId4" imgW="2006280" imgH="5331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286000"/>
                        <a:ext cx="2006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562921"/>
              </p:ext>
            </p:extLst>
          </p:nvPr>
        </p:nvGraphicFramePr>
        <p:xfrm>
          <a:off x="4343400" y="2430463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400" imgH="291960" progId="Equation.DSMT4">
                  <p:embed/>
                </p:oleObj>
              </mc:Choice>
              <mc:Fallback>
                <p:oleObj name="Equation" r:id="rId6" imgW="1409400" imgH="291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430463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581887"/>
              </p:ext>
            </p:extLst>
          </p:nvPr>
        </p:nvGraphicFramePr>
        <p:xfrm>
          <a:off x="5842000" y="2430463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680" imgH="291960" progId="Equation.DSMT4">
                  <p:embed/>
                </p:oleObj>
              </mc:Choice>
              <mc:Fallback>
                <p:oleObj name="Equation" r:id="rId8" imgW="63468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2430463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967214"/>
              </p:ext>
            </p:extLst>
          </p:nvPr>
        </p:nvGraphicFramePr>
        <p:xfrm>
          <a:off x="838200" y="29718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469800" progId="Equation.DSMT4">
                  <p:embed/>
                </p:oleObj>
              </mc:Choice>
              <mc:Fallback>
                <p:oleObj name="Equation" r:id="rId10" imgW="1384200" imgH="469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9718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49962"/>
              </p:ext>
            </p:extLst>
          </p:nvPr>
        </p:nvGraphicFramePr>
        <p:xfrm>
          <a:off x="2286000" y="2895600"/>
          <a:ext cx="243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38280" imgH="533160" progId="Equation.DSMT4">
                  <p:embed/>
                </p:oleObj>
              </mc:Choice>
              <mc:Fallback>
                <p:oleObj name="Equation" r:id="rId12" imgW="2438280" imgH="5331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95600"/>
                        <a:ext cx="243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899541"/>
              </p:ext>
            </p:extLst>
          </p:nvPr>
        </p:nvGraphicFramePr>
        <p:xfrm>
          <a:off x="4783826" y="3041650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25400" imgH="291960" progId="Equation.DSMT4">
                  <p:embed/>
                </p:oleObj>
              </mc:Choice>
              <mc:Fallback>
                <p:oleObj name="Equation" r:id="rId14" imgW="1625400" imgH="2919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3826" y="3041650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150301"/>
              </p:ext>
            </p:extLst>
          </p:nvPr>
        </p:nvGraphicFramePr>
        <p:xfrm>
          <a:off x="6468374" y="30480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57200" imgH="279360" progId="Equation.DSMT4">
                  <p:embed/>
                </p:oleObj>
              </mc:Choice>
              <mc:Fallback>
                <p:oleObj name="Equation" r:id="rId16" imgW="457200" imgH="2793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8374" y="30480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678825"/>
              </p:ext>
            </p:extLst>
          </p:nvPr>
        </p:nvGraphicFramePr>
        <p:xfrm>
          <a:off x="825500" y="3581400"/>
          <a:ext cx="1104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04840" imgH="990360" progId="Equation.DSMT4">
                  <p:embed/>
                </p:oleObj>
              </mc:Choice>
              <mc:Fallback>
                <p:oleObj name="Equation" r:id="rId18" imgW="1104840" imgH="9903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3581400"/>
                        <a:ext cx="1104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538961"/>
              </p:ext>
            </p:extLst>
          </p:nvPr>
        </p:nvGraphicFramePr>
        <p:xfrm>
          <a:off x="1963948" y="3581400"/>
          <a:ext cx="16129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612800" imgH="1066680" progId="Equation.DSMT4">
                  <p:embed/>
                </p:oleObj>
              </mc:Choice>
              <mc:Fallback>
                <p:oleObj name="Equation" r:id="rId20" imgW="1612800" imgH="10666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948" y="3581400"/>
                        <a:ext cx="16129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56990"/>
              </p:ext>
            </p:extLst>
          </p:nvPr>
        </p:nvGraphicFramePr>
        <p:xfrm>
          <a:off x="3640348" y="36576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02960" imgH="838080" progId="Equation.DSMT4">
                  <p:embed/>
                </p:oleObj>
              </mc:Choice>
              <mc:Fallback>
                <p:oleObj name="Equation" r:id="rId22" imgW="100296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0348" y="36576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142439"/>
              </p:ext>
            </p:extLst>
          </p:nvPr>
        </p:nvGraphicFramePr>
        <p:xfrm>
          <a:off x="4724400" y="36576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45760" imgH="838080" progId="Equation.DSMT4">
                  <p:embed/>
                </p:oleObj>
              </mc:Choice>
              <mc:Fallback>
                <p:oleObj name="Equation" r:id="rId24" imgW="54576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6576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995</TotalTime>
  <Words>578</Words>
  <Application>Microsoft Office PowerPoint</Application>
  <PresentationFormat>On-screen Show (4:3)</PresentationFormat>
  <Paragraphs>51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Symbol</vt:lpstr>
      <vt:lpstr>Office Theme</vt:lpstr>
      <vt:lpstr>Equation</vt:lpstr>
      <vt:lpstr>Section 15.1</vt:lpstr>
      <vt:lpstr>Definition: Algebraic Operations with Functions </vt:lpstr>
      <vt:lpstr>Example 1: Using Algebraic Operations with Functions</vt:lpstr>
      <vt:lpstr>Example 1: Using Algebraic Operations with Functions (cont.)</vt:lpstr>
      <vt:lpstr>Example 1: Using Algebraic Operations with Functions (cont.)</vt:lpstr>
      <vt:lpstr>Example 1: Using Algebraic Operations with Functions (cont.)</vt:lpstr>
      <vt:lpstr>Example 2: Using Algebraic Operations with Functions</vt:lpstr>
      <vt:lpstr>Example 2: Using Algebraic Operations with Functions (cont.)</vt:lpstr>
      <vt:lpstr>Example 2: Using Algebraic Operations with Functions (cont.)</vt:lpstr>
      <vt:lpstr>Example 3: Using Algebraic Operations with Functions with Limited Domains </vt:lpstr>
      <vt:lpstr>Example 3: Using Algebraic Operations with Functions with Limited Domains  (cont.)</vt:lpstr>
      <vt:lpstr>Example 4: Using Algebraic Operations with Functions</vt:lpstr>
      <vt:lpstr>Example 4: Using Algebraic Operations with Functions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133</cp:revision>
  <dcterms:created xsi:type="dcterms:W3CDTF">2013-04-26T14:43:13Z</dcterms:created>
  <dcterms:modified xsi:type="dcterms:W3CDTF">2023-06-27T14:25:00Z</dcterms:modified>
</cp:coreProperties>
</file>