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10" Type="http://schemas.openxmlformats.org/officeDocument/2006/relationships/image" Target="../media/image51.png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52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5.wmf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7.wmf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on 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736864"/>
              </p:ext>
            </p:extLst>
          </p:nvPr>
        </p:nvGraphicFramePr>
        <p:xfrm>
          <a:off x="1060450" y="1295400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DSMT4">
                  <p:embed/>
                </p:oleObj>
              </mc:Choice>
              <mc:Fallback>
                <p:oleObj name="Equation" r:id="rId2" imgW="23493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295400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DSMT4">
                  <p:embed/>
                </p:oleObj>
              </mc:Choice>
              <mc:Fallback>
                <p:oleObj name="Equation" r:id="rId4" imgW="23493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86412"/>
              </p:ext>
            </p:extLst>
          </p:nvPr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41600" imgH="952200" progId="Equation.DSMT4">
                  <p:embed/>
                </p:oleObj>
              </mc:Choice>
              <mc:Fallback>
                <p:oleObj name="Equation" r:id="rId6" imgW="34416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398702"/>
              </p:ext>
            </p:extLst>
          </p:nvPr>
        </p:nvGraphicFramePr>
        <p:xfrm>
          <a:off x="3060700" y="43434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33160" progId="Equation.DSMT4">
                  <p:embed/>
                </p:oleObj>
              </mc:Choice>
              <mc:Fallback>
                <p:oleObj name="Equation" r:id="rId8" imgW="3187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3434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371373"/>
              </p:ext>
            </p:extLst>
          </p:nvPr>
        </p:nvGraphicFramePr>
        <p:xfrm>
          <a:off x="3314812" y="50292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291960" progId="Equation.DSMT4">
                  <p:embed/>
                </p:oleObj>
              </mc:Choice>
              <mc:Fallback>
                <p:oleObj name="Equation" r:id="rId10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0292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571722"/>
              </p:ext>
            </p:extLst>
          </p:nvPr>
        </p:nvGraphicFramePr>
        <p:xfrm>
          <a:off x="3323916" y="5486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486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65539"/>
              </p:ext>
            </p:extLst>
          </p:nvPr>
        </p:nvGraphicFramePr>
        <p:xfrm>
          <a:off x="2514600" y="318516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380880" progId="Equation.DSMT4">
                  <p:embed/>
                </p:oleObj>
              </mc:Choice>
              <mc:Fallback>
                <p:oleObj name="Equation" r:id="rId2" imgW="2260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8516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341367"/>
              </p:ext>
            </p:extLst>
          </p:nvPr>
        </p:nvGraphicFramePr>
        <p:xfrm>
          <a:off x="1447800" y="38862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1168200" progId="Equation.DSMT4">
                  <p:embed/>
                </p:oleObj>
              </mc:Choice>
              <mc:Fallback>
                <p:oleObj name="Equation" r:id="rId4" imgW="3733560" imgH="116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82266"/>
              </p:ext>
            </p:extLst>
          </p:nvPr>
        </p:nvGraphicFramePr>
        <p:xfrm>
          <a:off x="1675616" y="51054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914400" progId="Equation.DSMT4">
                  <p:embed/>
                </p:oleObj>
              </mc:Choice>
              <mc:Fallback>
                <p:oleObj name="Equation" r:id="rId6" imgW="14857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616" y="51054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288980"/>
              </p:ext>
            </p:extLst>
          </p:nvPr>
        </p:nvGraphicFramePr>
        <p:xfrm>
          <a:off x="3733016" y="51054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016" y="51054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457189"/>
              </p:ext>
            </p:extLst>
          </p:nvPr>
        </p:nvGraphicFramePr>
        <p:xfrm>
          <a:off x="5714216" y="52705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444240" progId="Equation.DSMT4">
                  <p:embed/>
                </p:oleObj>
              </mc:Choice>
              <mc:Fallback>
                <p:oleObj name="Equation" r:id="rId10" imgW="151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216" y="52705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ED2322F-5D24-2E36-547C-67B38E0F2A2F}"/>
              </a:ext>
            </a:extLst>
          </p:cNvPr>
          <p:cNvSpPr/>
          <p:nvPr/>
        </p:nvSpPr>
        <p:spPr>
          <a:xfrm>
            <a:off x="5866616" y="4270345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892550" y="121920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622080" progId="Equation.DSMT4">
                  <p:embed/>
                </p:oleObj>
              </mc:Choice>
              <mc:Fallback>
                <p:oleObj name="Equation" r:id="rId2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19200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622080" progId="Equation.DSMT4">
                  <p:embed/>
                </p:oleObj>
              </mc:Choice>
              <mc:Fallback>
                <p:oleObj name="Equation" r:id="rId4" imgW="18158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69800" progId="Equation.DSMT4">
                  <p:embed/>
                </p:oleObj>
              </mc:Choice>
              <mc:Fallback>
                <p:oleObj name="Equation" r:id="rId6" imgW="1269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469800" progId="Equation.DSMT4">
                  <p:embed/>
                </p:oleObj>
              </mc:Choice>
              <mc:Fallback>
                <p:oleObj name="Equation" r:id="rId8" imgW="1269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E59031A-1C26-82A9-A64F-53113A557B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8600" y="2167587"/>
            <a:ext cx="4267796" cy="3410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600" imgH="444240" progId="Equation.DSMT4">
                  <p:embed/>
                </p:oleObj>
              </mc:Choice>
              <mc:Fallback>
                <p:oleObj name="Equation" r:id="rId2" imgW="22986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44240" progId="Equation.DSMT4">
                  <p:embed/>
                </p:oleObj>
              </mc:Choice>
              <mc:Fallback>
                <p:oleObj name="Equation" r:id="rId4" imgW="22986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444819"/>
              </p:ext>
            </p:extLst>
          </p:nvPr>
        </p:nvGraphicFramePr>
        <p:xfrm>
          <a:off x="901700" y="3198813"/>
          <a:ext cx="2959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58840" imgH="888840" progId="Equation.DSMT4">
                  <p:embed/>
                </p:oleObj>
              </mc:Choice>
              <mc:Fallback>
                <p:oleObj name="Equation" r:id="rId5" imgW="295884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198813"/>
                        <a:ext cx="2959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7760" imgH="990360" progId="Equation.DSMT4">
                  <p:embed/>
                </p:oleObj>
              </mc:Choice>
              <mc:Fallback>
                <p:oleObj name="Equation" r:id="rId7" imgW="30477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838080" progId="Equation.DSMT4">
                  <p:embed/>
                </p:oleObj>
              </mc:Choice>
              <mc:Fallback>
                <p:oleObj name="Equation" r:id="rId9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435"/>
              </p:ext>
            </p:extLst>
          </p:nvPr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838080" progId="Equation.DSMT4">
                  <p:embed/>
                </p:oleObj>
              </mc:Choice>
              <mc:Fallback>
                <p:oleObj name="Equation" r:id="rId11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927000" progId="Equation.DSMT4">
                  <p:embed/>
                </p:oleObj>
              </mc:Choice>
              <mc:Fallback>
                <p:oleObj name="Equation" r:id="rId2" imgW="9651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838080" progId="Equation.DSMT4">
                  <p:embed/>
                </p:oleObj>
              </mc:Choice>
              <mc:Fallback>
                <p:oleObj name="Equation" r:id="rId4" imgW="863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533160" progId="Equation.DSMT4">
                  <p:embed/>
                </p:oleObj>
              </mc:Choice>
              <mc:Fallback>
                <p:oleObj name="Equation" r:id="rId6" imgW="3225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580411"/>
              </p:ext>
            </p:extLst>
          </p:nvPr>
        </p:nvGraphicFramePr>
        <p:xfrm>
          <a:off x="2514600" y="3429000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04960" imgH="1168200" progId="Equation.DSMT4">
                  <p:embed/>
                </p:oleObj>
              </mc:Choice>
              <mc:Fallback>
                <p:oleObj name="Equation" r:id="rId10" imgW="350496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914400" progId="Equation.DSMT4">
                  <p:embed/>
                </p:oleObj>
              </mc:Choice>
              <mc:Fallback>
                <p:oleObj name="Equation" r:id="rId12" imgW="1511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667000" y="5105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8480" imgH="838080" progId="Equation.DSMT4">
                  <p:embed/>
                </p:oleObj>
              </mc:Choice>
              <mc:Fallback>
                <p:oleObj name="Equation" r:id="rId14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5334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8080"/>
                </a:solidFill>
              </a:rPr>
              <a:t>Nonreal</a:t>
            </a:r>
            <a:r>
              <a:rPr lang="en-US" sz="2000" dirty="0">
                <a:solidFill>
                  <a:srgbClr val="008080"/>
                </a:solidFill>
              </a:rPr>
              <a:t> complex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discriminant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685800" progId="Equation.DSMT4">
                  <p:embed/>
                </p:oleObj>
              </mc:Choice>
              <mc:Fallback>
                <p:oleObj name="Equation" r:id="rId2" imgW="7365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622080" progId="Equation.DSMT4">
                  <p:embed/>
                </p:oleObj>
              </mc:Choice>
              <mc:Fallback>
                <p:oleObj name="Equation" r:id="rId4" imgW="6476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DCF21EF-B192-22DA-C62C-4CFC029FD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3748" y="2312794"/>
            <a:ext cx="3715268" cy="3515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Minimum 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&gt; 0, then the parabola opens upward and (h, k) is the lowest point and the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minimum value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 &lt; 0,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then the parabola opens downward and (h, k) is the highest point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maximum value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665237"/>
              </p:ext>
            </p:extLst>
          </p:nvPr>
        </p:nvGraphicFramePr>
        <p:xfrm>
          <a:off x="1143000" y="1280160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533160" progId="Equation.DSMT4">
                  <p:embed/>
                </p:oleObj>
              </mc:Choice>
              <mc:Fallback>
                <p:oleObj name="Equation" r:id="rId2" imgW="24001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80160"/>
                        <a:ext cx="240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469800" progId="Equation.DSMT4">
                  <p:embed/>
                </p:oleObj>
              </mc:Choice>
              <mc:Fallback>
                <p:oleObj name="Equation" r:id="rId2" imgW="2806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380880" progId="Equation.DSMT4">
                  <p:embed/>
                </p:oleObj>
              </mc:Choice>
              <mc:Fallback>
                <p:oleObj name="Equation" r:id="rId4" imgW="2260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seconds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feet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8332"/>
              </p:ext>
            </p:extLst>
          </p:nvPr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838080" progId="Equation.DSMT4">
                  <p:embed/>
                </p:oleObj>
              </mc:Choice>
              <mc:Fallback>
                <p:oleObj name="Equation" r:id="rId2" imgW="3441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06488"/>
              </p:ext>
            </p:extLst>
          </p:nvPr>
        </p:nvGraphicFramePr>
        <p:xfrm>
          <a:off x="2819400" y="2819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380880" progId="Equation.DSMT4">
                  <p:embed/>
                </p:oleObj>
              </mc:Choice>
              <mc:Fallback>
                <p:oleObj name="Equation" r:id="rId4" imgW="2197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819645"/>
              </p:ext>
            </p:extLst>
          </p:nvPr>
        </p:nvGraphicFramePr>
        <p:xfrm>
          <a:off x="3086100" y="32766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533160" progId="Equation.DSMT4">
                  <p:embed/>
                </p:oleObj>
              </mc:Choice>
              <mc:Fallback>
                <p:oleObj name="Equation" r:id="rId6" imgW="2552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2766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677510"/>
              </p:ext>
            </p:extLst>
          </p:nvPr>
        </p:nvGraphicFramePr>
        <p:xfrm>
          <a:off x="3097676" y="38862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406080" progId="Equation.DSMT4">
                  <p:embed/>
                </p:oleObj>
              </mc:Choice>
              <mc:Fallback>
                <p:oleObj name="Equation" r:id="rId8" imgW="9651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8862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symmetry, the vertex, the </a:t>
            </a:r>
            <a:r>
              <a:rPr lang="en-US" i="1" dirty="0"/>
              <a:t>x</a:t>
            </a:r>
            <a:r>
              <a:rPr lang="en-US" dirty="0"/>
              <a:t>-intercepts (zeros),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6285376" y="1763713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444240" progId="Equation.DSMT4">
                  <p:embed/>
                </p:oleObj>
              </mc:Choice>
              <mc:Fallback>
                <p:oleObj name="Equation" r:id="rId2" imgW="2463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376" y="1763713"/>
                        <a:ext cx="246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776765"/>
              </p:ext>
            </p:extLst>
          </p:nvPr>
        </p:nvGraphicFramePr>
        <p:xfrm>
          <a:off x="482600" y="3200400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560" imgH="444240" progId="Equation.DSMT4">
                  <p:embed/>
                </p:oleObj>
              </mc:Choice>
              <mc:Fallback>
                <p:oleObj name="Equation" r:id="rId4" imgW="2374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00400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470518" y="38608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11400" imgH="571320" progId="Equation.DSMT4">
                  <p:embed/>
                </p:oleObj>
              </mc:Choice>
              <mc:Fallback>
                <p:oleObj name="Equation" r:id="rId6" imgW="391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18" y="38608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92514"/>
              </p:ext>
            </p:extLst>
          </p:nvPr>
        </p:nvGraphicFramePr>
        <p:xfrm>
          <a:off x="430367" y="47625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571320" progId="Equation.DSMT4">
                  <p:embed/>
                </p:oleObj>
              </mc:Choice>
              <mc:Fallback>
                <p:oleObj name="Equation" r:id="rId8" imgW="39114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7" y="47625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690029"/>
              </p:ext>
            </p:extLst>
          </p:nvPr>
        </p:nvGraphicFramePr>
        <p:xfrm>
          <a:off x="457200" y="541020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33160" progId="Equation.DSMT4">
                  <p:embed/>
                </p:oleObj>
              </mc:Choice>
              <mc:Fallback>
                <p:oleObj name="Equation" r:id="rId10" imgW="20952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1020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18195"/>
              </p:ext>
            </p:extLst>
          </p:nvPr>
        </p:nvGraphicFramePr>
        <p:xfrm>
          <a:off x="4427538" y="5588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588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667980"/>
              </p:ext>
            </p:extLst>
          </p:nvPr>
        </p:nvGraphicFramePr>
        <p:xfrm>
          <a:off x="4462463" y="4800600"/>
          <a:ext cx="457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0" imgH="406080" progId="Equation.DSMT4">
                  <p:embed/>
                </p:oleObj>
              </mc:Choice>
              <mc:Fallback>
                <p:oleObj name="Equation" r:id="rId14" imgW="4572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4800600"/>
                        <a:ext cx="457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488985"/>
              </p:ext>
            </p:extLst>
          </p:nvPr>
        </p:nvGraphicFramePr>
        <p:xfrm>
          <a:off x="4446124" y="32766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82600" imgH="317160" progId="Equation.DSMT4">
                  <p:embed/>
                </p:oleObj>
              </mc:Choice>
              <mc:Fallback>
                <p:oleObj name="Equation" r:id="rId16" imgW="208260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124" y="32766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109469"/>
              </p:ext>
            </p:extLst>
          </p:nvPr>
        </p:nvGraphicFramePr>
        <p:xfrm>
          <a:off x="4440238" y="3657600"/>
          <a:ext cx="387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73240" imgH="1028520" progId="Equation.DSMT4">
                  <p:embed/>
                </p:oleObj>
              </mc:Choice>
              <mc:Fallback>
                <p:oleObj name="Equation" r:id="rId18" imgW="387324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657600"/>
                        <a:ext cx="3873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represent the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represent the length of the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219754"/>
              </p:ext>
            </p:extLst>
          </p:nvPr>
        </p:nvGraphicFramePr>
        <p:xfrm>
          <a:off x="533400" y="391573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482400" progId="Equation.DSMT4">
                  <p:embed/>
                </p:oleObj>
              </mc:Choice>
              <mc:Fallback>
                <p:oleObj name="Equation" r:id="rId2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1573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664874"/>
              </p:ext>
            </p:extLst>
          </p:nvPr>
        </p:nvGraphicFramePr>
        <p:xfrm>
          <a:off x="3003550" y="492252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92252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form, we see that 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dirty="0"/>
              <a:t> and the vertex is at </a:t>
            </a:r>
            <a:r>
              <a:rPr lang="en-US" dirty="0">
                <a:solidFill>
                  <a:srgbClr val="FF0000"/>
                </a:solidFill>
              </a:rPr>
              <a:t>(5,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4)</a:t>
            </a:r>
            <a:r>
              <a:rPr lang="en-US" dirty="0"/>
              <a:t>. 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dirty="0"/>
              <a:t>-</a:t>
            </a:r>
            <a:r>
              <a:rPr lang="en-US" b="1" dirty="0"/>
              <a:t>intercepts</a:t>
            </a:r>
            <a:r>
              <a:rPr lang="en-US" dirty="0"/>
              <a:t> (</a:t>
            </a:r>
            <a:r>
              <a:rPr lang="en-US" b="1" dirty="0"/>
              <a:t>zeros</a:t>
            </a:r>
            <a:r>
              <a:rPr lang="en-US" dirty="0"/>
              <a:t>) of the function by solving for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7 or </a:t>
            </a:r>
            <a:r>
              <a:rPr lang="en-US" i="1" dirty="0"/>
              <a:t>x</a:t>
            </a:r>
            <a:r>
              <a:rPr lang="en-US" dirty="0"/>
              <a:t> = 3,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(7, 0)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(3, 0)</a:t>
            </a:r>
            <a:r>
              <a:rPr lang="en-US" dirty="0"/>
              <a:t>.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3225800" y="271145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533160" progId="Equation.DSMT4">
                  <p:embed/>
                </p:oleObj>
              </mc:Choice>
              <mc:Fallback>
                <p:oleObj name="Equation" r:id="rId2" imgW="209520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1145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717925" y="316865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33160" progId="Equation.DSMT4">
                  <p:embed/>
                </p:oleObj>
              </mc:Choice>
              <mc:Fallback>
                <p:oleObj name="Equation" r:id="rId4" imgW="1600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316865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4048125" y="360521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444240" progId="Equation.DSMT4">
                  <p:embed/>
                </p:oleObj>
              </mc:Choice>
              <mc:Fallback>
                <p:oleObj name="Equation" r:id="rId6" imgW="17143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605213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52950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91960" progId="Equation.DSMT4">
                  <p:embed/>
                </p:oleObj>
              </mc:Choice>
              <mc:Fallback>
                <p:oleObj name="Equation" r:id="rId8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i="1" dirty="0"/>
              <a:t>y</a:t>
            </a:r>
            <a:r>
              <a:rPr lang="en-US" b="1" dirty="0"/>
              <a:t>-intercept</a:t>
            </a:r>
            <a:r>
              <a:rPr lang="en-US" dirty="0"/>
              <a:t>, substitute </a:t>
            </a:r>
            <a:r>
              <a:rPr lang="en-US" i="1" dirty="0"/>
              <a:t>x</a:t>
            </a:r>
            <a:r>
              <a:rPr lang="en-US" dirty="0"/>
              <a:t> = 0 in the function.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(0, 21)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52072"/>
              </p:ext>
            </p:extLst>
          </p:nvPr>
        </p:nvGraphicFramePr>
        <p:xfrm>
          <a:off x="2806700" y="1981200"/>
          <a:ext cx="353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0520" imgH="533160" progId="Equation.DSMT4">
                  <p:embed/>
                </p:oleObj>
              </mc:Choice>
              <mc:Fallback>
                <p:oleObj name="Equation" r:id="rId2" imgW="3530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981200"/>
                        <a:ext cx="353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 Note that the </a:t>
            </a:r>
            <a:r>
              <a:rPr lang="en-US" sz="2400" i="1" dirty="0"/>
              <a:t>y</a:t>
            </a:r>
            <a:r>
              <a:rPr lang="en-US" sz="2400" dirty="0"/>
              <a:t>-intercept lies outside of the </a:t>
            </a:r>
            <a:br>
              <a:rPr lang="en-US" sz="2400" dirty="0"/>
            </a:br>
            <a:r>
              <a:rPr lang="en-US" sz="2400" dirty="0"/>
              <a:t>given grid.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5.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(5, −4)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(3, 0) and (7,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21)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66312" y="2209800"/>
            <a:ext cx="3739488" cy="373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vertex, the line of symmetry, the </a:t>
            </a: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124450" y="175895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444240" progId="Equation.DSMT4">
                  <p:embed/>
                </p:oleObj>
              </mc:Choice>
              <mc:Fallback>
                <p:oleObj name="Equation" r:id="rId2" imgW="26542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75895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545594" y="31750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444240" progId="Equation.DSMT4">
                  <p:embed/>
                </p:oleObj>
              </mc:Choice>
              <mc:Fallback>
                <p:oleObj name="Equation" r:id="rId4" imgW="2577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31750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4423196" y="327025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317160" progId="Equation.DSMT4">
                  <p:embed/>
                </p:oleObj>
              </mc:Choice>
              <mc:Fallback>
                <p:oleObj name="Equation" r:id="rId6" imgW="20826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96" y="327025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532894" y="3587750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040" imgH="571320" progId="Equation.DSMT4">
                  <p:embed/>
                </p:oleObj>
              </mc:Choice>
              <mc:Fallback>
                <p:oleObj name="Equation" r:id="rId8" imgW="27050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94" y="3587750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4428928" y="3727450"/>
          <a:ext cx="372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960" imgH="317160" progId="Equation.DSMT4">
                  <p:embed/>
                </p:oleObj>
              </mc:Choice>
              <mc:Fallback>
                <p:oleObj name="Equation" r:id="rId10" imgW="372096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928" y="3727450"/>
                        <a:ext cx="372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35254" y="4114800"/>
          <a:ext cx="370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08360" imgH="571320" progId="Equation.DSMT4">
                  <p:embed/>
                </p:oleObj>
              </mc:Choice>
              <mc:Fallback>
                <p:oleObj name="Equation" r:id="rId12" imgW="3708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114800"/>
                        <a:ext cx="3708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256172"/>
              </p:ext>
            </p:extLst>
          </p:nvPr>
        </p:nvGraphicFramePr>
        <p:xfrm>
          <a:off x="4381753" y="4044950"/>
          <a:ext cx="468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86120" imgH="634680" progId="Equation.DSMT4">
                  <p:embed/>
                </p:oleObj>
              </mc:Choice>
              <mc:Fallback>
                <p:oleObj name="Equation" r:id="rId14" imgW="468612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753" y="4044950"/>
                        <a:ext cx="468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35254" y="466725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48040" imgH="571320" progId="Equation.DSMT4">
                  <p:embed/>
                </p:oleObj>
              </mc:Choice>
              <mc:Fallback>
                <p:oleObj name="Equation" r:id="rId16" imgW="3848040" imgH="571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66725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4410496" y="4778375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05040" imgH="380880" progId="Equation.DSMT4">
                  <p:embed/>
                </p:oleObj>
              </mc:Choice>
              <mc:Fallback>
                <p:oleObj name="Equation" r:id="rId18" imgW="27050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496" y="4778375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45594" y="52260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76440" imgH="533160" progId="Equation.DSMT4">
                  <p:embed/>
                </p:oleObj>
              </mc:Choice>
              <mc:Fallback>
                <p:oleObj name="Equation" r:id="rId20" imgW="2476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52260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4413980" y="539432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160" imgH="291960" progId="Equation.DSMT4">
                  <p:embed/>
                </p:oleObj>
              </mc:Choice>
              <mc:Fallback>
                <p:oleObj name="Equation" r:id="rId22" imgW="9651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80" y="539432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In this form, we see that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 is the line of symmetry and the vertex is at </a:t>
            </a:r>
            <a:r>
              <a:rPr lang="en-US" dirty="0">
                <a:solidFill>
                  <a:srgbClr val="FF0000"/>
                </a:solidFill>
              </a:rPr>
              <a:t>(−2, 3)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b="1" dirty="0"/>
              <a:t>-intercepts</a:t>
            </a:r>
            <a:r>
              <a:rPr lang="en-US" dirty="0"/>
              <a:t> by solving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344737" y="30162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33160" progId="Equation.DSMT4">
                  <p:embed/>
                </p:oleObj>
              </mc:Choice>
              <mc:Fallback>
                <p:oleObj name="Equation" r:id="rId2" imgW="24764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7" y="30162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2816379" y="356594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533160" progId="Equation.DSMT4">
                  <p:embed/>
                </p:oleObj>
              </mc:Choice>
              <mc:Fallback>
                <p:oleObj name="Equation" r:id="rId4" imgW="21841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379" y="356594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197379" y="4099346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533160" progId="Equation.DSMT4">
                  <p:embed/>
                </p:oleObj>
              </mc:Choice>
              <mc:Fallback>
                <p:oleObj name="Equation" r:id="rId6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379" y="4099346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3543454" y="46228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444240" progId="Equation.DSMT4">
                  <p:embed/>
                </p:oleObj>
              </mc:Choice>
              <mc:Fallback>
                <p:oleObj name="Equation" r:id="rId8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454" y="46228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021292" y="52070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279360" progId="Equation.DSMT4">
                  <p:embed/>
                </p:oleObj>
              </mc:Choice>
              <mc:Fallback>
                <p:oleObj name="Equation" r:id="rId10" imgW="1396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292" y="52070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−1 or </a:t>
            </a:r>
            <a:r>
              <a:rPr lang="en-US" i="1" dirty="0"/>
              <a:t>x</a:t>
            </a:r>
            <a:r>
              <a:rPr lang="en-US" dirty="0"/>
              <a:t> = −3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(−3,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(−1, 0)</a:t>
            </a:r>
            <a:r>
              <a:rPr lang="en-US" dirty="0"/>
              <a:t>. </a:t>
            </a:r>
          </a:p>
          <a:p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-intercept, substitute </a:t>
            </a:r>
            <a:r>
              <a:rPr lang="en-US" i="1" dirty="0"/>
              <a:t>x</a:t>
            </a:r>
            <a:r>
              <a:rPr lang="en-US" dirty="0"/>
              <a:t> = 0 in the function.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−9)</a:t>
            </a:r>
            <a:r>
              <a:rPr lang="en-US" dirty="0"/>
              <a:t>.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025428"/>
              </p:ext>
            </p:extLst>
          </p:nvPr>
        </p:nvGraphicFramePr>
        <p:xfrm>
          <a:off x="2281238" y="2895600"/>
          <a:ext cx="309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533160" progId="Equation.DSMT4">
                  <p:embed/>
                </p:oleObj>
              </mc:Choice>
              <mc:Fallback>
                <p:oleObj name="Equation" r:id="rId2" imgW="3098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895600"/>
                        <a:ext cx="309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86312"/>
              </p:ext>
            </p:extLst>
          </p:nvPr>
        </p:nvGraphicFramePr>
        <p:xfrm>
          <a:off x="5473700" y="301625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91960" progId="Equation.DSMT4">
                  <p:embed/>
                </p:oleObj>
              </mc:Choice>
              <mc:Fallback>
                <p:oleObj name="Equation" r:id="rId4" imgW="698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01625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2, 3)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3, 0) and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1, 0)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9)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B992A-84B4-492B-38E4-92C80F7FB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905000"/>
            <a:ext cx="4222714" cy="3886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1329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Office Theme</vt:lpstr>
      <vt:lpstr>Equation</vt:lpstr>
      <vt:lpstr>Section 14.7</vt:lpstr>
      <vt:lpstr>Example 1: Graphing Quadratic Functions of the Form y = ax2 + bx + c </vt:lpstr>
      <vt:lpstr>Example 1: Graphing Quadratic Functions of the Form y = ax2 + bx + c (cont.)</vt:lpstr>
      <vt:lpstr>Example 1: Graphing Quadratic Functions of the Form y = ax2 + bx + c (cont.)</vt:lpstr>
      <vt:lpstr>Example 1: Graphing Quadratic Functions of the Form y = ax2 + bx + c (cont.)</vt:lpstr>
      <vt:lpstr>Example 2: Graphing Quadratic Functions of the Form y = ax2 + bx + c </vt:lpstr>
      <vt:lpstr>Example 2: Graphing Quadratic Functions of the Form y = ax2 + bx + c (cont.)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Example 4: Graphing Quadratic Functions of the Form y = ax2 + bx + c</vt:lpstr>
      <vt:lpstr>Example 4: Graphing Quadratic Functions of the Form y = ax2 + bx + c (cont.)</vt:lpstr>
      <vt:lpstr>Example 4: Graphing Quadratic Functions of the Form y = ax2 + bx + c (cont.)</vt:lpstr>
      <vt:lpstr>Definition: Minimum and Maximum Values </vt:lpstr>
      <vt:lpstr>Example 5: Application: Finding Minimum and Maximum Values</vt:lpstr>
      <vt:lpstr>Example 5: Application: Finding Minimum and Maximum Values (cont.)</vt:lpstr>
      <vt:lpstr>Example 6: Application: Finding Minimum and Maximum Values</vt:lpstr>
      <vt:lpstr>Example 6: Application: Finding Minimum and Maximum Values (cont.)</vt:lpstr>
      <vt:lpstr>Example 6: Application: Finding Minimum and Maximum Values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409</cp:revision>
  <dcterms:created xsi:type="dcterms:W3CDTF">2013-04-26T14:43:13Z</dcterms:created>
  <dcterms:modified xsi:type="dcterms:W3CDTF">2023-06-27T14:34:44Z</dcterms:modified>
</cp:coreProperties>
</file>