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Rebecca Lebeaux" initials="RL" lastIdx="1" clrIdx="4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7D7D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68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38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" Type="http://schemas.openxmlformats.org/officeDocument/2006/relationships/oleObject" Target="../embeddings/oleObject4.bin"/><Relationship Id="rId16" Type="http://schemas.openxmlformats.org/officeDocument/2006/relationships/oleObject" Target="../embeddings/oleObject11.bin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Relationship Id="rId1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image" Target="../media/image28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4.bin"/><Relationship Id="rId5" Type="http://schemas.openxmlformats.org/officeDocument/2006/relationships/image" Target="../media/image24.wmf"/><Relationship Id="rId10" Type="http://schemas.openxmlformats.org/officeDocument/2006/relationships/image" Target="../media/image27.png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3.bin"/><Relationship Id="rId2" Type="http://schemas.openxmlformats.org/officeDocument/2006/relationships/oleObject" Target="../embeddings/oleObject28.bin"/><Relationship Id="rId16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Quadratic Functions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function 		             Then graph the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−2</a:t>
            </a:r>
            <a:r>
              <a:rPr lang="en-US" dirty="0"/>
              <a:t>. (The parabola opens downward since </a:t>
            </a:r>
            <a:r>
              <a:rPr lang="en-US" i="1" dirty="0"/>
              <a:t>a</a:t>
            </a:r>
            <a:r>
              <a:rPr lang="en-US" dirty="0"/>
              <a:t> is negative.) The vertex is at </a:t>
            </a:r>
            <a:r>
              <a:rPr lang="en-US" dirty="0">
                <a:solidFill>
                  <a:srgbClr val="FF0000"/>
                </a:solidFill>
              </a:rPr>
              <a:t>(−2, 1)</a:t>
            </a:r>
            <a:r>
              <a:rPr lang="en-US" dirty="0"/>
              <a:t>.</a:t>
            </a:r>
            <a:endParaRPr lang="en-US" b="1" dirty="0"/>
          </a:p>
        </p:txBody>
      </p:sp>
      <p:graphicFrame>
        <p:nvGraphicFramePr>
          <p:cNvPr id="125955" name="Object 3"/>
          <p:cNvGraphicFramePr>
            <a:graphicFrameLocks noChangeAspect="1"/>
          </p:cNvGraphicFramePr>
          <p:nvPr/>
        </p:nvGraphicFramePr>
        <p:xfrm>
          <a:off x="1835768" y="1692584"/>
          <a:ext cx="2387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141" imgH="533538" progId="Equation.DSMT4">
                  <p:embed/>
                </p:oleObj>
              </mc:Choice>
              <mc:Fallback>
                <p:oleObj name="Equation" r:id="rId2" imgW="2387141" imgH="533538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768" y="1692584"/>
                        <a:ext cx="2387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986280"/>
          <a:ext cx="16764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8F83001-F5EF-5220-D6A8-16955493D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5947" y="1295400"/>
            <a:ext cx="3972479" cy="391532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Quadratic Functions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457200" y="1280160"/>
            <a:ext cx="8229600" cy="181588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A 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quadratic function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is any function that can be written in the form</a:t>
            </a:r>
          </a:p>
          <a:p>
            <a:endParaRPr lang="en-US" sz="2800" dirty="0">
              <a:solidFill>
                <a:schemeClr val="accent6">
                  <a:lumMod val="10000"/>
                </a:schemeClr>
              </a:solidFill>
            </a:endParaRPr>
          </a:p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where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,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b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,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c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are real numbers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≠ 0. </a:t>
            </a:r>
          </a:p>
        </p:txBody>
      </p:sp>
      <p:graphicFrame>
        <p:nvGraphicFramePr>
          <p:cNvPr id="1105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369641"/>
              </p:ext>
            </p:extLst>
          </p:nvPr>
        </p:nvGraphicFramePr>
        <p:xfrm>
          <a:off x="2667000" y="2057400"/>
          <a:ext cx="231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078" imgH="444247" progId="Equation.DSMT4">
                  <p:embed/>
                </p:oleObj>
              </mc:Choice>
              <mc:Fallback>
                <p:oleObj name="Equation" r:id="rId2" imgW="2311078" imgH="44424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057400"/>
                        <a:ext cx="231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quadratic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endParaRPr lang="en-US" b="1" dirty="0"/>
          </a:p>
          <a:p>
            <a:endParaRPr lang="en-US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591C3BB7-984E-D58C-A154-FCA8D0EB19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794932"/>
              </p:ext>
            </p:extLst>
          </p:nvPr>
        </p:nvGraphicFramePr>
        <p:xfrm>
          <a:off x="4191000" y="2727960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833" imgH="837787" progId="Equation.DSMT4">
                  <p:embed/>
                </p:oleObj>
              </mc:Choice>
              <mc:Fallback>
                <p:oleObj name="Equation" r:id="rId2" imgW="1726833" imgH="837787" progId="Equation.DSMT4">
                  <p:embed/>
                  <p:pic>
                    <p:nvPicPr>
                      <p:cNvPr id="1187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727960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>
            <a:extLst>
              <a:ext uri="{FF2B5EF4-FFF2-40B4-BE49-F238E27FC236}">
                <a16:creationId xmlns:a16="http://schemas.microsoft.com/office/drawing/2014/main" id="{70773AFE-A407-5A89-0D9D-B6FAB70E28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090160"/>
              </p:ext>
            </p:extLst>
          </p:nvPr>
        </p:nvGraphicFramePr>
        <p:xfrm>
          <a:off x="533400" y="2959100"/>
          <a:ext cx="137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324" imgH="469601" progId="Equation.DSMT4">
                  <p:embed/>
                </p:oleObj>
              </mc:Choice>
              <mc:Fallback>
                <p:oleObj name="Equation" r:id="rId4" imgW="1371324" imgH="469601" progId="Equation.DSMT4">
                  <p:embed/>
                  <p:pic>
                    <p:nvPicPr>
                      <p:cNvPr id="11777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59100"/>
                        <a:ext cx="137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(cont.)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190496"/>
              </p:ext>
            </p:extLst>
          </p:nvPr>
        </p:nvGraphicFramePr>
        <p:xfrm>
          <a:off x="1306157" y="2159658"/>
          <a:ext cx="1676400" cy="3831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447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0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97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44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177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260229"/>
              </p:ext>
            </p:extLst>
          </p:nvPr>
        </p:nvGraphicFramePr>
        <p:xfrm>
          <a:off x="1490307" y="2559708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5294" imgH="558555" progId="Equation.DSMT4">
                  <p:embed/>
                </p:oleObj>
              </mc:Choice>
              <mc:Fallback>
                <p:oleObj name="Equation" r:id="rId2" imgW="355294" imgH="558555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307" y="2559708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78286"/>
              </p:ext>
            </p:extLst>
          </p:nvPr>
        </p:nvGraphicFramePr>
        <p:xfrm>
          <a:off x="2449157" y="2559708"/>
          <a:ext cx="29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47" imgH="558555" progId="Equation.DSMT4">
                  <p:embed/>
                </p:oleObj>
              </mc:Choice>
              <mc:Fallback>
                <p:oleObj name="Equation" r:id="rId4" imgW="291947" imgH="558555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157" y="2559708"/>
                        <a:ext cx="292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744710"/>
              </p:ext>
            </p:extLst>
          </p:nvPr>
        </p:nvGraphicFramePr>
        <p:xfrm>
          <a:off x="1508221" y="3449393"/>
          <a:ext cx="330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0154" imgH="558892" progId="Equation.DSMT4">
                  <p:embed/>
                </p:oleObj>
              </mc:Choice>
              <mc:Fallback>
                <p:oleObj name="Equation" r:id="rId6" imgW="330154" imgH="558892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221" y="3449393"/>
                        <a:ext cx="330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386985"/>
              </p:ext>
            </p:extLst>
          </p:nvPr>
        </p:nvGraphicFramePr>
        <p:xfrm>
          <a:off x="2448021" y="3454155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61" imgH="558555" progId="Equation.DSMT4">
                  <p:embed/>
                </p:oleObj>
              </mc:Choice>
              <mc:Fallback>
                <p:oleObj name="Equation" r:id="rId8" imgW="203261" imgH="558555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8021" y="3454155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582392"/>
              </p:ext>
            </p:extLst>
          </p:nvPr>
        </p:nvGraphicFramePr>
        <p:xfrm>
          <a:off x="1639532" y="4444755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815" imgH="558219" progId="Equation.DSMT4">
                  <p:embed/>
                </p:oleObj>
              </mc:Choice>
              <mc:Fallback>
                <p:oleObj name="Equation" r:id="rId10" imgW="177815" imgH="558219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532" y="4444755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446484"/>
              </p:ext>
            </p:extLst>
          </p:nvPr>
        </p:nvGraphicFramePr>
        <p:xfrm>
          <a:off x="2439632" y="4436818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261" imgH="558555" progId="Equation.DSMT4">
                  <p:embed/>
                </p:oleObj>
              </mc:Choice>
              <mc:Fallback>
                <p:oleObj name="Equation" r:id="rId12" imgW="203261" imgH="558555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9632" y="4436818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58137"/>
              </p:ext>
            </p:extLst>
          </p:nvPr>
        </p:nvGraphicFramePr>
        <p:xfrm>
          <a:off x="1623657" y="5402032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261" imgH="558555" progId="Equation.DSMT4">
                  <p:embed/>
                </p:oleObj>
              </mc:Choice>
              <mc:Fallback>
                <p:oleObj name="Equation" r:id="rId14" imgW="203261" imgH="558555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657" y="5402032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73159"/>
              </p:ext>
            </p:extLst>
          </p:nvPr>
        </p:nvGraphicFramePr>
        <p:xfrm>
          <a:off x="2393595" y="5402032"/>
          <a:ext cx="29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1947" imgH="558555" progId="Equation.DSMT4">
                  <p:embed/>
                </p:oleObj>
              </mc:Choice>
              <mc:Fallback>
                <p:oleObj name="Equation" r:id="rId16" imgW="291947" imgH="558555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595" y="5402032"/>
                        <a:ext cx="292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8993" y="1219200"/>
            <a:ext cx="150714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 </a:t>
            </a:r>
          </a:p>
          <a:p>
            <a:r>
              <a:rPr lang="en-US" sz="2800" dirty="0"/>
              <a:t>a.</a:t>
            </a:r>
          </a:p>
        </p:txBody>
      </p:sp>
      <p:graphicFrame>
        <p:nvGraphicFramePr>
          <p:cNvPr id="3" name="Object 13">
            <a:extLst>
              <a:ext uri="{FF2B5EF4-FFF2-40B4-BE49-F238E27FC236}">
                <a16:creationId xmlns:a16="http://schemas.microsoft.com/office/drawing/2014/main" id="{54F00087-25CC-7307-C51A-4553462352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760864"/>
              </p:ext>
            </p:extLst>
          </p:nvPr>
        </p:nvGraphicFramePr>
        <p:xfrm>
          <a:off x="1670796" y="1681138"/>
          <a:ext cx="100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02960" imgH="444240" progId="Equation.DSMT4">
                  <p:embed/>
                </p:oleObj>
              </mc:Choice>
              <mc:Fallback>
                <p:oleObj name="Equation" r:id="rId18" imgW="1002960" imgH="444240" progId="Equation.DSMT4">
                  <p:embed/>
                  <p:pic>
                    <p:nvPicPr>
                      <p:cNvPr id="5" name="Object 13">
                        <a:extLst>
                          <a:ext uri="{FF2B5EF4-FFF2-40B4-BE49-F238E27FC236}">
                            <a16:creationId xmlns:a16="http://schemas.microsoft.com/office/drawing/2014/main" id="{70773AFE-A407-5A89-0D9D-B6FAB70E28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796" y="1681138"/>
                        <a:ext cx="1003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B8B7CCC3-0362-7FAE-7B12-1A7C9949BFCD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314005" y="1681138"/>
            <a:ext cx="4391621" cy="36149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graphicFrame>
        <p:nvGraphicFramePr>
          <p:cNvPr id="1187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0067381"/>
              </p:ext>
            </p:extLst>
          </p:nvPr>
        </p:nvGraphicFramePr>
        <p:xfrm>
          <a:off x="609600" y="1239520"/>
          <a:ext cx="43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393480" progId="Equation.DSMT4">
                  <p:embed/>
                </p:oleObj>
              </mc:Choice>
              <mc:Fallback>
                <p:oleObj name="Equation" r:id="rId2" imgW="43164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239520"/>
                        <a:ext cx="43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167300"/>
              </p:ext>
            </p:extLst>
          </p:nvPr>
        </p:nvGraphicFramePr>
        <p:xfrm>
          <a:off x="1371600" y="1905000"/>
          <a:ext cx="1676400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Symbol" pitchFamily="98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Symbol" pitchFamily="98" charset="2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577428"/>
              </p:ext>
            </p:extLst>
          </p:nvPr>
        </p:nvGraphicFramePr>
        <p:xfrm>
          <a:off x="2398713" y="2312988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7" imgH="558892" progId="Equation.DSMT4">
                  <p:embed/>
                </p:oleObj>
              </mc:Choice>
              <mc:Fallback>
                <p:oleObj name="Equation" r:id="rId4" imgW="444247" imgH="55889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713" y="2312988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904123"/>
              </p:ext>
            </p:extLst>
          </p:nvPr>
        </p:nvGraphicFramePr>
        <p:xfrm>
          <a:off x="2424113" y="33194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294" imgH="558555" progId="Equation.DSMT4">
                  <p:embed/>
                </p:oleObj>
              </mc:Choice>
              <mc:Fallback>
                <p:oleObj name="Equation" r:id="rId6" imgW="355294" imgH="558555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33194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011950"/>
              </p:ext>
            </p:extLst>
          </p:nvPr>
        </p:nvGraphicFramePr>
        <p:xfrm>
          <a:off x="2406650" y="5334000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7" imgH="558892" progId="Equation.DSMT4">
                  <p:embed/>
                </p:oleObj>
              </mc:Choice>
              <mc:Fallback>
                <p:oleObj name="Equation" r:id="rId8" imgW="444247" imgH="558892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650" y="5334000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106735"/>
              </p:ext>
            </p:extLst>
          </p:nvPr>
        </p:nvGraphicFramePr>
        <p:xfrm>
          <a:off x="2435225" y="4330700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294" imgH="558555" progId="Equation.DSMT4">
                  <p:embed/>
                </p:oleObj>
              </mc:Choice>
              <mc:Fallback>
                <p:oleObj name="Equation" r:id="rId10" imgW="355294" imgH="558555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4330700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BC472E0-9795-45BF-A767-30EE1642349F}"/>
              </a:ext>
            </a:extLst>
          </p:cNvPr>
          <p:cNvSpPr txBox="1"/>
          <p:nvPr/>
        </p:nvSpPr>
        <p:spPr>
          <a:xfrm>
            <a:off x="5791200" y="5413494"/>
            <a:ext cx="1371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8C028BBA-29B0-ACA6-4331-62CCD9CE99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188219"/>
              </p:ext>
            </p:extLst>
          </p:nvPr>
        </p:nvGraphicFramePr>
        <p:xfrm>
          <a:off x="1555750" y="10668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07880" imgH="838080" progId="Equation.DSMT4">
                  <p:embed/>
                </p:oleObj>
              </mc:Choice>
              <mc:Fallback>
                <p:oleObj name="Equation" r:id="rId12" imgW="1307880" imgH="838080" progId="Equation.DSMT4">
                  <p:embed/>
                  <p:pic>
                    <p:nvPicPr>
                      <p:cNvPr id="1187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10668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E5A73039-DA64-7596-E663-2922240D1BF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419600" y="1523734"/>
            <a:ext cx="3715268" cy="38105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function 		 . Then graph the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0</a:t>
            </a:r>
            <a:r>
              <a:rPr lang="en-US" dirty="0"/>
              <a:t>. (The parabola opens upward since </a:t>
            </a:r>
            <a:r>
              <a:rPr lang="en-US" i="1" dirty="0"/>
              <a:t>a</a:t>
            </a:r>
            <a:r>
              <a:rPr lang="en-US" dirty="0"/>
              <a:t> is positive.) The vertex is at </a:t>
            </a:r>
            <a:r>
              <a:rPr lang="en-US" dirty="0">
                <a:solidFill>
                  <a:srgbClr val="FF0000"/>
                </a:solidFill>
              </a:rPr>
              <a:t>(0, –3)</a:t>
            </a:r>
            <a:r>
              <a:rPr lang="en-US" dirty="0"/>
              <a:t>.</a:t>
            </a:r>
          </a:p>
        </p:txBody>
      </p:sp>
      <p:graphicFrame>
        <p:nvGraphicFramePr>
          <p:cNvPr id="12492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986747"/>
              </p:ext>
            </p:extLst>
          </p:nvPr>
        </p:nvGraphicFramePr>
        <p:xfrm>
          <a:off x="1843088" y="1744663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444240" progId="Equation.DSMT4">
                  <p:embed/>
                </p:oleObj>
              </mc:Choice>
              <mc:Fallback>
                <p:oleObj name="Equation" r:id="rId2" imgW="15112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1744663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852758"/>
              </p:ext>
            </p:extLst>
          </p:nvPr>
        </p:nvGraphicFramePr>
        <p:xfrm>
          <a:off x="685800" y="1295400"/>
          <a:ext cx="16764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736725" y="2425700"/>
          <a:ext cx="342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625" imgH="558555" progId="Equation.DSMT4">
                  <p:embed/>
                </p:oleObj>
              </mc:Choice>
              <mc:Fallback>
                <p:oleObj name="Equation" r:id="rId2" imgW="342625" imgH="55855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2425700"/>
                        <a:ext cx="342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1" name="Object 3"/>
          <p:cNvGraphicFramePr>
            <a:graphicFrameLocks noChangeAspect="1"/>
          </p:cNvGraphicFramePr>
          <p:nvPr/>
        </p:nvGraphicFramePr>
        <p:xfrm>
          <a:off x="1741488" y="3455988"/>
          <a:ext cx="342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625" imgH="558555" progId="Equation.DSMT4">
                  <p:embed/>
                </p:oleObj>
              </mc:Choice>
              <mc:Fallback>
                <p:oleObj name="Equation" r:id="rId4" imgW="342625" imgH="558555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3455988"/>
                        <a:ext cx="342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579292"/>
              </p:ext>
            </p:extLst>
          </p:nvPr>
        </p:nvGraphicFramePr>
        <p:xfrm>
          <a:off x="1009650" y="3444875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480" imgH="558720" progId="Equation.DSMT4">
                  <p:embed/>
                </p:oleObj>
              </mc:Choice>
              <mc:Fallback>
                <p:oleObj name="Equation" r:id="rId6" imgW="177480" imgH="55872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3444875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003405"/>
              </p:ext>
            </p:extLst>
          </p:nvPr>
        </p:nvGraphicFramePr>
        <p:xfrm>
          <a:off x="1062038" y="2425700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815" imgH="558219" progId="Equation.DSMT4">
                  <p:embed/>
                </p:oleObj>
              </mc:Choice>
              <mc:Fallback>
                <p:oleObj name="Equation" r:id="rId8" imgW="177815" imgH="558219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8" y="2425700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9814" name="Picture 6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286517"/>
            <a:ext cx="4648200" cy="4616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599182F-87E9-4EFC-9696-F3078A95E3B7}"/>
              </a:ext>
            </a:extLst>
          </p:cNvPr>
          <p:cNvSpPr/>
          <p:nvPr/>
        </p:nvSpPr>
        <p:spPr>
          <a:xfrm>
            <a:off x="838200" y="2520434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endParaRPr lang="en-US" dirty="0"/>
          </a:p>
        </p:txBody>
      </p:sp>
      <p:graphicFrame>
        <p:nvGraphicFramePr>
          <p:cNvPr id="10" name="Object 1">
            <a:extLst>
              <a:ext uri="{FF2B5EF4-FFF2-40B4-BE49-F238E27FC236}">
                <a16:creationId xmlns:a16="http://schemas.microsoft.com/office/drawing/2014/main" id="{9958423D-D15D-4EA6-A234-542834A4E4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654640"/>
              </p:ext>
            </p:extLst>
          </p:nvPr>
        </p:nvGraphicFramePr>
        <p:xfrm>
          <a:off x="4699000" y="1171575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440" imgH="330120" progId="Equation.DSMT4">
                  <p:embed/>
                </p:oleObj>
              </mc:Choice>
              <mc:Fallback>
                <p:oleObj name="Equation" r:id="rId11" imgW="190440" imgH="33012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1171575"/>
                        <a:ext cx="190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</a:t>
            </a:r>
          </a:p>
          <a:p>
            <a:endParaRPr lang="en-US" sz="500" dirty="0"/>
          </a:p>
          <a:p>
            <a:r>
              <a:rPr lang="en-US" dirty="0"/>
              <a:t>function 	                    Then graph the function, </a:t>
            </a:r>
          </a:p>
          <a:p>
            <a:endParaRPr lang="en-US" sz="500" dirty="0"/>
          </a:p>
          <a:p>
            <a:r>
              <a:rPr lang="en-US" dirty="0"/>
              <a:t>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line of symmetry is </a:t>
            </a:r>
            <a:r>
              <a:rPr lang="en-US" i="1" dirty="0"/>
              <a:t>	        </a:t>
            </a:r>
            <a:r>
              <a:rPr lang="en-US" dirty="0"/>
              <a:t>and the vertex is at </a:t>
            </a:r>
            <a:br>
              <a:rPr lang="en-US" dirty="0"/>
            </a:br>
            <a:endParaRPr lang="en-US" sz="500" dirty="0"/>
          </a:p>
          <a:p>
            <a:r>
              <a:rPr lang="en-US" dirty="0"/>
              <a:t>Note that the parabola opens downward since </a:t>
            </a:r>
            <a:r>
              <a:rPr lang="en-US" i="1" dirty="0"/>
              <a:t>a</a:t>
            </a:r>
            <a:r>
              <a:rPr lang="en-US" dirty="0"/>
              <a:t> is negative.</a:t>
            </a:r>
          </a:p>
        </p:txBody>
      </p:sp>
      <p:graphicFrame>
        <p:nvGraphicFramePr>
          <p:cNvPr id="120834" name="Object 2"/>
          <p:cNvGraphicFramePr>
            <a:graphicFrameLocks noChangeAspect="1"/>
          </p:cNvGraphicFramePr>
          <p:nvPr/>
        </p:nvGraphicFramePr>
        <p:xfrm>
          <a:off x="1805760" y="1629196"/>
          <a:ext cx="2120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20372" imgH="990462" progId="Equation.DSMT4">
                  <p:embed/>
                </p:oleObj>
              </mc:Choice>
              <mc:Fallback>
                <p:oleObj name="Equation" r:id="rId2" imgW="2120372" imgH="990462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5760" y="1629196"/>
                        <a:ext cx="2120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5" name="Object 3"/>
          <p:cNvGraphicFramePr>
            <a:graphicFrameLocks noChangeAspect="1"/>
          </p:cNvGraphicFramePr>
          <p:nvPr/>
        </p:nvGraphicFramePr>
        <p:xfrm>
          <a:off x="7696200" y="3777632"/>
          <a:ext cx="1066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524" imgH="927077" progId="Equation.DSMT4">
                  <p:embed/>
                </p:oleObj>
              </mc:Choice>
              <mc:Fallback>
                <p:oleObj name="Equation" r:id="rId4" imgW="1066524" imgH="927077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3777632"/>
                        <a:ext cx="1066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6" name="Object 4"/>
          <p:cNvGraphicFramePr>
            <a:graphicFrameLocks noChangeAspect="1"/>
          </p:cNvGraphicFramePr>
          <p:nvPr/>
        </p:nvGraphicFramePr>
        <p:xfrm>
          <a:off x="3946525" y="3786188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553" imgH="838292" progId="Equation.DSMT4">
                  <p:embed/>
                </p:oleObj>
              </mc:Choice>
              <mc:Fallback>
                <p:oleObj name="Equation" r:id="rId6" imgW="787553" imgH="838292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6525" y="3786188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110632"/>
          <a:ext cx="16764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03300" y="3429000"/>
          <a:ext cx="190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592" imgH="558555" progId="Equation.DSMT4">
                  <p:embed/>
                </p:oleObj>
              </mc:Choice>
              <mc:Fallback>
                <p:oleObj name="Equation" r:id="rId2" imgW="190592" imgH="558555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429000"/>
                        <a:ext cx="190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59" name="Object 3"/>
          <p:cNvGraphicFramePr>
            <a:graphicFrameLocks noChangeAspect="1"/>
          </p:cNvGraphicFramePr>
          <p:nvPr/>
        </p:nvGraphicFramePr>
        <p:xfrm>
          <a:off x="1735138" y="1516063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7" imgH="558892" progId="Equation.DSMT4">
                  <p:embed/>
                </p:oleObj>
              </mc:Choice>
              <mc:Fallback>
                <p:oleObj name="Equation" r:id="rId4" imgW="444247" imgH="558892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138" y="1516063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0" name="Object 4"/>
          <p:cNvGraphicFramePr>
            <a:graphicFrameLocks noChangeAspect="1"/>
          </p:cNvGraphicFramePr>
          <p:nvPr/>
        </p:nvGraphicFramePr>
        <p:xfrm>
          <a:off x="1746250" y="21637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294" imgH="558555" progId="Equation.DSMT4">
                  <p:embed/>
                </p:oleObj>
              </mc:Choice>
              <mc:Fallback>
                <p:oleObj name="Equation" r:id="rId6" imgW="355294" imgH="558555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21637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1" name="Object 5"/>
          <p:cNvGraphicFramePr>
            <a:graphicFrameLocks noChangeAspect="1"/>
          </p:cNvGraphicFramePr>
          <p:nvPr/>
        </p:nvGraphicFramePr>
        <p:xfrm>
          <a:off x="1746250" y="2790825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5294" imgH="558555" progId="Equation.DSMT4">
                  <p:embed/>
                </p:oleObj>
              </mc:Choice>
              <mc:Fallback>
                <p:oleObj name="Equation" r:id="rId8" imgW="355294" imgH="558555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2790825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2" name="Object 6"/>
          <p:cNvGraphicFramePr>
            <a:graphicFrameLocks noChangeAspect="1"/>
          </p:cNvGraphicFramePr>
          <p:nvPr/>
        </p:nvGraphicFramePr>
        <p:xfrm>
          <a:off x="1733550" y="40814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294" imgH="558555" progId="Equation.DSMT4">
                  <p:embed/>
                </p:oleObj>
              </mc:Choice>
              <mc:Fallback>
                <p:oleObj name="Equation" r:id="rId10" imgW="355294" imgH="558555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40814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600409"/>
              </p:ext>
            </p:extLst>
          </p:nvPr>
        </p:nvGraphicFramePr>
        <p:xfrm>
          <a:off x="1749425" y="473551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320" imgH="558720" progId="Equation.DSMT4">
                  <p:embed/>
                </p:oleObj>
              </mc:Choice>
              <mc:Fallback>
                <p:oleObj name="Equation" r:id="rId12" imgW="355320" imgH="55872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425" y="473551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4" name="Object 8"/>
          <p:cNvGraphicFramePr>
            <a:graphicFrameLocks noChangeAspect="1"/>
          </p:cNvGraphicFramePr>
          <p:nvPr/>
        </p:nvGraphicFramePr>
        <p:xfrm>
          <a:off x="1701800" y="5365750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4247" imgH="558892" progId="Equation.DSMT4">
                  <p:embed/>
                </p:oleObj>
              </mc:Choice>
              <mc:Fallback>
                <p:oleObj name="Equation" r:id="rId14" imgW="444247" imgH="558892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5365750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88B4DD8E-CB9D-027F-FE7A-FEDF8A26AAB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810000" y="1193397"/>
            <a:ext cx="3886200" cy="39351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2131</TotalTime>
  <Words>444</Words>
  <Application>Microsoft Office PowerPoint</Application>
  <PresentationFormat>On-screen Show (4:3)</PresentationFormat>
  <Paragraphs>95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Symbol</vt:lpstr>
      <vt:lpstr>Office Theme</vt:lpstr>
      <vt:lpstr>Equation</vt:lpstr>
      <vt:lpstr>Section 14.6</vt:lpstr>
      <vt:lpstr>Definition: Quadratic Functions</vt:lpstr>
      <vt:lpstr>Example 1: Graphing Quadratic Functions</vt:lpstr>
      <vt:lpstr>Example 1: Graphing Quadratic Functions (cont.)</vt:lpstr>
      <vt:lpstr>Example 1: Graphing Quadratic Functions (cont.)</vt:lpstr>
      <vt:lpstr>Example 2: Graphing Quadratic Functions</vt:lpstr>
      <vt:lpstr>Example 2: Graphing Quadratic Functions (cont.)</vt:lpstr>
      <vt:lpstr>Example 3: Graphing Quadratic Functions</vt:lpstr>
      <vt:lpstr>Example 3: Graphing Quadratic Functions (cont.)</vt:lpstr>
      <vt:lpstr>Example 4: Graphing Quadratic Functions </vt:lpstr>
      <vt:lpstr>Example 4: Graphing Quadratic Functions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470</cp:revision>
  <dcterms:created xsi:type="dcterms:W3CDTF">2013-04-26T14:43:13Z</dcterms:created>
  <dcterms:modified xsi:type="dcterms:W3CDTF">2023-06-27T14:33:15Z</dcterms:modified>
</cp:coreProperties>
</file>