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56" r:id="rId2"/>
    <p:sldId id="259" r:id="rId3"/>
    <p:sldId id="260" r:id="rId4"/>
    <p:sldId id="261" r:id="rId5"/>
    <p:sldId id="262" r:id="rId6"/>
    <p:sldId id="263" r:id="rId7"/>
    <p:sldId id="264" r:id="rId8"/>
    <p:sldId id="265" r:id="rId9"/>
    <p:sldId id="275" r:id="rId10"/>
    <p:sldId id="266" r:id="rId11"/>
    <p:sldId id="267" r:id="rId12"/>
    <p:sldId id="268" r:id="rId13"/>
    <p:sldId id="286" r:id="rId14"/>
    <p:sldId id="270" r:id="rId15"/>
    <p:sldId id="271" r:id="rId16"/>
    <p:sldId id="278" r:id="rId17"/>
    <p:sldId id="279" r:id="rId18"/>
    <p:sldId id="280" r:id="rId19"/>
    <p:sldId id="281" r:id="rId20"/>
    <p:sldId id="272" r:id="rId21"/>
    <p:sldId id="273" r:id="rId22"/>
    <p:sldId id="274" r:id="rId23"/>
    <p:sldId id="277" r:id="rId24"/>
    <p:sldId id="282" r:id="rId25"/>
    <p:sldId id="283"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10" name="Belloit, Nicholas G" initials="BNG [10]" lastIdx="1" clrIdx="9"/>
  <p:cmAuthor id="4" name="Belloit, Nicholas G" initials="BNG [4]" lastIdx="1" clrIdx="3"/>
  <p:cmAuthor id="11" name="Belloit, Nicholas G" initials="BNG [11]" lastIdx="1" clrIdx="10"/>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80"/>
    <a:srgbClr val="000099"/>
    <a:srgbClr val="366092"/>
    <a:srgbClr val="1F497D"/>
    <a:srgbClr val="00000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9" autoAdjust="0"/>
    <p:restoredTop sz="94721" autoAdjust="0"/>
  </p:normalViewPr>
  <p:slideViewPr>
    <p:cSldViewPr>
      <p:cViewPr varScale="1">
        <p:scale>
          <a:sx n="108" d="100"/>
          <a:sy n="108" d="100"/>
        </p:scale>
        <p:origin x="1656" y="102"/>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0599891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oleObject" Target="../embeddings/oleObject4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9.bin"/><Relationship Id="rId1" Type="http://schemas.openxmlformats.org/officeDocument/2006/relationships/slideLayout" Target="../slideLayouts/slideLayout2.xml"/><Relationship Id="rId5" Type="http://schemas.openxmlformats.org/officeDocument/2006/relationships/image" Target="../media/image50.wmf"/><Relationship Id="rId4" Type="http://schemas.openxmlformats.org/officeDocument/2006/relationships/oleObject" Target="../embeddings/oleObject50.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56.wmf"/><Relationship Id="rId18" Type="http://schemas.openxmlformats.org/officeDocument/2006/relationships/oleObject" Target="../embeddings/oleObject59.bin"/><Relationship Id="rId26" Type="http://schemas.openxmlformats.org/officeDocument/2006/relationships/oleObject" Target="../embeddings/oleObject63.bin"/><Relationship Id="rId3" Type="http://schemas.openxmlformats.org/officeDocument/2006/relationships/image" Target="../media/image51.wmf"/><Relationship Id="rId21" Type="http://schemas.openxmlformats.org/officeDocument/2006/relationships/image" Target="../media/image60.wmf"/><Relationship Id="rId7" Type="http://schemas.openxmlformats.org/officeDocument/2006/relationships/image" Target="../media/image53.wmf"/><Relationship Id="rId12" Type="http://schemas.openxmlformats.org/officeDocument/2006/relationships/oleObject" Target="../embeddings/oleObject56.bin"/><Relationship Id="rId17" Type="http://schemas.openxmlformats.org/officeDocument/2006/relationships/image" Target="../media/image58.wmf"/><Relationship Id="rId25" Type="http://schemas.openxmlformats.org/officeDocument/2006/relationships/image" Target="../media/image62.wmf"/><Relationship Id="rId2" Type="http://schemas.openxmlformats.org/officeDocument/2006/relationships/oleObject" Target="../embeddings/oleObject51.bin"/><Relationship Id="rId16" Type="http://schemas.openxmlformats.org/officeDocument/2006/relationships/oleObject" Target="../embeddings/oleObject58.bin"/><Relationship Id="rId20"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5.wmf"/><Relationship Id="rId24" Type="http://schemas.openxmlformats.org/officeDocument/2006/relationships/oleObject" Target="../embeddings/oleObject62.bin"/><Relationship Id="rId5" Type="http://schemas.openxmlformats.org/officeDocument/2006/relationships/image" Target="../media/image52.wmf"/><Relationship Id="rId15" Type="http://schemas.openxmlformats.org/officeDocument/2006/relationships/image" Target="../media/image57.wmf"/><Relationship Id="rId23" Type="http://schemas.openxmlformats.org/officeDocument/2006/relationships/image" Target="../media/image61.wmf"/><Relationship Id="rId10" Type="http://schemas.openxmlformats.org/officeDocument/2006/relationships/oleObject" Target="../embeddings/oleObject55.bin"/><Relationship Id="rId19" Type="http://schemas.openxmlformats.org/officeDocument/2006/relationships/image" Target="../media/image59.wmf"/><Relationship Id="rId4" Type="http://schemas.openxmlformats.org/officeDocument/2006/relationships/oleObject" Target="../embeddings/oleObject52.bin"/><Relationship Id="rId9" Type="http://schemas.openxmlformats.org/officeDocument/2006/relationships/image" Target="../media/image54.wmf"/><Relationship Id="rId14" Type="http://schemas.openxmlformats.org/officeDocument/2006/relationships/oleObject" Target="../embeddings/oleObject57.bin"/><Relationship Id="rId22" Type="http://schemas.openxmlformats.org/officeDocument/2006/relationships/oleObject" Target="../embeddings/oleObject61.bin"/><Relationship Id="rId27" Type="http://schemas.openxmlformats.org/officeDocument/2006/relationships/image" Target="../media/image63.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9.wmf"/><Relationship Id="rId18" Type="http://schemas.openxmlformats.org/officeDocument/2006/relationships/oleObject" Target="../embeddings/oleObject72.bin"/><Relationship Id="rId3" Type="http://schemas.openxmlformats.org/officeDocument/2006/relationships/image" Target="../media/image64.wmf"/><Relationship Id="rId21" Type="http://schemas.openxmlformats.org/officeDocument/2006/relationships/image" Target="../media/image73.wmf"/><Relationship Id="rId7" Type="http://schemas.openxmlformats.org/officeDocument/2006/relationships/image" Target="../media/image66.wmf"/><Relationship Id="rId12" Type="http://schemas.openxmlformats.org/officeDocument/2006/relationships/oleObject" Target="../embeddings/oleObject69.bin"/><Relationship Id="rId17" Type="http://schemas.openxmlformats.org/officeDocument/2006/relationships/image" Target="../media/image71.wmf"/><Relationship Id="rId2" Type="http://schemas.openxmlformats.org/officeDocument/2006/relationships/oleObject" Target="../embeddings/oleObject64.bin"/><Relationship Id="rId16" Type="http://schemas.openxmlformats.org/officeDocument/2006/relationships/oleObject" Target="../embeddings/oleObject71.bin"/><Relationship Id="rId20"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68.wmf"/><Relationship Id="rId5" Type="http://schemas.openxmlformats.org/officeDocument/2006/relationships/image" Target="../media/image65.wmf"/><Relationship Id="rId15" Type="http://schemas.openxmlformats.org/officeDocument/2006/relationships/image" Target="../media/image70.wmf"/><Relationship Id="rId23" Type="http://schemas.openxmlformats.org/officeDocument/2006/relationships/image" Target="../media/image74.wmf"/><Relationship Id="rId10" Type="http://schemas.openxmlformats.org/officeDocument/2006/relationships/oleObject" Target="../embeddings/oleObject68.bin"/><Relationship Id="rId19" Type="http://schemas.openxmlformats.org/officeDocument/2006/relationships/image" Target="../media/image72.wmf"/><Relationship Id="rId4" Type="http://schemas.openxmlformats.org/officeDocument/2006/relationships/oleObject" Target="../embeddings/oleObject65.bin"/><Relationship Id="rId9" Type="http://schemas.openxmlformats.org/officeDocument/2006/relationships/image" Target="../media/image67.wmf"/><Relationship Id="rId14" Type="http://schemas.openxmlformats.org/officeDocument/2006/relationships/oleObject" Target="../embeddings/oleObject70.bin"/><Relationship Id="rId22" Type="http://schemas.openxmlformats.org/officeDocument/2006/relationships/oleObject" Target="../embeddings/oleObject7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79.wmf"/><Relationship Id="rId5" Type="http://schemas.openxmlformats.org/officeDocument/2006/relationships/image" Target="../media/image76.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7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4.wmf"/><Relationship Id="rId5" Type="http://schemas.openxmlformats.org/officeDocument/2006/relationships/image" Target="../media/image81.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3.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8.bin"/><Relationship Id="rId3" Type="http://schemas.openxmlformats.org/officeDocument/2006/relationships/image" Target="../media/image85.wmf"/><Relationship Id="rId7" Type="http://schemas.openxmlformats.org/officeDocument/2006/relationships/image" Target="../media/image87.wmf"/><Relationship Id="rId2" Type="http://schemas.openxmlformats.org/officeDocument/2006/relationships/oleObject" Target="../embeddings/oleObject85.bin"/><Relationship Id="rId1" Type="http://schemas.openxmlformats.org/officeDocument/2006/relationships/slideLayout" Target="../slideLayouts/slideLayout2.xml"/><Relationship Id="rId6" Type="http://schemas.openxmlformats.org/officeDocument/2006/relationships/oleObject" Target="../embeddings/oleObject87.bin"/><Relationship Id="rId11" Type="http://schemas.openxmlformats.org/officeDocument/2006/relationships/image" Target="../media/image89.wmf"/><Relationship Id="rId5" Type="http://schemas.openxmlformats.org/officeDocument/2006/relationships/image" Target="../media/image86.wmf"/><Relationship Id="rId10" Type="http://schemas.openxmlformats.org/officeDocument/2006/relationships/oleObject" Target="../embeddings/oleObject89.bin"/><Relationship Id="rId4" Type="http://schemas.openxmlformats.org/officeDocument/2006/relationships/oleObject" Target="../embeddings/oleObject86.bin"/><Relationship Id="rId9" Type="http://schemas.openxmlformats.org/officeDocument/2006/relationships/image" Target="../media/image88.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4.wmf"/><Relationship Id="rId13" Type="http://schemas.openxmlformats.org/officeDocument/2006/relationships/oleObject" Target="../embeddings/oleObject95.bin"/><Relationship Id="rId18" Type="http://schemas.openxmlformats.org/officeDocument/2006/relationships/image" Target="../media/image99.wmf"/><Relationship Id="rId26" Type="http://schemas.openxmlformats.org/officeDocument/2006/relationships/image" Target="../media/image103.wmf"/><Relationship Id="rId3" Type="http://schemas.openxmlformats.org/officeDocument/2006/relationships/oleObject" Target="../embeddings/oleObject90.bin"/><Relationship Id="rId21" Type="http://schemas.openxmlformats.org/officeDocument/2006/relationships/oleObject" Target="../embeddings/oleObject99.bin"/><Relationship Id="rId7" Type="http://schemas.openxmlformats.org/officeDocument/2006/relationships/oleObject" Target="../embeddings/oleObject92.bin"/><Relationship Id="rId12" Type="http://schemas.openxmlformats.org/officeDocument/2006/relationships/image" Target="../media/image96.wmf"/><Relationship Id="rId17" Type="http://schemas.openxmlformats.org/officeDocument/2006/relationships/oleObject" Target="../embeddings/oleObject97.bin"/><Relationship Id="rId25" Type="http://schemas.openxmlformats.org/officeDocument/2006/relationships/oleObject" Target="../embeddings/oleObject101.bin"/><Relationship Id="rId2" Type="http://schemas.openxmlformats.org/officeDocument/2006/relationships/image" Target="../media/image91.png"/><Relationship Id="rId16" Type="http://schemas.openxmlformats.org/officeDocument/2006/relationships/image" Target="../media/image98.wmf"/><Relationship Id="rId20" Type="http://schemas.openxmlformats.org/officeDocument/2006/relationships/image" Target="../media/image100.wmf"/><Relationship Id="rId1" Type="http://schemas.openxmlformats.org/officeDocument/2006/relationships/slideLayout" Target="../slideLayouts/slideLayout2.xml"/><Relationship Id="rId6" Type="http://schemas.openxmlformats.org/officeDocument/2006/relationships/image" Target="../media/image93.wmf"/><Relationship Id="rId11" Type="http://schemas.openxmlformats.org/officeDocument/2006/relationships/oleObject" Target="../embeddings/oleObject94.bin"/><Relationship Id="rId24" Type="http://schemas.openxmlformats.org/officeDocument/2006/relationships/image" Target="../media/image102.wmf"/><Relationship Id="rId5" Type="http://schemas.openxmlformats.org/officeDocument/2006/relationships/oleObject" Target="../embeddings/oleObject91.bin"/><Relationship Id="rId15" Type="http://schemas.openxmlformats.org/officeDocument/2006/relationships/oleObject" Target="../embeddings/oleObject96.bin"/><Relationship Id="rId23" Type="http://schemas.openxmlformats.org/officeDocument/2006/relationships/oleObject" Target="../embeddings/oleObject100.bin"/><Relationship Id="rId10" Type="http://schemas.openxmlformats.org/officeDocument/2006/relationships/image" Target="../media/image95.wmf"/><Relationship Id="rId19" Type="http://schemas.openxmlformats.org/officeDocument/2006/relationships/oleObject" Target="../embeddings/oleObject98.bin"/><Relationship Id="rId4" Type="http://schemas.openxmlformats.org/officeDocument/2006/relationships/image" Target="../media/image92.wmf"/><Relationship Id="rId9" Type="http://schemas.openxmlformats.org/officeDocument/2006/relationships/oleObject" Target="../embeddings/oleObject93.bin"/><Relationship Id="rId14" Type="http://schemas.openxmlformats.org/officeDocument/2006/relationships/image" Target="../media/image97.wmf"/><Relationship Id="rId22" Type="http://schemas.openxmlformats.org/officeDocument/2006/relationships/image" Target="../media/image101.wmf"/></Relationships>
</file>

<file path=ppt/slides/_rels/slide22.xml.rels><?xml version="1.0" encoding="UTF-8" standalone="yes"?>
<Relationships xmlns="http://schemas.openxmlformats.org/package/2006/relationships"><Relationship Id="rId2" Type="http://schemas.openxmlformats.org/officeDocument/2006/relationships/image" Target="../media/image10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05.bin"/><Relationship Id="rId3" Type="http://schemas.openxmlformats.org/officeDocument/2006/relationships/image" Target="../media/image105.wmf"/><Relationship Id="rId7" Type="http://schemas.openxmlformats.org/officeDocument/2006/relationships/image" Target="../media/image107.wmf"/><Relationship Id="rId2" Type="http://schemas.openxmlformats.org/officeDocument/2006/relationships/oleObject" Target="../embeddings/oleObject102.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9.wmf"/><Relationship Id="rId5" Type="http://schemas.openxmlformats.org/officeDocument/2006/relationships/image" Target="../media/image106.wmf"/><Relationship Id="rId10" Type="http://schemas.openxmlformats.org/officeDocument/2006/relationships/oleObject" Target="../embeddings/oleObject106.bin"/><Relationship Id="rId4" Type="http://schemas.openxmlformats.org/officeDocument/2006/relationships/oleObject" Target="../embeddings/oleObject103.bin"/><Relationship Id="rId9" Type="http://schemas.openxmlformats.org/officeDocument/2006/relationships/image" Target="../media/image108.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10.bin"/><Relationship Id="rId13" Type="http://schemas.openxmlformats.org/officeDocument/2006/relationships/image" Target="../media/image115.wmf"/><Relationship Id="rId3" Type="http://schemas.openxmlformats.org/officeDocument/2006/relationships/image" Target="../media/image110.wmf"/><Relationship Id="rId7" Type="http://schemas.openxmlformats.org/officeDocument/2006/relationships/image" Target="../media/image112.wmf"/><Relationship Id="rId12" Type="http://schemas.openxmlformats.org/officeDocument/2006/relationships/oleObject" Target="../embeddings/oleObject112.bin"/><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4.wmf"/><Relationship Id="rId5" Type="http://schemas.openxmlformats.org/officeDocument/2006/relationships/image" Target="../media/image111.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13.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16.bin"/><Relationship Id="rId3" Type="http://schemas.openxmlformats.org/officeDocument/2006/relationships/image" Target="../media/image116.wmf"/><Relationship Id="rId7" Type="http://schemas.openxmlformats.org/officeDocument/2006/relationships/image" Target="../media/image118.wmf"/><Relationship Id="rId2" Type="http://schemas.openxmlformats.org/officeDocument/2006/relationships/oleObject" Target="../embeddings/oleObject113.bin"/><Relationship Id="rId1" Type="http://schemas.openxmlformats.org/officeDocument/2006/relationships/slideLayout" Target="../slideLayouts/slideLayout2.xml"/><Relationship Id="rId6" Type="http://schemas.openxmlformats.org/officeDocument/2006/relationships/oleObject" Target="../embeddings/oleObject115.bin"/><Relationship Id="rId11" Type="http://schemas.openxmlformats.org/officeDocument/2006/relationships/image" Target="../media/image120.wmf"/><Relationship Id="rId5" Type="http://schemas.openxmlformats.org/officeDocument/2006/relationships/image" Target="../media/image117.wmf"/><Relationship Id="rId10" Type="http://schemas.openxmlformats.org/officeDocument/2006/relationships/oleObject" Target="../embeddings/oleObject117.bin"/><Relationship Id="rId4" Type="http://schemas.openxmlformats.org/officeDocument/2006/relationships/oleObject" Target="../embeddings/oleObject114.bin"/><Relationship Id="rId9" Type="http://schemas.openxmlformats.org/officeDocument/2006/relationships/image" Target="../media/image119.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4.wmf"/><Relationship Id="rId18" Type="http://schemas.openxmlformats.org/officeDocument/2006/relationships/oleObject" Target="../embeddings/oleObject15.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2.bin"/><Relationship Id="rId17" Type="http://schemas.openxmlformats.org/officeDocument/2006/relationships/image" Target="../media/image16.wmf"/><Relationship Id="rId2" Type="http://schemas.openxmlformats.org/officeDocument/2006/relationships/oleObject" Target="../embeddings/oleObject7.bin"/><Relationship Id="rId16" Type="http://schemas.openxmlformats.org/officeDocument/2006/relationships/oleObject" Target="../embeddings/oleObject14.bin"/><Relationship Id="rId20"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1.bin"/><Relationship Id="rId19" Type="http://schemas.openxmlformats.org/officeDocument/2006/relationships/image" Target="../media/image17.wmf"/><Relationship Id="rId4" Type="http://schemas.openxmlformats.org/officeDocument/2006/relationships/oleObject" Target="../embeddings/oleObject8.bin"/><Relationship Id="rId9" Type="http://schemas.openxmlformats.org/officeDocument/2006/relationships/image" Target="../media/image12.wmf"/><Relationship Id="rId14" Type="http://schemas.openxmlformats.org/officeDocument/2006/relationships/oleObject" Target="../embeddings/oleObject1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0.wmf"/><Relationship Id="rId4" Type="http://schemas.openxmlformats.org/officeDocument/2006/relationships/oleObject" Target="../embeddings/oleObject18.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7.wmf"/><Relationship Id="rId18" Type="http://schemas.openxmlformats.org/officeDocument/2006/relationships/oleObject" Target="../embeddings/oleObject28.bin"/><Relationship Id="rId26" Type="http://schemas.openxmlformats.org/officeDocument/2006/relationships/oleObject" Target="../embeddings/oleObject32.bin"/><Relationship Id="rId3" Type="http://schemas.openxmlformats.org/officeDocument/2006/relationships/image" Target="../media/image22.wmf"/><Relationship Id="rId21" Type="http://schemas.openxmlformats.org/officeDocument/2006/relationships/image" Target="../media/image31.wmf"/><Relationship Id="rId7" Type="http://schemas.openxmlformats.org/officeDocument/2006/relationships/image" Target="../media/image24.wmf"/><Relationship Id="rId12" Type="http://schemas.openxmlformats.org/officeDocument/2006/relationships/oleObject" Target="../embeddings/oleObject25.bin"/><Relationship Id="rId17" Type="http://schemas.openxmlformats.org/officeDocument/2006/relationships/image" Target="../media/image29.wmf"/><Relationship Id="rId25" Type="http://schemas.openxmlformats.org/officeDocument/2006/relationships/image" Target="../media/image33.wmf"/><Relationship Id="rId2" Type="http://schemas.openxmlformats.org/officeDocument/2006/relationships/oleObject" Target="../embeddings/oleObject20.bin"/><Relationship Id="rId16" Type="http://schemas.openxmlformats.org/officeDocument/2006/relationships/oleObject" Target="../embeddings/oleObject27.bin"/><Relationship Id="rId20" Type="http://schemas.openxmlformats.org/officeDocument/2006/relationships/oleObject" Target="../embeddings/oleObject29.bin"/><Relationship Id="rId29"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6.wmf"/><Relationship Id="rId24" Type="http://schemas.openxmlformats.org/officeDocument/2006/relationships/oleObject" Target="../embeddings/oleObject31.bin"/><Relationship Id="rId5" Type="http://schemas.openxmlformats.org/officeDocument/2006/relationships/image" Target="../media/image23.wmf"/><Relationship Id="rId15" Type="http://schemas.openxmlformats.org/officeDocument/2006/relationships/image" Target="../media/image28.wmf"/><Relationship Id="rId23" Type="http://schemas.openxmlformats.org/officeDocument/2006/relationships/image" Target="../media/image32.wmf"/><Relationship Id="rId28" Type="http://schemas.openxmlformats.org/officeDocument/2006/relationships/oleObject" Target="../embeddings/oleObject33.bin"/><Relationship Id="rId10" Type="http://schemas.openxmlformats.org/officeDocument/2006/relationships/oleObject" Target="../embeddings/oleObject24.bin"/><Relationship Id="rId19" Type="http://schemas.openxmlformats.org/officeDocument/2006/relationships/image" Target="../media/image30.wmf"/><Relationship Id="rId31" Type="http://schemas.openxmlformats.org/officeDocument/2006/relationships/image" Target="../media/image35.wmf"/><Relationship Id="rId4" Type="http://schemas.openxmlformats.org/officeDocument/2006/relationships/oleObject" Target="../embeddings/oleObject21.bin"/><Relationship Id="rId9" Type="http://schemas.openxmlformats.org/officeDocument/2006/relationships/image" Target="../media/image25.wmf"/><Relationship Id="rId14" Type="http://schemas.openxmlformats.org/officeDocument/2006/relationships/oleObject" Target="../embeddings/oleObject26.bin"/><Relationship Id="rId22" Type="http://schemas.openxmlformats.org/officeDocument/2006/relationships/oleObject" Target="../embeddings/oleObject30.bin"/><Relationship Id="rId27" Type="http://schemas.openxmlformats.org/officeDocument/2006/relationships/image" Target="../media/image34.wmf"/><Relationship Id="rId30" Type="http://schemas.openxmlformats.org/officeDocument/2006/relationships/oleObject" Target="../embeddings/oleObject3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1.wmf"/><Relationship Id="rId18" Type="http://schemas.openxmlformats.org/officeDocument/2006/relationships/oleObject" Target="../embeddings/oleObject44.bin"/><Relationship Id="rId3" Type="http://schemas.openxmlformats.org/officeDocument/2006/relationships/image" Target="../media/image36.wmf"/><Relationship Id="rId21" Type="http://schemas.openxmlformats.org/officeDocument/2006/relationships/image" Target="../media/image45.wmf"/><Relationship Id="rId7" Type="http://schemas.openxmlformats.org/officeDocument/2006/relationships/image" Target="../media/image38.wmf"/><Relationship Id="rId12" Type="http://schemas.openxmlformats.org/officeDocument/2006/relationships/oleObject" Target="../embeddings/oleObject41.bin"/><Relationship Id="rId17" Type="http://schemas.openxmlformats.org/officeDocument/2006/relationships/image" Target="../media/image43.wmf"/><Relationship Id="rId2" Type="http://schemas.openxmlformats.org/officeDocument/2006/relationships/oleObject" Target="../embeddings/oleObject36.bin"/><Relationship Id="rId16" Type="http://schemas.openxmlformats.org/officeDocument/2006/relationships/oleObject" Target="../embeddings/oleObject43.bin"/><Relationship Id="rId20"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0.wmf"/><Relationship Id="rId5" Type="http://schemas.openxmlformats.org/officeDocument/2006/relationships/image" Target="../media/image37.wmf"/><Relationship Id="rId15" Type="http://schemas.openxmlformats.org/officeDocument/2006/relationships/image" Target="../media/image42.wmf"/><Relationship Id="rId23" Type="http://schemas.openxmlformats.org/officeDocument/2006/relationships/image" Target="../media/image46.wmf"/><Relationship Id="rId10" Type="http://schemas.openxmlformats.org/officeDocument/2006/relationships/oleObject" Target="../embeddings/oleObject40.bin"/><Relationship Id="rId19" Type="http://schemas.openxmlformats.org/officeDocument/2006/relationships/image" Target="../media/image44.wmf"/><Relationship Id="rId4" Type="http://schemas.openxmlformats.org/officeDocument/2006/relationships/oleObject" Target="../embeddings/oleObject37.bin"/><Relationship Id="rId9" Type="http://schemas.openxmlformats.org/officeDocument/2006/relationships/image" Target="../media/image39.wmf"/><Relationship Id="rId14" Type="http://schemas.openxmlformats.org/officeDocument/2006/relationships/oleObject" Target="../embeddings/oleObject42.bin"/><Relationship Id="rId22" Type="http://schemas.openxmlformats.org/officeDocument/2006/relationships/oleObject" Target="../embeddings/oleObject46.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More Applications of Quadratic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a:t>
            </a:r>
          </a:p>
        </p:txBody>
      </p:sp>
      <p:sp>
        <p:nvSpPr>
          <p:cNvPr id="199683" name="Rectangle 3"/>
          <p:cNvSpPr>
            <a:spLocks noGrp="1"/>
          </p:cNvSpPr>
          <p:nvPr>
            <p:ph idx="1"/>
          </p:nvPr>
        </p:nvSpPr>
        <p:spPr>
          <a:prstGeom prst="rect">
            <a:avLst/>
          </a:prstGeom>
        </p:spPr>
        <p:txBody>
          <a:bodyPr/>
          <a:lstStyle/>
          <a:p>
            <a:pPr marL="0" indent="0" eaLnBrk="1" hangingPunct="1">
              <a:lnSpc>
                <a:spcPct val="90000"/>
              </a:lnSpc>
              <a:buFont typeface="Courier New" pitchFamily="49" charset="0"/>
              <a:buNone/>
            </a:pPr>
            <a:r>
              <a:rPr lang="en-US" i="0" dirty="0">
                <a:solidFill>
                  <a:schemeClr val="tx1"/>
                </a:solidFill>
              </a:rPr>
              <a:t>A small plane travels at a speed of </a:t>
            </a:r>
            <a:r>
              <a:rPr lang="en-US" i="0" dirty="0">
                <a:solidFill>
                  <a:srgbClr val="0000FF"/>
                </a:solidFill>
              </a:rPr>
              <a:t>200 mph</a:t>
            </a:r>
            <a:r>
              <a:rPr lang="en-US" i="0" dirty="0">
                <a:solidFill>
                  <a:schemeClr val="tx1"/>
                </a:solidFill>
              </a:rPr>
              <a:t> in still air.  Flying with a tailwind, the plane is clocked over a distance of </a:t>
            </a:r>
            <a:r>
              <a:rPr lang="en-US" i="0" dirty="0">
                <a:solidFill>
                  <a:srgbClr val="0000FF"/>
                </a:solidFill>
              </a:rPr>
              <a:t>960 miles</a:t>
            </a:r>
            <a:r>
              <a:rPr lang="en-US" i="0" dirty="0">
                <a:solidFill>
                  <a:schemeClr val="tx1"/>
                </a:solidFill>
              </a:rPr>
              <a:t>.  Flying against a headwind, it takes </a:t>
            </a:r>
            <a:r>
              <a:rPr lang="en-US" i="0" dirty="0">
                <a:solidFill>
                  <a:srgbClr val="0000FF"/>
                </a:solidFill>
              </a:rPr>
              <a:t>2 hours</a:t>
            </a:r>
            <a:r>
              <a:rPr lang="en-US" i="0" dirty="0">
                <a:solidFill>
                  <a:schemeClr val="tx1"/>
                </a:solidFill>
              </a:rPr>
              <a:t> more time to complete the return trip.  What was the wind velocity?</a:t>
            </a:r>
          </a:p>
          <a:p>
            <a:pPr marL="0" indent="0" eaLnBrk="1" hangingPunct="1">
              <a:lnSpc>
                <a:spcPct val="90000"/>
              </a:lnSpc>
              <a:spcBef>
                <a:spcPts val="1200"/>
              </a:spcBef>
              <a:spcAft>
                <a:spcPts val="800"/>
              </a:spcAft>
              <a:buFont typeface="Courier New" pitchFamily="49" charset="0"/>
              <a:buNone/>
            </a:pPr>
            <a:r>
              <a:rPr lang="en-US" b="1" i="0" dirty="0">
                <a:solidFill>
                  <a:schemeClr val="tx1"/>
                </a:solidFill>
              </a:rPr>
              <a:t>Solution</a:t>
            </a:r>
          </a:p>
          <a:p>
            <a:pPr marL="0" indent="0" eaLnBrk="1" hangingPunct="1">
              <a:lnSpc>
                <a:spcPct val="90000"/>
              </a:lnSpc>
              <a:buFont typeface="Courier New" pitchFamily="49" charset="0"/>
              <a:buNone/>
            </a:pPr>
            <a:r>
              <a:rPr lang="en-US" i="0" dirty="0">
                <a:solidFill>
                  <a:schemeClr val="tx1"/>
                </a:solidFill>
              </a:rPr>
              <a:t>The basic formula is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dirty="0">
                <a:solidFill>
                  <a:srgbClr val="0000FF"/>
                </a:solidFill>
              </a:rPr>
              <a:t> </a:t>
            </a:r>
            <a:r>
              <a:rPr lang="en-US" i="0" dirty="0">
                <a:solidFill>
                  <a:schemeClr val="tx1"/>
                </a:solidFill>
              </a:rPr>
              <a:t>(distance = rate · time). </a:t>
            </a:r>
          </a:p>
          <a:p>
            <a:pPr marL="0" indent="0" eaLnBrk="1" hangingPunct="1">
              <a:lnSpc>
                <a:spcPct val="90000"/>
              </a:lnSpc>
              <a:buFont typeface="Courier New" pitchFamily="49" charset="0"/>
              <a:buNone/>
            </a:pPr>
            <a:endParaRPr lang="en-US" i="0" dirty="0">
              <a:solidFill>
                <a:schemeClr val="tx1"/>
              </a:solidFill>
            </a:endParaRPr>
          </a:p>
          <a:p>
            <a:pPr marL="0" indent="0" eaLnBrk="1" hangingPunct="1">
              <a:lnSpc>
                <a:spcPct val="90000"/>
              </a:lnSpc>
              <a:buFont typeface="Courier New" pitchFamily="49" charset="0"/>
              <a:buNone/>
            </a:pPr>
            <a:r>
              <a:rPr lang="en-US" i="0" dirty="0">
                <a:solidFill>
                  <a:schemeClr val="tx1"/>
                </a:solidFill>
              </a:rPr>
              <a:t>Also,</a:t>
            </a:r>
            <a:r>
              <a:rPr lang="en-US" dirty="0">
                <a:solidFill>
                  <a:schemeClr val="tx1"/>
                </a:solidFill>
              </a:rPr>
              <a:t> </a:t>
            </a:r>
          </a:p>
        </p:txBody>
      </p:sp>
      <p:graphicFrame>
        <p:nvGraphicFramePr>
          <p:cNvPr id="199684" name="Object 4"/>
          <p:cNvGraphicFramePr>
            <a:graphicFrameLocks noChangeAspect="1"/>
          </p:cNvGraphicFramePr>
          <p:nvPr/>
        </p:nvGraphicFramePr>
        <p:xfrm>
          <a:off x="1331913" y="4682173"/>
          <a:ext cx="2336800" cy="838200"/>
        </p:xfrm>
        <a:graphic>
          <a:graphicData uri="http://schemas.openxmlformats.org/presentationml/2006/ole">
            <mc:AlternateContent xmlns:mc="http://schemas.openxmlformats.org/markup-compatibility/2006">
              <mc:Choice xmlns:v="urn:schemas-microsoft-com:vml" Requires="v">
                <p:oleObj name="Equation" r:id="rId2" imgW="2336800" imgH="838200" progId="Equation.DSMT4">
                  <p:embed/>
                </p:oleObj>
              </mc:Choice>
              <mc:Fallback>
                <p:oleObj name="Equation" r:id="rId2" imgW="2336800" imgH="838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4682173"/>
                        <a:ext cx="233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96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96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968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96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sp>
        <p:nvSpPr>
          <p:cNvPr id="201731" name="Rectangle 3"/>
          <p:cNvSpPr>
            <a:spLocks noGrp="1"/>
          </p:cNvSpPr>
          <p:nvPr>
            <p:ph idx="1"/>
          </p:nvPr>
        </p:nvSpPr>
        <p:spPr>
          <a:prstGeom prst="rect">
            <a:avLst/>
          </a:prstGeom>
        </p:spPr>
        <p:txBody>
          <a:bodyPr>
            <a:noAutofit/>
          </a:bodyPr>
          <a:lstStyle/>
          <a:p>
            <a:pPr marL="0" indent="0" eaLnBrk="1" hangingPunct="1">
              <a:buFont typeface="Courier New" pitchFamily="49" charset="0"/>
              <a:buNone/>
              <a:tabLst>
                <a:tab pos="1938338" algn="l"/>
              </a:tabLst>
            </a:pPr>
            <a:r>
              <a:rPr lang="en-US" i="0" dirty="0">
                <a:solidFill>
                  <a:schemeClr val="tx1"/>
                </a:solidFill>
              </a:rPr>
              <a:t>Let               </a:t>
            </a:r>
            <a:r>
              <a:rPr lang="en-US" i="1" dirty="0">
                <a:solidFill>
                  <a:srgbClr val="000099"/>
                </a:solidFill>
              </a:rPr>
              <a:t>x	</a:t>
            </a:r>
            <a:r>
              <a:rPr lang="en-US" i="0" dirty="0">
                <a:solidFill>
                  <a:schemeClr val="tx1"/>
                </a:solidFill>
              </a:rPr>
              <a:t>= wind velocity. </a:t>
            </a:r>
          </a:p>
          <a:p>
            <a:pPr marL="0" indent="0" eaLnBrk="1" hangingPunct="1">
              <a:buFont typeface="Courier New" pitchFamily="49" charset="0"/>
              <a:buNone/>
              <a:tabLst>
                <a:tab pos="1938338" algn="l"/>
              </a:tabLst>
            </a:pPr>
            <a:r>
              <a:rPr lang="en-US" i="0" dirty="0">
                <a:solidFill>
                  <a:schemeClr val="tx1"/>
                </a:solidFill>
              </a:rPr>
              <a:t>Then </a:t>
            </a:r>
            <a:r>
              <a:rPr lang="en-US" i="0" dirty="0">
                <a:solidFill>
                  <a:srgbClr val="000099"/>
                </a:solidFill>
              </a:rPr>
              <a:t>200 </a:t>
            </a:r>
            <a:r>
              <a:rPr lang="en-US" i="0" dirty="0">
                <a:solidFill>
                  <a:srgbClr val="000099"/>
                </a:solidFill>
                <a:latin typeface="Symbol" pitchFamily="18" charset="2"/>
              </a:rPr>
              <a:t>+</a:t>
            </a:r>
            <a:r>
              <a:rPr lang="en-US" i="0" dirty="0">
                <a:solidFill>
                  <a:srgbClr val="000099"/>
                </a:solidFill>
              </a:rPr>
              <a:t> </a:t>
            </a:r>
            <a:r>
              <a:rPr lang="en-US" i="1" dirty="0">
                <a:solidFill>
                  <a:srgbClr val="000099"/>
                </a:solidFill>
              </a:rPr>
              <a:t>x	</a:t>
            </a:r>
            <a:r>
              <a:rPr lang="en-US" i="0" dirty="0">
                <a:solidFill>
                  <a:schemeClr val="tx1"/>
                </a:solidFill>
              </a:rPr>
              <a:t>= speed of airplane going with the wind 	   (tailwind), </a:t>
            </a:r>
          </a:p>
          <a:p>
            <a:pPr marL="0" indent="0" eaLnBrk="1" hangingPunct="1">
              <a:buFont typeface="Courier New" pitchFamily="49" charset="0"/>
              <a:buNone/>
              <a:tabLst>
                <a:tab pos="1938338" algn="l"/>
              </a:tabLst>
            </a:pPr>
            <a:r>
              <a:rPr lang="en-US" i="0" dirty="0">
                <a:solidFill>
                  <a:schemeClr val="tx1"/>
                </a:solidFill>
              </a:rPr>
              <a:t>          </a:t>
            </a:r>
            <a:r>
              <a:rPr lang="en-US" i="0" dirty="0">
                <a:solidFill>
                  <a:srgbClr val="000099"/>
                </a:solidFill>
              </a:rPr>
              <a:t>200 </a:t>
            </a:r>
            <a:r>
              <a:rPr lang="en-US" i="0" dirty="0">
                <a:solidFill>
                  <a:srgbClr val="000099"/>
                </a:solidFill>
                <a:latin typeface="Symbol" pitchFamily="18" charset="2"/>
              </a:rPr>
              <a:t>-</a:t>
            </a:r>
            <a:r>
              <a:rPr lang="en-US" i="0" dirty="0">
                <a:solidFill>
                  <a:srgbClr val="000099"/>
                </a:solidFill>
              </a:rPr>
              <a:t> </a:t>
            </a:r>
            <a:r>
              <a:rPr lang="en-US" i="1" dirty="0">
                <a:solidFill>
                  <a:srgbClr val="000099"/>
                </a:solidFill>
              </a:rPr>
              <a:t>x	</a:t>
            </a:r>
            <a:r>
              <a:rPr lang="en-US" i="0" dirty="0">
                <a:solidFill>
                  <a:schemeClr val="tx1"/>
                </a:solidFill>
              </a:rPr>
              <a:t>= speed of airplane returning against the 	   wind (headwind), </a:t>
            </a:r>
          </a:p>
          <a:p>
            <a:pPr marL="0" indent="0" eaLnBrk="1" hangingPunct="1">
              <a:buFont typeface="Courier New" pitchFamily="49" charset="0"/>
              <a:buNone/>
              <a:tabLst>
                <a:tab pos="1938338" algn="l"/>
              </a:tabLst>
            </a:pPr>
            <a:r>
              <a:rPr lang="en-US" i="0" dirty="0">
                <a:solidFill>
                  <a:schemeClr val="tx1"/>
                </a:solidFill>
              </a:rPr>
              <a:t>and          </a:t>
            </a:r>
            <a:r>
              <a:rPr lang="en-US" i="0" dirty="0">
                <a:solidFill>
                  <a:srgbClr val="000099"/>
                </a:solidFill>
              </a:rPr>
              <a:t>960	</a:t>
            </a:r>
            <a:r>
              <a:rPr lang="en-US" i="0" dirty="0">
                <a:solidFill>
                  <a:schemeClr val="tx1"/>
                </a:solidFill>
              </a:rPr>
              <a:t>= distance each way. </a:t>
            </a:r>
          </a:p>
          <a:p>
            <a:pPr marL="0" indent="0" eaLnBrk="1" hangingPunct="1">
              <a:lnSpc>
                <a:spcPts val="4000"/>
              </a:lnSpc>
              <a:buFont typeface="Courier New" pitchFamily="49" charset="0"/>
              <a:buNone/>
              <a:tabLst>
                <a:tab pos="2235200" algn="l"/>
              </a:tabLst>
            </a:pPr>
            <a:r>
              <a:rPr lang="en-US" i="0" dirty="0">
                <a:solidFill>
                  <a:schemeClr val="tx1"/>
                </a:solidFill>
              </a:rPr>
              <a:t>We know distance and can represent the rate (or speed), so the formula            is used for representing time.</a:t>
            </a:r>
            <a:r>
              <a:rPr lang="en-US" dirty="0">
                <a:solidFill>
                  <a:schemeClr val="tx1"/>
                </a:solidFill>
              </a:rPr>
              <a:t> </a:t>
            </a:r>
          </a:p>
        </p:txBody>
      </p:sp>
      <p:graphicFrame>
        <p:nvGraphicFramePr>
          <p:cNvPr id="201732" name="Object 4"/>
          <p:cNvGraphicFramePr>
            <a:graphicFrameLocks noChangeAspect="1"/>
          </p:cNvGraphicFramePr>
          <p:nvPr/>
        </p:nvGraphicFramePr>
        <p:xfrm>
          <a:off x="3879542" y="4592742"/>
          <a:ext cx="749300" cy="838200"/>
        </p:xfrm>
        <a:graphic>
          <a:graphicData uri="http://schemas.openxmlformats.org/presentationml/2006/ole">
            <mc:AlternateContent xmlns:mc="http://schemas.openxmlformats.org/markup-compatibility/2006">
              <mc:Choice xmlns:v="urn:schemas-microsoft-com:vml" Requires="v">
                <p:oleObj name="Equation" r:id="rId2" imgW="749300" imgH="838200" progId="Equation.DSMT4">
                  <p:embed/>
                </p:oleObj>
              </mc:Choice>
              <mc:Fallback>
                <p:oleObj name="Equation" r:id="rId2" imgW="749300" imgH="838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9542" y="4592742"/>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17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17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17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17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17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202827" name="Group 75"/>
          <p:cNvGraphicFramePr>
            <a:graphicFrameLocks noGrp="1"/>
          </p:cNvGraphicFramePr>
          <p:nvPr>
            <p:ph idx="1"/>
          </p:nvPr>
        </p:nvGraphicFramePr>
        <p:xfrm>
          <a:off x="1175823" y="1279525"/>
          <a:ext cx="6520377" cy="2580005"/>
        </p:xfrm>
        <a:graphic>
          <a:graphicData uri="http://schemas.openxmlformats.org/drawingml/2006/table">
            <a:tbl>
              <a:tblPr firstRow="1" bandRow="1">
                <a:tableStyleId>{5C22544A-7EE6-4342-B048-85BDC9FD1C3A}</a:tableStyleId>
              </a:tblPr>
              <a:tblGrid>
                <a:gridCol w="1709225">
                  <a:extLst>
                    <a:ext uri="{9D8B030D-6E8A-4147-A177-3AD203B41FA5}">
                      <a16:colId xmlns:a16="http://schemas.microsoft.com/office/drawing/2014/main" val="20000"/>
                    </a:ext>
                  </a:extLst>
                </a:gridCol>
                <a:gridCol w="1582616">
                  <a:extLst>
                    <a:ext uri="{9D8B030D-6E8A-4147-A177-3AD203B41FA5}">
                      <a16:colId xmlns:a16="http://schemas.microsoft.com/office/drawing/2014/main" val="20001"/>
                    </a:ext>
                  </a:extLst>
                </a:gridCol>
                <a:gridCol w="1582616">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tblGrid>
              <a:tr h="568325">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Time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0"/>
                  </a:ext>
                </a:extLst>
              </a:tr>
              <a:tr h="100584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Going</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960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200 </a:t>
                      </a:r>
                      <a:r>
                        <a:rPr kumimoji="0" lang="en-US" sz="2000" u="none" strike="noStrike" cap="none" normalizeH="0" baseline="0" dirty="0">
                          <a:ln>
                            <a:noFill/>
                          </a:ln>
                          <a:solidFill>
                            <a:srgbClr val="000000"/>
                          </a:solidFill>
                          <a:effectLst/>
                          <a:latin typeface="Symbol" pitchFamily="18"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extLst>
                  <a:ext uri="{0D108BD9-81ED-4DB2-BD59-A6C34878D82A}">
                    <a16:rowId xmlns:a16="http://schemas.microsoft.com/office/drawing/2014/main" val="10001"/>
                  </a:ext>
                </a:extLst>
              </a:tr>
              <a:tr h="100584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Returning</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defRPr/>
                      </a:pPr>
                      <a:r>
                        <a:rPr kumimoji="0" lang="en-US" sz="2000" u="none" strike="noStrike" cap="none" normalizeH="0" baseline="0" dirty="0">
                          <a:ln>
                            <a:noFill/>
                          </a:ln>
                          <a:solidFill>
                            <a:srgbClr val="000000"/>
                          </a:solidFill>
                          <a:effectLst/>
                        </a:rPr>
                        <a:t>960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200 </a:t>
                      </a:r>
                      <a:r>
                        <a:rPr kumimoji="0" lang="en-US" sz="2000" u="none" strike="noStrike" cap="none" normalizeH="0" baseline="0" dirty="0">
                          <a:ln>
                            <a:noFill/>
                          </a:ln>
                          <a:solidFill>
                            <a:srgbClr val="000000"/>
                          </a:solidFill>
                          <a:effectLst/>
                          <a:latin typeface="Symbol" pitchFamily="18"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extLst>
                  <a:ext uri="{0D108BD9-81ED-4DB2-BD59-A6C34878D82A}">
                    <a16:rowId xmlns:a16="http://schemas.microsoft.com/office/drawing/2014/main" val="10002"/>
                  </a:ext>
                </a:extLst>
              </a:tr>
            </a:tbl>
          </a:graphicData>
        </a:graphic>
      </p:graphicFrame>
      <p:graphicFrame>
        <p:nvGraphicFramePr>
          <p:cNvPr id="15385" name="Object 68"/>
          <p:cNvGraphicFramePr>
            <a:graphicFrameLocks noChangeAspect="1"/>
          </p:cNvGraphicFramePr>
          <p:nvPr/>
        </p:nvGraphicFramePr>
        <p:xfrm>
          <a:off x="6426200" y="1983922"/>
          <a:ext cx="812800" cy="622300"/>
        </p:xfrm>
        <a:graphic>
          <a:graphicData uri="http://schemas.openxmlformats.org/presentationml/2006/ole">
            <mc:AlternateContent xmlns:mc="http://schemas.openxmlformats.org/markup-compatibility/2006">
              <mc:Choice xmlns:v="urn:schemas-microsoft-com:vml" Requires="v">
                <p:oleObj name="Equation" r:id="rId2" imgW="812447" imgH="622030" progId="Equation.DSMT4">
                  <p:embed/>
                </p:oleObj>
              </mc:Choice>
              <mc:Fallback>
                <p:oleObj name="Equation" r:id="rId2" imgW="812447" imgH="62203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6200" y="1983922"/>
                        <a:ext cx="81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86" name="Object 69"/>
          <p:cNvGraphicFramePr>
            <a:graphicFrameLocks noChangeAspect="1"/>
          </p:cNvGraphicFramePr>
          <p:nvPr/>
        </p:nvGraphicFramePr>
        <p:xfrm>
          <a:off x="6426200" y="3126922"/>
          <a:ext cx="812800" cy="622300"/>
        </p:xfrm>
        <a:graphic>
          <a:graphicData uri="http://schemas.openxmlformats.org/presentationml/2006/ole">
            <mc:AlternateContent xmlns:mc="http://schemas.openxmlformats.org/markup-compatibility/2006">
              <mc:Choice xmlns:v="urn:schemas-microsoft-com:vml" Requires="v">
                <p:oleObj name="Equation" r:id="rId4" imgW="812447" imgH="622030" progId="Equation.DSMT4">
                  <p:embed/>
                </p:oleObj>
              </mc:Choice>
              <mc:Fallback>
                <p:oleObj name="Equation" r:id="rId4" imgW="812447" imgH="62203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6200" y="3126922"/>
                        <a:ext cx="81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8197" name="Object 5"/>
          <p:cNvGraphicFramePr>
            <a:graphicFrameLocks noChangeAspect="1"/>
          </p:cNvGraphicFramePr>
          <p:nvPr>
            <p:extLst>
              <p:ext uri="{D42A27DB-BD31-4B8C-83A1-F6EECF244321}">
                <p14:modId xmlns:p14="http://schemas.microsoft.com/office/powerpoint/2010/main" val="177079078"/>
              </p:ext>
            </p:extLst>
          </p:nvPr>
        </p:nvGraphicFramePr>
        <p:xfrm>
          <a:off x="1097888" y="1281114"/>
          <a:ext cx="1003300" cy="1054100"/>
        </p:xfrm>
        <a:graphic>
          <a:graphicData uri="http://schemas.openxmlformats.org/presentationml/2006/ole">
            <mc:AlternateContent xmlns:mc="http://schemas.openxmlformats.org/markup-compatibility/2006">
              <mc:Choice xmlns:v="urn:schemas-microsoft-com:vml" Requires="v">
                <p:oleObj name="Equation" r:id="rId2" imgW="1002960" imgH="1054080" progId="Equation.DSMT4">
                  <p:embed/>
                </p:oleObj>
              </mc:Choice>
              <mc:Fallback>
                <p:oleObj name="Equation" r:id="rId2" imgW="1002960" imgH="1054080" progId="Equation.DSMT4">
                  <p:embed/>
                  <p:pic>
                    <p:nvPicPr>
                      <p:cNvPr id="0" name=""/>
                      <p:cNvPicPr>
                        <a:picLocks noChangeAspect="1" noChangeArrowheads="1"/>
                      </p:cNvPicPr>
                      <p:nvPr/>
                    </p:nvPicPr>
                    <p:blipFill>
                      <a:blip r:embed="rId3"/>
                      <a:srcRect/>
                      <a:stretch>
                        <a:fillRect/>
                      </a:stretch>
                    </p:blipFill>
                    <p:spPr bwMode="auto">
                      <a:xfrm>
                        <a:off x="1097888" y="1281114"/>
                        <a:ext cx="10033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106053" y="1593850"/>
          <a:ext cx="190500" cy="127000"/>
        </p:xfrm>
        <a:graphic>
          <a:graphicData uri="http://schemas.openxmlformats.org/presentationml/2006/ole">
            <mc:AlternateContent xmlns:mc="http://schemas.openxmlformats.org/markup-compatibility/2006">
              <mc:Choice xmlns:v="urn:schemas-microsoft-com:vml" Requires="v">
                <p:oleObj name="Equation" r:id="rId4" imgW="190335" imgH="126890" progId="Equation.DSMT4">
                  <p:embed/>
                </p:oleObj>
              </mc:Choice>
              <mc:Fallback>
                <p:oleObj name="Equation" r:id="rId4" imgW="190335" imgH="12689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6053" y="1593850"/>
                        <a:ext cx="190500" cy="12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4244670303"/>
              </p:ext>
            </p:extLst>
          </p:nvPr>
        </p:nvGraphicFramePr>
        <p:xfrm>
          <a:off x="4628488" y="1281114"/>
          <a:ext cx="609600" cy="1016000"/>
        </p:xfrm>
        <a:graphic>
          <a:graphicData uri="http://schemas.openxmlformats.org/presentationml/2006/ole">
            <mc:AlternateContent xmlns:mc="http://schemas.openxmlformats.org/markup-compatibility/2006">
              <mc:Choice xmlns:v="urn:schemas-microsoft-com:vml" Requires="v">
                <p:oleObj name="Equation" r:id="rId6" imgW="609480" imgH="1015920" progId="Equation.DSMT4">
                  <p:embed/>
                </p:oleObj>
              </mc:Choice>
              <mc:Fallback>
                <p:oleObj name="Equation" r:id="rId6" imgW="609480" imgH="1015920" progId="Equation.DSMT4">
                  <p:embed/>
                  <p:pic>
                    <p:nvPicPr>
                      <p:cNvPr id="0" name=""/>
                      <p:cNvPicPr>
                        <a:picLocks noChangeAspect="1" noChangeArrowheads="1"/>
                      </p:cNvPicPr>
                      <p:nvPr/>
                    </p:nvPicPr>
                    <p:blipFill>
                      <a:blip r:embed="rId7"/>
                      <a:srcRect/>
                      <a:stretch>
                        <a:fillRect/>
                      </a:stretch>
                    </p:blipFill>
                    <p:spPr bwMode="auto">
                      <a:xfrm>
                        <a:off x="4628488" y="1281114"/>
                        <a:ext cx="609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6522684" y="1541463"/>
          <a:ext cx="190500" cy="152400"/>
        </p:xfrm>
        <a:graphic>
          <a:graphicData uri="http://schemas.openxmlformats.org/presentationml/2006/ole">
            <mc:AlternateContent xmlns:mc="http://schemas.openxmlformats.org/markup-compatibility/2006">
              <mc:Choice xmlns:v="urn:schemas-microsoft-com:vml" Requires="v">
                <p:oleObj name="Equation" r:id="rId8" imgW="190417" imgH="152334" progId="Equation.DSMT4">
                  <p:embed/>
                </p:oleObj>
              </mc:Choice>
              <mc:Fallback>
                <p:oleObj name="Equation" r:id="rId8" imgW="190417" imgH="152334"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22684" y="1541463"/>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666871047"/>
              </p:ext>
            </p:extLst>
          </p:nvPr>
        </p:nvGraphicFramePr>
        <p:xfrm>
          <a:off x="7308850" y="1270000"/>
          <a:ext cx="1104900" cy="1054100"/>
        </p:xfrm>
        <a:graphic>
          <a:graphicData uri="http://schemas.openxmlformats.org/presentationml/2006/ole">
            <mc:AlternateContent xmlns:mc="http://schemas.openxmlformats.org/markup-compatibility/2006">
              <mc:Choice xmlns:v="urn:schemas-microsoft-com:vml" Requires="v">
                <p:oleObj name="Equation" r:id="rId10" imgW="1104840" imgH="1054080" progId="Equation.DSMT4">
                  <p:embed/>
                </p:oleObj>
              </mc:Choice>
              <mc:Fallback>
                <p:oleObj name="Equation" r:id="rId10" imgW="1104840" imgH="1054080" progId="Equation.DSMT4">
                  <p:embed/>
                  <p:pic>
                    <p:nvPicPr>
                      <p:cNvPr id="0" name=""/>
                      <p:cNvPicPr>
                        <a:picLocks noChangeAspect="1" noChangeArrowheads="1"/>
                      </p:cNvPicPr>
                      <p:nvPr/>
                    </p:nvPicPr>
                    <p:blipFill>
                      <a:blip r:embed="rId11"/>
                      <a:srcRect/>
                      <a:stretch>
                        <a:fillRect/>
                      </a:stretch>
                    </p:blipFill>
                    <p:spPr bwMode="auto">
                      <a:xfrm>
                        <a:off x="7308850" y="1270000"/>
                        <a:ext cx="11049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1772311240"/>
              </p:ext>
            </p:extLst>
          </p:nvPr>
        </p:nvGraphicFramePr>
        <p:xfrm>
          <a:off x="982926" y="2336800"/>
          <a:ext cx="1117600" cy="838200"/>
        </p:xfrm>
        <a:graphic>
          <a:graphicData uri="http://schemas.openxmlformats.org/presentationml/2006/ole">
            <mc:AlternateContent xmlns:mc="http://schemas.openxmlformats.org/markup-compatibility/2006">
              <mc:Choice xmlns:v="urn:schemas-microsoft-com:vml" Requires="v">
                <p:oleObj name="Equation" r:id="rId12" imgW="1117600" imgH="838200" progId="Equation.DSMT4">
                  <p:embed/>
                </p:oleObj>
              </mc:Choice>
              <mc:Fallback>
                <p:oleObj name="Equation" r:id="rId12" imgW="1117600" imgH="8382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82926" y="23368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3080653" y="2739410"/>
          <a:ext cx="241300" cy="165100"/>
        </p:xfrm>
        <a:graphic>
          <a:graphicData uri="http://schemas.openxmlformats.org/presentationml/2006/ole">
            <mc:AlternateContent xmlns:mc="http://schemas.openxmlformats.org/markup-compatibility/2006">
              <mc:Choice xmlns:v="urn:schemas-microsoft-com:vml" Requires="v">
                <p:oleObj name="Equation" r:id="rId14" imgW="241091" imgH="164957" progId="Equation.DSMT4">
                  <p:embed/>
                </p:oleObj>
              </mc:Choice>
              <mc:Fallback>
                <p:oleObj name="Equation" r:id="rId14" imgW="241091" imgH="164957"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80653" y="273941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4374488" y="2336800"/>
          <a:ext cx="1117600" cy="838200"/>
        </p:xfrm>
        <a:graphic>
          <a:graphicData uri="http://schemas.openxmlformats.org/presentationml/2006/ole">
            <mc:AlternateContent xmlns:mc="http://schemas.openxmlformats.org/markup-compatibility/2006">
              <mc:Choice xmlns:v="urn:schemas-microsoft-com:vml" Requires="v">
                <p:oleObj name="Equation" r:id="rId16" imgW="1117600" imgH="838200" progId="Equation.DSMT4">
                  <p:embed/>
                </p:oleObj>
              </mc:Choice>
              <mc:Fallback>
                <p:oleObj name="Equation" r:id="rId16" imgW="1117600" imgH="8382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74488" y="23368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6497284" y="2704154"/>
          <a:ext cx="241300" cy="190500"/>
        </p:xfrm>
        <a:graphic>
          <a:graphicData uri="http://schemas.openxmlformats.org/presentationml/2006/ole">
            <mc:AlternateContent xmlns:mc="http://schemas.openxmlformats.org/markup-compatibility/2006">
              <mc:Choice xmlns:v="urn:schemas-microsoft-com:vml" Requires="v">
                <p:oleObj name="Equation" r:id="rId18" imgW="241195" imgH="190417" progId="Equation.DSMT4">
                  <p:embed/>
                </p:oleObj>
              </mc:Choice>
              <mc:Fallback>
                <p:oleObj name="Equation" r:id="rId18" imgW="241195" imgH="190417"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97284" y="2704154"/>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7766050" y="2641602"/>
          <a:ext cx="190500" cy="279400"/>
        </p:xfrm>
        <a:graphic>
          <a:graphicData uri="http://schemas.openxmlformats.org/presentationml/2006/ole">
            <mc:AlternateContent xmlns:mc="http://schemas.openxmlformats.org/markup-compatibility/2006">
              <mc:Choice xmlns:v="urn:schemas-microsoft-com:vml" Requires="v">
                <p:oleObj name="Equation" r:id="rId20" imgW="190500" imgH="279400" progId="Equation.DSMT4">
                  <p:embed/>
                </p:oleObj>
              </mc:Choice>
              <mc:Fallback>
                <p:oleObj name="Equation" r:id="rId20" imgW="190500" imgH="27940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766050" y="264160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7" name="Object 15"/>
          <p:cNvGraphicFramePr>
            <a:graphicFrameLocks noChangeAspect="1"/>
          </p:cNvGraphicFramePr>
          <p:nvPr>
            <p:extLst>
              <p:ext uri="{D42A27DB-BD31-4B8C-83A1-F6EECF244321}">
                <p14:modId xmlns:p14="http://schemas.microsoft.com/office/powerpoint/2010/main" val="441163500"/>
              </p:ext>
            </p:extLst>
          </p:nvPr>
        </p:nvGraphicFramePr>
        <p:xfrm>
          <a:off x="1665972" y="3683001"/>
          <a:ext cx="2781300" cy="787400"/>
        </p:xfrm>
        <a:graphic>
          <a:graphicData uri="http://schemas.openxmlformats.org/presentationml/2006/ole">
            <mc:AlternateContent xmlns:mc="http://schemas.openxmlformats.org/markup-compatibility/2006">
              <mc:Choice xmlns:v="urn:schemas-microsoft-com:vml" Requires="v">
                <p:oleObj name="Equation" r:id="rId22" imgW="2781000" imgH="787320" progId="Equation.DSMT4">
                  <p:embed/>
                </p:oleObj>
              </mc:Choice>
              <mc:Fallback>
                <p:oleObj name="Equation" r:id="rId22" imgW="2781000" imgH="787320" progId="Equation.DSMT4">
                  <p:embed/>
                  <p:pic>
                    <p:nvPicPr>
                      <p:cNvPr id="0" name=""/>
                      <p:cNvPicPr>
                        <a:picLocks noChangeAspect="1" noChangeArrowheads="1"/>
                      </p:cNvPicPr>
                      <p:nvPr/>
                    </p:nvPicPr>
                    <p:blipFill>
                      <a:blip r:embed="rId23"/>
                      <a:srcRect/>
                      <a:stretch>
                        <a:fillRect/>
                      </a:stretch>
                    </p:blipFill>
                    <p:spPr bwMode="auto">
                      <a:xfrm>
                        <a:off x="1665972" y="3683001"/>
                        <a:ext cx="2781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8" name="Object 16"/>
          <p:cNvGraphicFramePr>
            <a:graphicFrameLocks noChangeAspect="1"/>
          </p:cNvGraphicFramePr>
          <p:nvPr>
            <p:extLst>
              <p:ext uri="{D42A27DB-BD31-4B8C-83A1-F6EECF244321}">
                <p14:modId xmlns:p14="http://schemas.microsoft.com/office/powerpoint/2010/main" val="3468180953"/>
              </p:ext>
            </p:extLst>
          </p:nvPr>
        </p:nvGraphicFramePr>
        <p:xfrm>
          <a:off x="4495800" y="3683001"/>
          <a:ext cx="3086100" cy="787400"/>
        </p:xfrm>
        <a:graphic>
          <a:graphicData uri="http://schemas.openxmlformats.org/presentationml/2006/ole">
            <mc:AlternateContent xmlns:mc="http://schemas.openxmlformats.org/markup-compatibility/2006">
              <mc:Choice xmlns:v="urn:schemas-microsoft-com:vml" Requires="v">
                <p:oleObj name="Equation" r:id="rId24" imgW="3085920" imgH="787320" progId="Equation.DSMT4">
                  <p:embed/>
                </p:oleObj>
              </mc:Choice>
              <mc:Fallback>
                <p:oleObj name="Equation" r:id="rId24" imgW="3085920" imgH="787320" progId="Equation.DSMT4">
                  <p:embed/>
                  <p:pic>
                    <p:nvPicPr>
                      <p:cNvPr id="0" name=""/>
                      <p:cNvPicPr>
                        <a:picLocks noChangeAspect="1" noChangeArrowheads="1"/>
                      </p:cNvPicPr>
                      <p:nvPr/>
                    </p:nvPicPr>
                    <p:blipFill>
                      <a:blip r:embed="rId25"/>
                      <a:srcRect/>
                      <a:stretch>
                        <a:fillRect/>
                      </a:stretch>
                    </p:blipFill>
                    <p:spPr bwMode="auto">
                      <a:xfrm>
                        <a:off x="4495800" y="3683001"/>
                        <a:ext cx="3086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9" name="Object 17"/>
          <p:cNvGraphicFramePr>
            <a:graphicFrameLocks noChangeAspect="1"/>
          </p:cNvGraphicFramePr>
          <p:nvPr>
            <p:extLst>
              <p:ext uri="{D42A27DB-BD31-4B8C-83A1-F6EECF244321}">
                <p14:modId xmlns:p14="http://schemas.microsoft.com/office/powerpoint/2010/main" val="3655190148"/>
              </p:ext>
            </p:extLst>
          </p:nvPr>
        </p:nvGraphicFramePr>
        <p:xfrm>
          <a:off x="5156200" y="4870453"/>
          <a:ext cx="2425700" cy="381000"/>
        </p:xfrm>
        <a:graphic>
          <a:graphicData uri="http://schemas.openxmlformats.org/presentationml/2006/ole">
            <mc:AlternateContent xmlns:mc="http://schemas.openxmlformats.org/markup-compatibility/2006">
              <mc:Choice xmlns:v="urn:schemas-microsoft-com:vml" Requires="v">
                <p:oleObj name="Equation" r:id="rId26" imgW="2425680" imgH="380880" progId="Equation.DSMT4">
                  <p:embed/>
                </p:oleObj>
              </mc:Choice>
              <mc:Fallback>
                <p:oleObj name="Equation" r:id="rId26" imgW="2425680" imgH="380880" progId="Equation.DSMT4">
                  <p:embed/>
                  <p:pic>
                    <p:nvPicPr>
                      <p:cNvPr id="0" name=""/>
                      <p:cNvPicPr>
                        <a:picLocks noChangeAspect="1" noChangeArrowheads="1"/>
                      </p:cNvPicPr>
                      <p:nvPr/>
                    </p:nvPicPr>
                    <p:blipFill>
                      <a:blip r:embed="rId27"/>
                      <a:srcRect/>
                      <a:stretch>
                        <a:fillRect/>
                      </a:stretch>
                    </p:blipFill>
                    <p:spPr bwMode="auto">
                      <a:xfrm>
                        <a:off x="5156200" y="4870453"/>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11262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0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2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sp>
        <p:nvSpPr>
          <p:cNvPr id="204805" name="Text Box 5"/>
          <p:cNvSpPr txBox="1">
            <a:spLocks noChangeArrowheads="1"/>
          </p:cNvSpPr>
          <p:nvPr/>
        </p:nvSpPr>
        <p:spPr bwMode="auto">
          <a:xfrm>
            <a:off x="762000" y="5348288"/>
            <a:ext cx="4625975" cy="519112"/>
          </a:xfrm>
          <a:prstGeom prst="rect">
            <a:avLst/>
          </a:prstGeom>
          <a:noFill/>
          <a:ln w="9525" algn="ctr">
            <a:noFill/>
            <a:miter lim="800000"/>
            <a:headEnd/>
            <a:tailEnd/>
          </a:ln>
          <a:effectLst/>
        </p:spPr>
        <p:txBody>
          <a:bodyPr wrap="none">
            <a:spAutoFit/>
          </a:bodyPr>
          <a:lstStyle/>
          <a:p>
            <a:r>
              <a:rPr lang="en-US" sz="2800" b="0" dirty="0"/>
              <a:t>The wind velocity was </a:t>
            </a:r>
            <a:r>
              <a:rPr lang="en-US" sz="2800" b="0" dirty="0">
                <a:solidFill>
                  <a:srgbClr val="FF0000"/>
                </a:solidFill>
              </a:rPr>
              <a:t>40 mph</a:t>
            </a:r>
            <a:r>
              <a:rPr lang="en-US" sz="2800" b="0" dirty="0"/>
              <a:t>.</a:t>
            </a:r>
          </a:p>
        </p:txBody>
      </p:sp>
      <p:graphicFrame>
        <p:nvGraphicFramePr>
          <p:cNvPr id="9219" name="Object 3"/>
          <p:cNvGraphicFramePr>
            <a:graphicFrameLocks noChangeAspect="1"/>
          </p:cNvGraphicFramePr>
          <p:nvPr/>
        </p:nvGraphicFramePr>
        <p:xfrm>
          <a:off x="1703696" y="1232848"/>
          <a:ext cx="6375400" cy="571500"/>
        </p:xfrm>
        <a:graphic>
          <a:graphicData uri="http://schemas.openxmlformats.org/presentationml/2006/ole">
            <mc:AlternateContent xmlns:mc="http://schemas.openxmlformats.org/markup-compatibility/2006">
              <mc:Choice xmlns:v="urn:schemas-microsoft-com:vml" Requires="v">
                <p:oleObj name="Equation" r:id="rId2" imgW="6375400" imgH="571500" progId="Equation.DSMT4">
                  <p:embed/>
                </p:oleObj>
              </mc:Choice>
              <mc:Fallback>
                <p:oleObj name="Equation" r:id="rId2" imgW="6375400" imgH="571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696" y="1232848"/>
                        <a:ext cx="637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941696" y="1918648"/>
          <a:ext cx="6832600" cy="419100"/>
        </p:xfrm>
        <a:graphic>
          <a:graphicData uri="http://schemas.openxmlformats.org/presentationml/2006/ole">
            <mc:AlternateContent xmlns:mc="http://schemas.openxmlformats.org/markup-compatibility/2006">
              <mc:Choice xmlns:v="urn:schemas-microsoft-com:vml" Requires="v">
                <p:oleObj name="Equation" r:id="rId4" imgW="6832600" imgH="419100" progId="Equation.DSMT4">
                  <p:embed/>
                </p:oleObj>
              </mc:Choice>
              <mc:Fallback>
                <p:oleObj name="Equation" r:id="rId4" imgW="6832600" imgH="4191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1696" y="1918648"/>
                        <a:ext cx="6832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656196" y="2500952"/>
          <a:ext cx="3543300" cy="419100"/>
        </p:xfrm>
        <a:graphic>
          <a:graphicData uri="http://schemas.openxmlformats.org/presentationml/2006/ole">
            <mc:AlternateContent xmlns:mc="http://schemas.openxmlformats.org/markup-compatibility/2006">
              <mc:Choice xmlns:v="urn:schemas-microsoft-com:vml" Requires="v">
                <p:oleObj name="Equation" r:id="rId6" imgW="3543300" imgH="419100" progId="Equation.DSMT4">
                  <p:embed/>
                </p:oleObj>
              </mc:Choice>
              <mc:Fallback>
                <p:oleObj name="Equation" r:id="rId6" imgW="3543300" imgH="4191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56196" y="2500952"/>
                        <a:ext cx="35433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86396" y="3075296"/>
          <a:ext cx="3213100" cy="419100"/>
        </p:xfrm>
        <a:graphic>
          <a:graphicData uri="http://schemas.openxmlformats.org/presentationml/2006/ole">
            <mc:AlternateContent xmlns:mc="http://schemas.openxmlformats.org/markup-compatibility/2006">
              <mc:Choice xmlns:v="urn:schemas-microsoft-com:vml" Requires="v">
                <p:oleObj name="Equation" r:id="rId8" imgW="3213100" imgH="419100" progId="Equation.DSMT4">
                  <p:embed/>
                </p:oleObj>
              </mc:Choice>
              <mc:Fallback>
                <p:oleObj name="Equation" r:id="rId8" imgW="3213100" imgH="4191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86396" y="3075296"/>
                        <a:ext cx="3213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113396" y="3644900"/>
          <a:ext cx="3086100" cy="469900"/>
        </p:xfrm>
        <a:graphic>
          <a:graphicData uri="http://schemas.openxmlformats.org/presentationml/2006/ole">
            <mc:AlternateContent xmlns:mc="http://schemas.openxmlformats.org/markup-compatibility/2006">
              <mc:Choice xmlns:v="urn:schemas-microsoft-com:vml" Requires="v">
                <p:oleObj name="Equation" r:id="rId10" imgW="3086100" imgH="469900" progId="Equation.DSMT4">
                  <p:embed/>
                </p:oleObj>
              </mc:Choice>
              <mc:Fallback>
                <p:oleObj name="Equation" r:id="rId10" imgW="3086100" imgH="4699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13396" y="3644900"/>
                        <a:ext cx="308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2438400" y="4267200"/>
          <a:ext cx="1397000" cy="292100"/>
        </p:xfrm>
        <a:graphic>
          <a:graphicData uri="http://schemas.openxmlformats.org/presentationml/2006/ole">
            <mc:AlternateContent xmlns:mc="http://schemas.openxmlformats.org/markup-compatibility/2006">
              <mc:Choice xmlns:v="urn:schemas-microsoft-com:vml" Requires="v">
                <p:oleObj name="Equation" r:id="rId12" imgW="1397000" imgH="292100" progId="Equation.DSMT4">
                  <p:embed/>
                </p:oleObj>
              </mc:Choice>
              <mc:Fallback>
                <p:oleObj name="Equation" r:id="rId12" imgW="1397000" imgH="29210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38400" y="42672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124200" y="4800600"/>
          <a:ext cx="914400" cy="292100"/>
        </p:xfrm>
        <a:graphic>
          <a:graphicData uri="http://schemas.openxmlformats.org/presentationml/2006/ole">
            <mc:AlternateContent xmlns:mc="http://schemas.openxmlformats.org/markup-compatibility/2006">
              <mc:Choice xmlns:v="urn:schemas-microsoft-com:vml" Requires="v">
                <p:oleObj name="Equation" r:id="rId14" imgW="914400" imgH="292100" progId="Equation.DSMT4">
                  <p:embed/>
                </p:oleObj>
              </mc:Choice>
              <mc:Fallback>
                <p:oleObj name="Equation" r:id="rId14" imgW="914400" imgH="29210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24200" y="48006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4316104" y="4330700"/>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16104" y="43307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4966648" y="4280848"/>
          <a:ext cx="1739900" cy="292100"/>
        </p:xfrm>
        <a:graphic>
          <a:graphicData uri="http://schemas.openxmlformats.org/presentationml/2006/ole">
            <mc:AlternateContent xmlns:mc="http://schemas.openxmlformats.org/markup-compatibility/2006">
              <mc:Choice xmlns:v="urn:schemas-microsoft-com:vml" Requires="v">
                <p:oleObj name="Equation" r:id="rId18" imgW="1739900" imgH="292100" progId="Equation.DSMT4">
                  <p:embed/>
                </p:oleObj>
              </mc:Choice>
              <mc:Fallback>
                <p:oleObj name="Equation" r:id="rId18" imgW="1739900" imgH="29210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66648" y="4280848"/>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5966778" y="4835525"/>
          <a:ext cx="1473200" cy="292100"/>
        </p:xfrm>
        <a:graphic>
          <a:graphicData uri="http://schemas.openxmlformats.org/presentationml/2006/ole">
            <mc:AlternateContent xmlns:mc="http://schemas.openxmlformats.org/markup-compatibility/2006">
              <mc:Choice xmlns:v="urn:schemas-microsoft-com:vml" Requires="v">
                <p:oleObj name="Equation" r:id="rId20" imgW="1473200" imgH="292100" progId="Equation.DSMT4">
                  <p:embed/>
                </p:oleObj>
              </mc:Choice>
              <mc:Fallback>
                <p:oleObj name="Equation" r:id="rId20" imgW="1473200" imgH="2921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66778" y="4835525"/>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5973763" y="4754563"/>
          <a:ext cx="1498600" cy="457200"/>
        </p:xfrm>
        <a:graphic>
          <a:graphicData uri="http://schemas.openxmlformats.org/presentationml/2006/ole">
            <mc:AlternateContent xmlns:mc="http://schemas.openxmlformats.org/markup-compatibility/2006">
              <mc:Choice xmlns:v="urn:schemas-microsoft-com:vml" Requires="v">
                <p:oleObj name="Equation" r:id="rId22" imgW="1498600" imgH="457200" progId="Equation.DSMT4">
                  <p:embed/>
                </p:oleObj>
              </mc:Choice>
              <mc:Fallback>
                <p:oleObj name="Equation" r:id="rId22" imgW="1498600" imgH="45720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73763" y="4754563"/>
                        <a:ext cx="149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2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2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22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048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523220"/>
          </a:xfrm>
        </p:spPr>
        <p:txBody>
          <a:bodyPr>
            <a:spAutoFit/>
          </a:bodyPr>
          <a:lstStyle/>
          <a:p>
            <a:r>
              <a:rPr lang="en-US" b="1" dirty="0"/>
              <a:t>Check</a:t>
            </a:r>
          </a:p>
        </p:txBody>
      </p:sp>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10243" name="Object 3"/>
          <p:cNvGraphicFramePr>
            <a:graphicFrameLocks noChangeAspect="1"/>
          </p:cNvGraphicFramePr>
          <p:nvPr/>
        </p:nvGraphicFramePr>
        <p:xfrm>
          <a:off x="1981200" y="1841500"/>
          <a:ext cx="3365500" cy="965200"/>
        </p:xfrm>
        <a:graphic>
          <a:graphicData uri="http://schemas.openxmlformats.org/presentationml/2006/ole">
            <mc:AlternateContent xmlns:mc="http://schemas.openxmlformats.org/markup-compatibility/2006">
              <mc:Choice xmlns:v="urn:schemas-microsoft-com:vml" Requires="v">
                <p:oleObj name="Equation" r:id="rId2" imgW="3365500" imgH="965200" progId="Equation.DSMT4">
                  <p:embed/>
                </p:oleObj>
              </mc:Choice>
              <mc:Fallback>
                <p:oleObj name="Equation" r:id="rId2" imgW="3365500" imgH="965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841500"/>
                        <a:ext cx="3365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327400" y="2921000"/>
          <a:ext cx="2019300" cy="965200"/>
        </p:xfrm>
        <a:graphic>
          <a:graphicData uri="http://schemas.openxmlformats.org/presentationml/2006/ole">
            <mc:AlternateContent xmlns:mc="http://schemas.openxmlformats.org/markup-compatibility/2006">
              <mc:Choice xmlns:v="urn:schemas-microsoft-com:vml" Requires="v">
                <p:oleObj name="Equation" r:id="rId4" imgW="2019300" imgH="965200" progId="Equation.DSMT4">
                  <p:embed/>
                </p:oleObj>
              </mc:Choice>
              <mc:Fallback>
                <p:oleObj name="Equation" r:id="rId4" imgW="2019300" imgH="965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2921000"/>
                        <a:ext cx="20193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140200" y="3733800"/>
          <a:ext cx="1206500" cy="787400"/>
        </p:xfrm>
        <a:graphic>
          <a:graphicData uri="http://schemas.openxmlformats.org/presentationml/2006/ole">
            <mc:AlternateContent xmlns:mc="http://schemas.openxmlformats.org/markup-compatibility/2006">
              <mc:Choice xmlns:v="urn:schemas-microsoft-com:vml" Requires="v">
                <p:oleObj name="Equation" r:id="rId6" imgW="1206500" imgH="787400" progId="Equation.DSMT4">
                  <p:embed/>
                </p:oleObj>
              </mc:Choice>
              <mc:Fallback>
                <p:oleObj name="Equation" r:id="rId6" imgW="1206500" imgH="7874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0200" y="3733800"/>
                        <a:ext cx="1206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648200" y="4673600"/>
          <a:ext cx="698500" cy="279400"/>
        </p:xfrm>
        <a:graphic>
          <a:graphicData uri="http://schemas.openxmlformats.org/presentationml/2006/ole">
            <mc:AlternateContent xmlns:mc="http://schemas.openxmlformats.org/markup-compatibility/2006">
              <mc:Choice xmlns:v="urn:schemas-microsoft-com:vml" Requires="v">
                <p:oleObj name="Equation" r:id="rId8" imgW="698500" imgH="279400" progId="Equation.DSMT4">
                  <p:embed/>
                </p:oleObj>
              </mc:Choice>
              <mc:Fallback>
                <p:oleObj name="Equation" r:id="rId8" imgW="698500" imgH="2794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8200" y="4673600"/>
                        <a:ext cx="698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5495278" y="4709172"/>
          <a:ext cx="1752600" cy="241300"/>
        </p:xfrm>
        <a:graphic>
          <a:graphicData uri="http://schemas.openxmlformats.org/presentationml/2006/ole">
            <mc:AlternateContent xmlns:mc="http://schemas.openxmlformats.org/markup-compatibility/2006">
              <mc:Choice xmlns:v="urn:schemas-microsoft-com:vml" Requires="v">
                <p:oleObj name="Equation" r:id="rId10" imgW="1752480" imgH="241200" progId="Equation.DSMT4">
                  <p:embed/>
                </p:oleObj>
              </mc:Choice>
              <mc:Fallback>
                <p:oleObj name="Equation" r:id="rId10" imgW="1752480" imgH="241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95278" y="4709172"/>
                        <a:ext cx="1752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bullet is fired straight up from ground level with a muzzle velocity of </a:t>
            </a:r>
            <a:r>
              <a:rPr lang="en-US" dirty="0">
                <a:solidFill>
                  <a:srgbClr val="0000FF"/>
                </a:solidFill>
              </a:rPr>
              <a:t>320 feet</a:t>
            </a:r>
            <a:r>
              <a:rPr lang="en-US" dirty="0"/>
              <a:t> </a:t>
            </a:r>
            <a:r>
              <a:rPr lang="en-US" dirty="0">
                <a:solidFill>
                  <a:srgbClr val="0000FF"/>
                </a:solidFill>
              </a:rPr>
              <a:t>per second</a:t>
            </a:r>
            <a:r>
              <a:rPr lang="en-US" dirty="0"/>
              <a:t>. </a:t>
            </a:r>
          </a:p>
          <a:p>
            <a:pPr marL="461963" indent="-461963">
              <a:buAutoNum type="alphaLcPeriod"/>
            </a:pPr>
            <a:r>
              <a:rPr lang="en-US" dirty="0"/>
              <a:t>When will the bullet hit the ground? </a:t>
            </a:r>
          </a:p>
          <a:p>
            <a:pPr marL="461963" indent="-461963">
              <a:buAutoNum type="alphaLcPeriod"/>
            </a:pPr>
            <a:r>
              <a:rPr lang="en-US" dirty="0"/>
              <a:t>When will the bullet be 1200 feet above the ground?</a:t>
            </a:r>
          </a:p>
          <a:p>
            <a:r>
              <a:rPr lang="en-US" b="1" dirty="0"/>
              <a:t>Solution</a:t>
            </a:r>
          </a:p>
          <a:p>
            <a:r>
              <a:rPr lang="en-US" dirty="0"/>
              <a:t>a. In this problem, </a:t>
            </a:r>
            <a:r>
              <a:rPr lang="en-US" i="1" dirty="0">
                <a:solidFill>
                  <a:srgbClr val="0000FF"/>
                </a:solidFill>
              </a:rPr>
              <a:t>v</a:t>
            </a:r>
            <a:r>
              <a:rPr lang="en-US" baseline="-25000" dirty="0">
                <a:solidFill>
                  <a:srgbClr val="0000FF"/>
                </a:solidFill>
              </a:rPr>
              <a:t>0</a:t>
            </a:r>
            <a:r>
              <a:rPr lang="en-US" dirty="0">
                <a:solidFill>
                  <a:srgbClr val="0000FF"/>
                </a:solidFill>
              </a:rPr>
              <a:t> = 320 feet</a:t>
            </a:r>
            <a:r>
              <a:rPr lang="en-US" dirty="0"/>
              <a:t> </a:t>
            </a:r>
            <a:r>
              <a:rPr lang="en-US" dirty="0">
                <a:solidFill>
                  <a:srgbClr val="0000FF"/>
                </a:solidFill>
              </a:rPr>
              <a:t>per second </a:t>
            </a:r>
            <a:r>
              <a:rPr lang="en-US" dirty="0"/>
              <a:t>and</a:t>
            </a:r>
          </a:p>
          <a:p>
            <a:pPr>
              <a:tabLst>
                <a:tab pos="2341563" algn="l"/>
              </a:tabLst>
            </a:pPr>
            <a:r>
              <a:rPr lang="en-US" i="1" dirty="0"/>
              <a:t>		</a:t>
            </a:r>
            <a:r>
              <a:rPr lang="en-US" i="1" dirty="0">
                <a:solidFill>
                  <a:srgbClr val="0000FF"/>
                </a:solidFill>
              </a:rPr>
              <a:t>h</a:t>
            </a:r>
            <a:r>
              <a:rPr lang="en-US" baseline="-25000" dirty="0">
                <a:solidFill>
                  <a:srgbClr val="0000FF"/>
                </a:solidFill>
              </a:rPr>
              <a:t>0</a:t>
            </a:r>
            <a:r>
              <a:rPr lang="en-US" dirty="0">
                <a:solidFill>
                  <a:srgbClr val="0000FF"/>
                </a:solidFill>
              </a:rPr>
              <a:t> = 0 feet</a:t>
            </a:r>
            <a:r>
              <a:rPr lang="en-US" dirty="0"/>
              <a:t>.</a:t>
            </a:r>
          </a:p>
          <a:p>
            <a:r>
              <a:rPr lang="en-US" dirty="0"/>
              <a:t>The bullet hits the ground when its height </a:t>
            </a:r>
            <a:r>
              <a:rPr lang="en-US" i="1" dirty="0"/>
              <a:t>h </a:t>
            </a:r>
            <a:r>
              <a:rPr lang="en-US" dirty="0"/>
              <a:t>equals 0. </a:t>
            </a:r>
          </a:p>
          <a:p>
            <a:endParaRPr lang="en-US" dirty="0"/>
          </a:p>
          <a:p>
            <a:pPr marL="461963" indent="-461963"/>
            <a:endParaRPr lang="en-US" dirty="0"/>
          </a:p>
          <a:p>
            <a:pPr marL="514350" indent="-514350"/>
            <a:endParaRPr lang="en-US" dirty="0"/>
          </a:p>
        </p:txBody>
      </p:sp>
      <p:sp>
        <p:nvSpPr>
          <p:cNvPr id="3" name="Title 2"/>
          <p:cNvSpPr>
            <a:spLocks noGrp="1"/>
          </p:cNvSpPr>
          <p:nvPr>
            <p:ph type="title"/>
          </p:nvPr>
        </p:nvSpPr>
        <p:spPr/>
        <p:txBody>
          <a:bodyPr/>
          <a:lstStyle/>
          <a:p>
            <a:r>
              <a:rPr lang="en-US" dirty="0"/>
              <a:t>Example 4: Application: Projectiles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343400"/>
            <a:ext cx="8229600" cy="1508760"/>
          </a:xfrm>
        </p:spPr>
        <p:txBody>
          <a:bodyPr>
            <a:normAutofit/>
          </a:bodyPr>
          <a:lstStyle/>
          <a:p>
            <a:r>
              <a:rPr lang="en-US" dirty="0"/>
              <a:t>The bullet hits the ground in </a:t>
            </a:r>
            <a:r>
              <a:rPr lang="en-US" dirty="0">
                <a:solidFill>
                  <a:srgbClr val="FF0000"/>
                </a:solidFill>
              </a:rPr>
              <a:t>20 seconds</a:t>
            </a:r>
            <a:r>
              <a:rPr lang="en-US" dirty="0"/>
              <a:t>. The solution </a:t>
            </a:r>
            <a:br>
              <a:rPr lang="en-US" dirty="0"/>
            </a:br>
            <a:r>
              <a:rPr lang="en-US" i="1" dirty="0"/>
              <a:t>t</a:t>
            </a:r>
            <a:r>
              <a:rPr lang="en-US" dirty="0"/>
              <a:t> = 0 confirms the fact that the bullet was fired from the ground. </a:t>
            </a:r>
          </a:p>
        </p:txBody>
      </p:sp>
      <p:sp>
        <p:nvSpPr>
          <p:cNvPr id="3" name="Title 2"/>
          <p:cNvSpPr>
            <a:spLocks noGrp="1"/>
          </p:cNvSpPr>
          <p:nvPr>
            <p:ph type="title"/>
          </p:nvPr>
        </p:nvSpPr>
        <p:spPr/>
        <p:txBody>
          <a:bodyPr/>
          <a:lstStyle/>
          <a:p>
            <a:r>
              <a:rPr lang="en-US" dirty="0"/>
              <a:t>Example 4: Application: Projectiles (cont.)</a:t>
            </a:r>
          </a:p>
        </p:txBody>
      </p:sp>
      <p:sp>
        <p:nvSpPr>
          <p:cNvPr id="5" name="Rectangle 4"/>
          <p:cNvSpPr/>
          <p:nvPr/>
        </p:nvSpPr>
        <p:spPr>
          <a:xfrm>
            <a:off x="5029200" y="2495490"/>
            <a:ext cx="2842766" cy="400110"/>
          </a:xfrm>
          <a:prstGeom prst="rect">
            <a:avLst/>
          </a:prstGeom>
        </p:spPr>
        <p:txBody>
          <a:bodyPr wrap="none">
            <a:spAutoFit/>
          </a:bodyPr>
          <a:lstStyle/>
          <a:p>
            <a:r>
              <a:rPr lang="en-US" sz="2000" dirty="0">
                <a:solidFill>
                  <a:srgbClr val="008080"/>
                </a:solidFill>
              </a:rPr>
              <a:t>Divide both sides by −16. </a:t>
            </a:r>
          </a:p>
        </p:txBody>
      </p:sp>
      <p:sp>
        <p:nvSpPr>
          <p:cNvPr id="6" name="Rectangle 5"/>
          <p:cNvSpPr/>
          <p:nvPr/>
        </p:nvSpPr>
        <p:spPr>
          <a:xfrm>
            <a:off x="5029200" y="3060700"/>
            <a:ext cx="933397" cy="400110"/>
          </a:xfrm>
          <a:prstGeom prst="rect">
            <a:avLst/>
          </a:prstGeom>
        </p:spPr>
        <p:txBody>
          <a:bodyPr wrap="none">
            <a:spAutoFit/>
          </a:bodyPr>
          <a:lstStyle/>
          <a:p>
            <a:r>
              <a:rPr lang="en-US" sz="2000" dirty="0">
                <a:solidFill>
                  <a:srgbClr val="008080"/>
                </a:solidFill>
              </a:rPr>
              <a:t>Factor. </a:t>
            </a:r>
          </a:p>
        </p:txBody>
      </p:sp>
      <p:graphicFrame>
        <p:nvGraphicFramePr>
          <p:cNvPr id="48131" name="Object 3"/>
          <p:cNvGraphicFramePr>
            <a:graphicFrameLocks noChangeAspect="1"/>
          </p:cNvGraphicFramePr>
          <p:nvPr/>
        </p:nvGraphicFramePr>
        <p:xfrm>
          <a:off x="1752600" y="1295400"/>
          <a:ext cx="2679700" cy="469900"/>
        </p:xfrm>
        <a:graphic>
          <a:graphicData uri="http://schemas.openxmlformats.org/presentationml/2006/ole">
            <mc:AlternateContent xmlns:mc="http://schemas.openxmlformats.org/markup-compatibility/2006">
              <mc:Choice xmlns:v="urn:schemas-microsoft-com:vml" Requires="v">
                <p:oleObj name="Equation" r:id="rId2" imgW="2679480" imgH="469800" progId="Equation.DSMT4">
                  <p:embed/>
                </p:oleObj>
              </mc:Choice>
              <mc:Fallback>
                <p:oleObj name="Equation" r:id="rId2" imgW="26794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295400"/>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1752600" y="1896122"/>
          <a:ext cx="2844800" cy="381000"/>
        </p:xfrm>
        <a:graphic>
          <a:graphicData uri="http://schemas.openxmlformats.org/presentationml/2006/ole">
            <mc:AlternateContent xmlns:mc="http://schemas.openxmlformats.org/markup-compatibility/2006">
              <mc:Choice xmlns:v="urn:schemas-microsoft-com:vml" Requires="v">
                <p:oleObj name="Equation" r:id="rId4" imgW="2844720" imgH="380880" progId="Equation.DSMT4">
                  <p:embed/>
                </p:oleObj>
              </mc:Choice>
              <mc:Fallback>
                <p:oleObj name="Equation" r:id="rId4" imgW="284472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1896122"/>
                        <a:ext cx="284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752600" y="2438400"/>
          <a:ext cx="1612900" cy="381000"/>
        </p:xfrm>
        <a:graphic>
          <a:graphicData uri="http://schemas.openxmlformats.org/presentationml/2006/ole">
            <mc:AlternateContent xmlns:mc="http://schemas.openxmlformats.org/markup-compatibility/2006">
              <mc:Choice xmlns:v="urn:schemas-microsoft-com:vml" Requires="v">
                <p:oleObj name="Equation" r:id="rId6" imgW="1612800" imgH="380880" progId="Equation.DSMT4">
                  <p:embed/>
                </p:oleObj>
              </mc:Choice>
              <mc:Fallback>
                <p:oleObj name="Equation" r:id="rId6" imgW="161280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438400"/>
                        <a:ext cx="161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3035300"/>
          <a:ext cx="1727200" cy="469900"/>
        </p:xfrm>
        <a:graphic>
          <a:graphicData uri="http://schemas.openxmlformats.org/presentationml/2006/ole">
            <mc:AlternateContent xmlns:mc="http://schemas.openxmlformats.org/markup-compatibility/2006">
              <mc:Choice xmlns:v="urn:schemas-microsoft-com:vml" Requires="v">
                <p:oleObj name="Equation" r:id="rId8" imgW="1726920" imgH="469800" progId="Equation.DSMT4">
                  <p:embed/>
                </p:oleObj>
              </mc:Choice>
              <mc:Fallback>
                <p:oleObj name="Equation" r:id="rId8" imgW="172692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035300"/>
                        <a:ext cx="172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657600"/>
          <a:ext cx="2120900" cy="381000"/>
        </p:xfrm>
        <a:graphic>
          <a:graphicData uri="http://schemas.openxmlformats.org/presentationml/2006/ole">
            <mc:AlternateContent xmlns:mc="http://schemas.openxmlformats.org/markup-compatibility/2006">
              <mc:Choice xmlns:v="urn:schemas-microsoft-com:vml" Requires="v">
                <p:oleObj name="Equation" r:id="rId10" imgW="2120760" imgH="380880" progId="Equation.DSMT4">
                  <p:embed/>
                </p:oleObj>
              </mc:Choice>
              <mc:Fallback>
                <p:oleObj name="Equation" r:id="rId10" imgW="212076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657600"/>
                        <a:ext cx="212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81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LcPeriod" startAt="2"/>
            </a:pPr>
            <a:r>
              <a:rPr lang="en-US" dirty="0"/>
              <a:t>Let </a:t>
            </a:r>
            <a:r>
              <a:rPr lang="en-US" i="1" dirty="0">
                <a:solidFill>
                  <a:srgbClr val="0000FF"/>
                </a:solidFill>
              </a:rPr>
              <a:t>h </a:t>
            </a:r>
            <a:r>
              <a:rPr lang="en-US" dirty="0">
                <a:solidFill>
                  <a:srgbClr val="0000FF"/>
                </a:solidFill>
              </a:rPr>
              <a:t>= 1200</a:t>
            </a:r>
            <a:r>
              <a:rPr lang="en-US" dirty="0"/>
              <a:t>.</a:t>
            </a:r>
          </a:p>
          <a:p>
            <a:pPr marL="514350" indent="-514350"/>
            <a:endParaRPr lang="en-US" dirty="0"/>
          </a:p>
          <a:p>
            <a:endParaRPr lang="en-US" dirty="0"/>
          </a:p>
        </p:txBody>
      </p:sp>
      <p:sp>
        <p:nvSpPr>
          <p:cNvPr id="3" name="Title 2"/>
          <p:cNvSpPr>
            <a:spLocks noGrp="1"/>
          </p:cNvSpPr>
          <p:nvPr>
            <p:ph type="title"/>
          </p:nvPr>
        </p:nvSpPr>
        <p:spPr/>
        <p:txBody>
          <a:bodyPr/>
          <a:lstStyle/>
          <a:p>
            <a:r>
              <a:rPr lang="en-US" dirty="0"/>
              <a:t>Example 4: Application: Projectiles (cont.)</a:t>
            </a:r>
          </a:p>
        </p:txBody>
      </p:sp>
      <p:graphicFrame>
        <p:nvGraphicFramePr>
          <p:cNvPr id="49155" name="Object 3"/>
          <p:cNvGraphicFramePr>
            <a:graphicFrameLocks noChangeAspect="1"/>
          </p:cNvGraphicFramePr>
          <p:nvPr>
            <p:extLst>
              <p:ext uri="{D42A27DB-BD31-4B8C-83A1-F6EECF244321}">
                <p14:modId xmlns:p14="http://schemas.microsoft.com/office/powerpoint/2010/main" val="2244319990"/>
              </p:ext>
            </p:extLst>
          </p:nvPr>
        </p:nvGraphicFramePr>
        <p:xfrm>
          <a:off x="1515454" y="1990078"/>
          <a:ext cx="2882900" cy="381000"/>
        </p:xfrm>
        <a:graphic>
          <a:graphicData uri="http://schemas.openxmlformats.org/presentationml/2006/ole">
            <mc:AlternateContent xmlns:mc="http://schemas.openxmlformats.org/markup-compatibility/2006">
              <mc:Choice xmlns:v="urn:schemas-microsoft-com:vml" Requires="v">
                <p:oleObj name="Equation" r:id="rId2" imgW="2882880" imgH="380880" progId="Equation.DSMT4">
                  <p:embed/>
                </p:oleObj>
              </mc:Choice>
              <mc:Fallback>
                <p:oleObj name="Equation" r:id="rId2" imgW="288288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5454" y="1990078"/>
                        <a:ext cx="288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6" name="Object 4"/>
          <p:cNvGraphicFramePr>
            <a:graphicFrameLocks noChangeAspect="1"/>
          </p:cNvGraphicFramePr>
          <p:nvPr>
            <p:extLst>
              <p:ext uri="{D42A27DB-BD31-4B8C-83A1-F6EECF244321}">
                <p14:modId xmlns:p14="http://schemas.microsoft.com/office/powerpoint/2010/main" val="2908065604"/>
              </p:ext>
            </p:extLst>
          </p:nvPr>
        </p:nvGraphicFramePr>
        <p:xfrm>
          <a:off x="2057400" y="2590800"/>
          <a:ext cx="3365500" cy="381000"/>
        </p:xfrm>
        <a:graphic>
          <a:graphicData uri="http://schemas.openxmlformats.org/presentationml/2006/ole">
            <mc:AlternateContent xmlns:mc="http://schemas.openxmlformats.org/markup-compatibility/2006">
              <mc:Choice xmlns:v="urn:schemas-microsoft-com:vml" Requires="v">
                <p:oleObj name="Equation" r:id="rId4" imgW="3365280" imgH="380880" progId="Equation.DSMT4">
                  <p:embed/>
                </p:oleObj>
              </mc:Choice>
              <mc:Fallback>
                <p:oleObj name="Equation" r:id="rId4" imgW="336528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590800"/>
                        <a:ext cx="336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7" name="Object 5"/>
          <p:cNvGraphicFramePr>
            <a:graphicFrameLocks noChangeAspect="1"/>
          </p:cNvGraphicFramePr>
          <p:nvPr>
            <p:extLst>
              <p:ext uri="{D42A27DB-BD31-4B8C-83A1-F6EECF244321}">
                <p14:modId xmlns:p14="http://schemas.microsoft.com/office/powerpoint/2010/main" val="3166285958"/>
              </p:ext>
            </p:extLst>
          </p:nvPr>
        </p:nvGraphicFramePr>
        <p:xfrm>
          <a:off x="2057400" y="3133078"/>
          <a:ext cx="2260600" cy="381000"/>
        </p:xfrm>
        <a:graphic>
          <a:graphicData uri="http://schemas.openxmlformats.org/presentationml/2006/ole">
            <mc:AlternateContent xmlns:mc="http://schemas.openxmlformats.org/markup-compatibility/2006">
              <mc:Choice xmlns:v="urn:schemas-microsoft-com:vml" Requires="v">
                <p:oleObj name="Equation" r:id="rId6" imgW="2260440" imgH="380880" progId="Equation.DSMT4">
                  <p:embed/>
                </p:oleObj>
              </mc:Choice>
              <mc:Fallback>
                <p:oleObj name="Equation" r:id="rId6" imgW="22604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3133078"/>
                        <a:ext cx="226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8" name="Object 6"/>
          <p:cNvGraphicFramePr>
            <a:graphicFrameLocks noChangeAspect="1"/>
          </p:cNvGraphicFramePr>
          <p:nvPr>
            <p:extLst>
              <p:ext uri="{D42A27DB-BD31-4B8C-83A1-F6EECF244321}">
                <p14:modId xmlns:p14="http://schemas.microsoft.com/office/powerpoint/2010/main" val="1175386634"/>
              </p:ext>
            </p:extLst>
          </p:nvPr>
        </p:nvGraphicFramePr>
        <p:xfrm>
          <a:off x="2057400" y="3729978"/>
          <a:ext cx="2425700" cy="469900"/>
        </p:xfrm>
        <a:graphic>
          <a:graphicData uri="http://schemas.openxmlformats.org/presentationml/2006/ole">
            <mc:AlternateContent xmlns:mc="http://schemas.openxmlformats.org/markup-compatibility/2006">
              <mc:Choice xmlns:v="urn:schemas-microsoft-com:vml" Requires="v">
                <p:oleObj name="Equation" r:id="rId8" imgW="2425680" imgH="469800" progId="Equation.DSMT4">
                  <p:embed/>
                </p:oleObj>
              </mc:Choice>
              <mc:Fallback>
                <p:oleObj name="Equation" r:id="rId8" imgW="242568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3729978"/>
                        <a:ext cx="242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9" name="Object 7"/>
          <p:cNvGraphicFramePr>
            <a:graphicFrameLocks noChangeAspect="1"/>
          </p:cNvGraphicFramePr>
          <p:nvPr>
            <p:extLst>
              <p:ext uri="{D42A27DB-BD31-4B8C-83A1-F6EECF244321}">
                <p14:modId xmlns:p14="http://schemas.microsoft.com/office/powerpoint/2010/main" val="1724601987"/>
              </p:ext>
            </p:extLst>
          </p:nvPr>
        </p:nvGraphicFramePr>
        <p:xfrm>
          <a:off x="2100462" y="4335186"/>
          <a:ext cx="2095500" cy="381000"/>
        </p:xfrm>
        <a:graphic>
          <a:graphicData uri="http://schemas.openxmlformats.org/presentationml/2006/ole">
            <mc:AlternateContent xmlns:mc="http://schemas.openxmlformats.org/markup-compatibility/2006">
              <mc:Choice xmlns:v="urn:schemas-microsoft-com:vml" Requires="v">
                <p:oleObj name="Equation" r:id="rId10" imgW="2095200" imgH="380880" progId="Equation.DSMT4">
                  <p:embed/>
                </p:oleObj>
              </mc:Choice>
              <mc:Fallback>
                <p:oleObj name="Equation" r:id="rId10" imgW="209520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00462" y="4335186"/>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5105400" y="3159712"/>
            <a:ext cx="2855590" cy="400110"/>
          </a:xfrm>
          <a:prstGeom prst="rect">
            <a:avLst/>
          </a:prstGeom>
        </p:spPr>
        <p:txBody>
          <a:bodyPr wrap="none">
            <a:spAutoFit/>
          </a:bodyPr>
          <a:lstStyle/>
          <a:p>
            <a:r>
              <a:rPr lang="en-US" sz="2000" dirty="0">
                <a:solidFill>
                  <a:srgbClr val="008080"/>
                </a:solidFill>
              </a:rPr>
              <a:t>Divide both sides by </a:t>
            </a:r>
            <a:r>
              <a:rPr lang="en-US" sz="2000" dirty="0">
                <a:solidFill>
                  <a:srgbClr val="008080"/>
                </a:solidFill>
                <a:latin typeface="Symbol" pitchFamily="98" charset="2"/>
              </a:rPr>
              <a:t>-</a:t>
            </a:r>
            <a:r>
              <a:rPr lang="en-US" sz="2000" dirty="0">
                <a:solidFill>
                  <a:srgbClr val="008080"/>
                </a:solidFill>
              </a:rPr>
              <a:t>16. </a:t>
            </a:r>
          </a:p>
        </p:txBody>
      </p:sp>
      <p:sp>
        <p:nvSpPr>
          <p:cNvPr id="12" name="Rectangle 11"/>
          <p:cNvSpPr/>
          <p:nvPr/>
        </p:nvSpPr>
        <p:spPr>
          <a:xfrm>
            <a:off x="5105400" y="3742678"/>
            <a:ext cx="933397" cy="400110"/>
          </a:xfrm>
          <a:prstGeom prst="rect">
            <a:avLst/>
          </a:prstGeom>
        </p:spPr>
        <p:txBody>
          <a:bodyPr wrap="none">
            <a:spAutoFit/>
          </a:bodyPr>
          <a:lstStyle/>
          <a:p>
            <a:r>
              <a:rPr lang="en-US" sz="2000" dirty="0">
                <a:solidFill>
                  <a:srgbClr val="008080"/>
                </a:solidFill>
              </a:rPr>
              <a:t>Factor.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915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Both solutions are meaningful. The bullet is at a height of </a:t>
            </a:r>
            <a:r>
              <a:rPr lang="en-US" dirty="0">
                <a:solidFill>
                  <a:srgbClr val="0000FF"/>
                </a:solidFill>
              </a:rPr>
              <a:t>1200 feet</a:t>
            </a:r>
            <a:r>
              <a:rPr lang="en-US" dirty="0"/>
              <a:t> twice; once at </a:t>
            </a:r>
            <a:r>
              <a:rPr lang="en-US" dirty="0">
                <a:solidFill>
                  <a:srgbClr val="FF0000"/>
                </a:solidFill>
              </a:rPr>
              <a:t>5 seconds</a:t>
            </a:r>
            <a:r>
              <a:rPr lang="en-US" dirty="0"/>
              <a:t> while going up and once at </a:t>
            </a:r>
            <a:r>
              <a:rPr lang="en-US" dirty="0">
                <a:solidFill>
                  <a:srgbClr val="FF0000"/>
                </a:solidFill>
              </a:rPr>
              <a:t>15 seconds</a:t>
            </a:r>
            <a:r>
              <a:rPr lang="en-US" dirty="0"/>
              <a:t> while coming down. </a:t>
            </a:r>
          </a:p>
        </p:txBody>
      </p:sp>
      <p:sp>
        <p:nvSpPr>
          <p:cNvPr id="3" name="Title 2"/>
          <p:cNvSpPr>
            <a:spLocks noGrp="1"/>
          </p:cNvSpPr>
          <p:nvPr>
            <p:ph type="title"/>
          </p:nvPr>
        </p:nvSpPr>
        <p:spPr/>
        <p:txBody>
          <a:bodyPr/>
          <a:lstStyle/>
          <a:p>
            <a:r>
              <a:rPr lang="en-US" dirty="0"/>
              <a:t>Example 4: Application: Projectiles (cont.)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Example 1: Using the Pythagorean Theorem </a:t>
            </a:r>
          </a:p>
        </p:txBody>
      </p:sp>
      <p:sp>
        <p:nvSpPr>
          <p:cNvPr id="19046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i="0" dirty="0">
                <a:solidFill>
                  <a:schemeClr val="tx1"/>
                </a:solidFill>
              </a:rPr>
              <a:t>The length of a rectangle is </a:t>
            </a:r>
            <a:r>
              <a:rPr lang="en-US" i="0" dirty="0">
                <a:solidFill>
                  <a:srgbClr val="0000FF"/>
                </a:solidFill>
              </a:rPr>
              <a:t>7 feet</a:t>
            </a:r>
            <a:r>
              <a:rPr lang="en-US" i="0" dirty="0">
                <a:solidFill>
                  <a:schemeClr val="tx1"/>
                </a:solidFill>
              </a:rPr>
              <a:t> longer than the width.  If one diagonal measures </a:t>
            </a:r>
            <a:r>
              <a:rPr lang="en-US" i="0" dirty="0">
                <a:solidFill>
                  <a:srgbClr val="0000FF"/>
                </a:solidFill>
              </a:rPr>
              <a:t>13 feet</a:t>
            </a:r>
            <a:r>
              <a:rPr lang="en-US" i="0" dirty="0">
                <a:solidFill>
                  <a:schemeClr val="tx1"/>
                </a:solidFill>
              </a:rPr>
              <a:t>, what are the dimensions of the rectangle?</a:t>
            </a:r>
            <a:r>
              <a:rPr lang="en-US" dirty="0">
                <a:solidFill>
                  <a:schemeClr val="tx1"/>
                </a:solidFill>
              </a:rPr>
              <a:t> </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Draw a diagram for problems involving geometric figures whenever possible. </a:t>
            </a:r>
          </a:p>
          <a:p>
            <a:pPr marL="0" indent="0" eaLnBrk="1" hangingPunct="1">
              <a:buFont typeface="Courier New" pitchFamily="49" charset="0"/>
              <a:buNone/>
            </a:pPr>
            <a:r>
              <a:rPr lang="en-US" i="0" dirty="0">
                <a:solidFill>
                  <a:schemeClr val="tx1"/>
                </a:solidFill>
              </a:rPr>
              <a:t>Let         </a:t>
            </a:r>
            <a:r>
              <a:rPr lang="en-US" i="1" dirty="0">
                <a:solidFill>
                  <a:srgbClr val="000099"/>
                </a:solidFill>
              </a:rPr>
              <a:t>x</a:t>
            </a:r>
            <a:r>
              <a:rPr lang="en-US" dirty="0">
                <a:solidFill>
                  <a:schemeClr val="tx1"/>
                </a:solidFill>
              </a:rPr>
              <a:t> </a:t>
            </a:r>
            <a:r>
              <a:rPr lang="en-US" i="0" dirty="0">
                <a:solidFill>
                  <a:schemeClr val="tx1"/>
                </a:solidFill>
              </a:rPr>
              <a:t>= width of the rectangle </a:t>
            </a:r>
          </a:p>
          <a:p>
            <a:pPr marL="0" indent="0" eaLnBrk="1" hangingPunct="1">
              <a:buFont typeface="Courier New" pitchFamily="49" charset="0"/>
              <a:buNone/>
            </a:pPr>
            <a:r>
              <a:rPr lang="en-US" i="0" dirty="0">
                <a:solidFill>
                  <a:schemeClr val="tx1"/>
                </a:solidFill>
              </a:rPr>
              <a:t>and </a:t>
            </a:r>
            <a:r>
              <a:rPr lang="en-US" i="1" dirty="0">
                <a:solidFill>
                  <a:srgbClr val="000099"/>
                </a:solidFill>
              </a:rPr>
              <a:t>x</a:t>
            </a:r>
            <a:r>
              <a:rPr lang="en-US" dirty="0">
                <a:solidFill>
                  <a:srgbClr val="000099"/>
                </a:solidFill>
              </a:rPr>
              <a:t> </a:t>
            </a:r>
            <a:r>
              <a:rPr lang="en-US" i="0" dirty="0">
                <a:solidFill>
                  <a:srgbClr val="000099"/>
                </a:solidFill>
              </a:rPr>
              <a:t>+ 7</a:t>
            </a:r>
            <a:r>
              <a:rPr lang="en-US" i="0" dirty="0">
                <a:solidFill>
                  <a:schemeClr val="tx1"/>
                </a:solidFill>
              </a:rPr>
              <a:t> = length of the rectangle.</a:t>
            </a:r>
            <a:r>
              <a:rPr lang="en-US"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04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04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0467">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04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5: Finding the Dimensions of a Box </a:t>
            </a:r>
          </a:p>
        </p:txBody>
      </p:sp>
      <p:sp>
        <p:nvSpPr>
          <p:cNvPr id="206851" name="Rectangle 3"/>
          <p:cNvSpPr>
            <a:spLocks noGrp="1"/>
          </p:cNvSpPr>
          <p:nvPr>
            <p:ph idx="1"/>
          </p:nvPr>
        </p:nvSpPr>
        <p:spPr>
          <a:prstGeom prst="rect">
            <a:avLst/>
          </a:prstGeom>
        </p:spPr>
        <p:txBody>
          <a:bodyPr>
            <a:noAutofit/>
          </a:bodyPr>
          <a:lstStyle/>
          <a:p>
            <a:pPr marL="3175" indent="-3175" eaLnBrk="1" hangingPunct="1">
              <a:lnSpc>
                <a:spcPct val="90000"/>
              </a:lnSpc>
            </a:pPr>
            <a:r>
              <a:rPr lang="en-US" i="0" dirty="0">
                <a:solidFill>
                  <a:schemeClr val="tx1"/>
                </a:solidFill>
              </a:rPr>
              <a:t>A square piece of cardboard has a small square, </a:t>
            </a:r>
            <a:br>
              <a:rPr lang="en-US" i="0" dirty="0">
                <a:solidFill>
                  <a:schemeClr val="tx1"/>
                </a:solidFill>
              </a:rPr>
            </a:br>
            <a:r>
              <a:rPr lang="en-US" i="0" dirty="0">
                <a:solidFill>
                  <a:srgbClr val="0000FF"/>
                </a:solidFill>
              </a:rPr>
              <a:t>2 in. by 2 in.</a:t>
            </a:r>
            <a:r>
              <a:rPr lang="en-US" i="0" dirty="0">
                <a:solidFill>
                  <a:schemeClr val="tx1"/>
                </a:solidFill>
              </a:rPr>
              <a:t>, cut from each corner. The edges are then folded up to form a box with a volume of </a:t>
            </a:r>
            <a:r>
              <a:rPr lang="en-US" i="0" dirty="0">
                <a:solidFill>
                  <a:srgbClr val="0000FF"/>
                </a:solidFill>
              </a:rPr>
              <a:t>512 in.</a:t>
            </a:r>
            <a:r>
              <a:rPr lang="en-US" i="0" baseline="30000" dirty="0">
                <a:solidFill>
                  <a:srgbClr val="0000FF"/>
                </a:solidFill>
              </a:rPr>
              <a:t>3</a:t>
            </a:r>
            <a:r>
              <a:rPr lang="en-US" i="0" dirty="0">
                <a:solidFill>
                  <a:srgbClr val="0000FF"/>
                </a:solidFill>
              </a:rPr>
              <a:t> </a:t>
            </a:r>
            <a:r>
              <a:rPr lang="en-US" i="0" dirty="0">
                <a:solidFill>
                  <a:schemeClr val="tx1"/>
                </a:solidFill>
              </a:rPr>
              <a:t> What are the dimensions of the box? </a:t>
            </a:r>
          </a:p>
          <a:p>
            <a:pPr marL="3175" indent="-3175" eaLnBrk="1" hangingPunct="1">
              <a:lnSpc>
                <a:spcPct val="90000"/>
              </a:lnSpc>
              <a:buFont typeface="Courier New" pitchFamily="49" charset="0"/>
              <a:buNone/>
            </a:pPr>
            <a:r>
              <a:rPr lang="en-US" i="0" dirty="0">
                <a:solidFill>
                  <a:schemeClr val="tx1"/>
                </a:solidFill>
              </a:rPr>
              <a:t>	(</a:t>
            </a:r>
            <a:r>
              <a:rPr lang="en-US" b="1" i="0" dirty="0">
                <a:solidFill>
                  <a:schemeClr val="tx1"/>
                </a:solidFill>
              </a:rPr>
              <a:t>Hint: </a:t>
            </a:r>
            <a:r>
              <a:rPr lang="en-US" i="0" dirty="0">
                <a:solidFill>
                  <a:schemeClr val="tx1"/>
                </a:solidFill>
              </a:rPr>
              <a:t>The volume is the product of the length, width, and height: </a:t>
            </a:r>
            <a:r>
              <a:rPr lang="en-US" i="1" dirty="0">
                <a:solidFill>
                  <a:srgbClr val="000099"/>
                </a:solidFill>
              </a:rPr>
              <a:t>V</a:t>
            </a:r>
            <a:r>
              <a:rPr lang="en-US" dirty="0">
                <a:solidFill>
                  <a:srgbClr val="000099"/>
                </a:solidFill>
              </a:rPr>
              <a:t> </a:t>
            </a:r>
            <a:r>
              <a:rPr lang="en-US" i="0" dirty="0">
                <a:solidFill>
                  <a:srgbClr val="000099"/>
                </a:solidFill>
              </a:rPr>
              <a:t>= </a:t>
            </a:r>
            <a:r>
              <a:rPr lang="en-US" i="1" dirty="0" err="1">
                <a:solidFill>
                  <a:srgbClr val="000099"/>
                </a:solidFill>
              </a:rPr>
              <a:t>lwh</a:t>
            </a:r>
            <a:r>
              <a:rPr lang="en-US" i="0" dirty="0">
                <a:solidFill>
                  <a:srgbClr val="000099"/>
                </a:solidFill>
              </a:rPr>
              <a:t>.</a:t>
            </a:r>
            <a:r>
              <a:rPr lang="en-US" i="0" dirty="0">
                <a:solidFill>
                  <a:schemeClr val="tx1"/>
                </a:solidFill>
              </a:rPr>
              <a:t>) </a:t>
            </a:r>
          </a:p>
          <a:p>
            <a:pPr marL="533400" indent="-533400" eaLnBrk="1" hangingPunct="1">
              <a:lnSpc>
                <a:spcPct val="90000"/>
              </a:lnSpc>
              <a:buFont typeface="Courier New" pitchFamily="49" charset="0"/>
              <a:buNone/>
            </a:pPr>
            <a:r>
              <a:rPr lang="en-US" b="1" i="0" dirty="0">
                <a:solidFill>
                  <a:schemeClr val="tx1"/>
                </a:solidFill>
              </a:rPr>
              <a:t>Solution </a:t>
            </a:r>
          </a:p>
          <a:p>
            <a:pPr marL="533400" indent="-533400" eaLnBrk="1" hangingPunct="1">
              <a:lnSpc>
                <a:spcPct val="90000"/>
              </a:lnSpc>
              <a:buFont typeface="Courier New" pitchFamily="49" charset="0"/>
              <a:buNone/>
            </a:pPr>
            <a:r>
              <a:rPr lang="en-US" i="0" dirty="0">
                <a:solidFill>
                  <a:schemeClr val="tx1"/>
                </a:solidFill>
              </a:rPr>
              <a:t>Draw a diagram illustrating the information. </a:t>
            </a:r>
          </a:p>
          <a:p>
            <a:pPr>
              <a:lnSpc>
                <a:spcPct val="90000"/>
              </a:lnSpc>
            </a:pPr>
            <a:r>
              <a:rPr lang="en-US" i="0" dirty="0">
                <a:solidFill>
                  <a:schemeClr val="tx1"/>
                </a:solidFill>
              </a:rPr>
              <a:t>Let </a:t>
            </a:r>
            <a:r>
              <a:rPr lang="en-US" i="1" dirty="0"/>
              <a:t>x</a:t>
            </a:r>
            <a:r>
              <a:rPr lang="en-US" dirty="0"/>
              <a:t> </a:t>
            </a:r>
            <a:r>
              <a:rPr lang="en-US" i="0" dirty="0"/>
              <a:t>= </a:t>
            </a:r>
            <a:r>
              <a:rPr lang="en-US" dirty="0"/>
              <a:t>length of one side of the square </a:t>
            </a:r>
            <a:br>
              <a:rPr lang="en-US" dirty="0"/>
            </a:br>
            <a:r>
              <a:rPr lang="en-US" dirty="0"/>
              <a:t>piece of cardboard</a:t>
            </a:r>
            <a:r>
              <a:rPr lang="en-US" i="0" dirty="0">
                <a:solidFill>
                  <a:schemeClr val="tx1"/>
                </a:solidFill>
              </a:rPr>
              <a:t>.</a:t>
            </a:r>
            <a:r>
              <a:rPr lang="en-US" dirty="0">
                <a:solidFill>
                  <a:schemeClr val="tx1"/>
                </a:solidFill>
              </a:rPr>
              <a:t> </a:t>
            </a:r>
          </a:p>
          <a:p>
            <a:pPr>
              <a:lnSpc>
                <a:spcPct val="90000"/>
              </a:lnSpc>
            </a:pPr>
            <a:r>
              <a:rPr lang="en-US" dirty="0"/>
              <a:t>Then </a:t>
            </a:r>
            <a:r>
              <a:rPr lang="en-US" i="1" dirty="0">
                <a:solidFill>
                  <a:srgbClr val="000099"/>
                </a:solidFill>
              </a:rPr>
              <a:t>l </a:t>
            </a:r>
            <a:r>
              <a:rPr lang="en-US" dirty="0">
                <a:solidFill>
                  <a:srgbClr val="000099"/>
                </a:solidFill>
              </a:rPr>
              <a:t>= </a:t>
            </a:r>
            <a:r>
              <a:rPr lang="en-US" i="1" dirty="0">
                <a:solidFill>
                  <a:srgbClr val="000099"/>
                </a:solidFill>
              </a:rPr>
              <a:t>x</a:t>
            </a:r>
            <a:r>
              <a:rPr lang="en-US" dirty="0">
                <a:solidFill>
                  <a:srgbClr val="000099"/>
                </a:solidFill>
              </a:rPr>
              <a:t> − 4</a:t>
            </a:r>
            <a:r>
              <a:rPr lang="en-US" dirty="0"/>
              <a:t>, </a:t>
            </a:r>
            <a:r>
              <a:rPr lang="en-US" i="1" dirty="0">
                <a:solidFill>
                  <a:srgbClr val="000099"/>
                </a:solidFill>
              </a:rPr>
              <a:t>w</a:t>
            </a:r>
            <a:r>
              <a:rPr lang="en-US" dirty="0">
                <a:solidFill>
                  <a:srgbClr val="000099"/>
                </a:solidFill>
              </a:rPr>
              <a:t> = </a:t>
            </a:r>
            <a:r>
              <a:rPr lang="en-US" i="1" dirty="0">
                <a:solidFill>
                  <a:srgbClr val="000099"/>
                </a:solidFill>
              </a:rPr>
              <a:t>x</a:t>
            </a:r>
            <a:r>
              <a:rPr lang="en-US" dirty="0">
                <a:solidFill>
                  <a:srgbClr val="000099"/>
                </a:solidFill>
              </a:rPr>
              <a:t> − 4</a:t>
            </a:r>
            <a:r>
              <a:rPr lang="en-US" dirty="0"/>
              <a:t>, and </a:t>
            </a:r>
            <a:r>
              <a:rPr lang="en-US" i="1" dirty="0">
                <a:solidFill>
                  <a:srgbClr val="000099"/>
                </a:solidFill>
              </a:rPr>
              <a:t>h</a:t>
            </a:r>
            <a:r>
              <a:rPr lang="en-US" dirty="0">
                <a:solidFill>
                  <a:srgbClr val="000099"/>
                </a:solidFill>
              </a:rPr>
              <a:t> = 2</a:t>
            </a:r>
            <a:r>
              <a:rPr lang="en-US" dirty="0"/>
              <a:t>.</a:t>
            </a:r>
            <a:r>
              <a:rPr lang="en-US" i="1" dirty="0"/>
              <a:t> </a:t>
            </a:r>
            <a:r>
              <a:rPr lang="en-US" dirty="0"/>
              <a:t>(See diagram.)</a:t>
            </a:r>
            <a:endParaRPr lang="en-US" dirty="0">
              <a:solidFill>
                <a:schemeClr val="tx1"/>
              </a:solidFill>
            </a:endParaRPr>
          </a:p>
        </p:txBody>
      </p:sp>
      <p:pic>
        <p:nvPicPr>
          <p:cNvPr id="4" name="Picture 6" descr="ch_10_4_example_4_a_1"/>
          <p:cNvPicPr>
            <a:picLocks noChangeAspect="1" noChangeArrowheads="1"/>
          </p:cNvPicPr>
          <p:nvPr/>
        </p:nvPicPr>
        <p:blipFill>
          <a:blip r:embed="rId2" cstate="print"/>
          <a:srcRect/>
          <a:stretch>
            <a:fillRect/>
          </a:stretch>
        </p:blipFill>
        <p:spPr bwMode="auto">
          <a:xfrm>
            <a:off x="6933474" y="3352801"/>
            <a:ext cx="1753326" cy="23088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8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685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85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68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5: Finding the Dimensions of a Box </a:t>
            </a:r>
            <a:r>
              <a:rPr lang="en-US" sz="3200" dirty="0">
                <a:solidFill>
                  <a:schemeClr val="accent1"/>
                </a:solidFill>
              </a:rPr>
              <a:t> (cont.)</a:t>
            </a:r>
          </a:p>
        </p:txBody>
      </p:sp>
      <p:sp>
        <p:nvSpPr>
          <p:cNvPr id="207877" name="Text Box 5"/>
          <p:cNvSpPr txBox="1">
            <a:spLocks noChangeArrowheads="1"/>
          </p:cNvSpPr>
          <p:nvPr/>
        </p:nvSpPr>
        <p:spPr bwMode="auto">
          <a:xfrm>
            <a:off x="609600" y="5384802"/>
            <a:ext cx="7958138" cy="519113"/>
          </a:xfrm>
          <a:prstGeom prst="rect">
            <a:avLst/>
          </a:prstGeom>
          <a:noFill/>
          <a:ln w="9525" algn="ctr">
            <a:noFill/>
            <a:miter lim="800000"/>
            <a:headEnd/>
            <a:tailEnd/>
          </a:ln>
          <a:effectLst/>
        </p:spPr>
        <p:txBody>
          <a:bodyPr wrap="none">
            <a:spAutoFit/>
          </a:bodyPr>
          <a:lstStyle/>
          <a:p>
            <a:r>
              <a:rPr lang="en-US" sz="2800" b="0" dirty="0"/>
              <a:t>The dimensions of the box are </a:t>
            </a:r>
            <a:r>
              <a:rPr lang="en-US" sz="2800" b="0" dirty="0">
                <a:solidFill>
                  <a:srgbClr val="FF0000"/>
                </a:solidFill>
              </a:rPr>
              <a:t>16 in. by 16 in. by 2 in.</a:t>
            </a:r>
            <a:r>
              <a:rPr lang="en-US" sz="2800" dirty="0">
                <a:solidFill>
                  <a:srgbClr val="FF0000"/>
                </a:solidFill>
              </a:rPr>
              <a:t> </a:t>
            </a:r>
          </a:p>
        </p:txBody>
      </p:sp>
      <p:pic>
        <p:nvPicPr>
          <p:cNvPr id="20486" name="Picture 7" descr="ch_10_4_example_4_a_2"/>
          <p:cNvPicPr>
            <a:picLocks noChangeAspect="1" noChangeArrowheads="1"/>
          </p:cNvPicPr>
          <p:nvPr/>
        </p:nvPicPr>
        <p:blipFill>
          <a:blip r:embed="rId2" cstate="print"/>
          <a:srcRect/>
          <a:stretch>
            <a:fillRect/>
          </a:stretch>
        </p:blipFill>
        <p:spPr bwMode="auto">
          <a:xfrm>
            <a:off x="5867400" y="1676400"/>
            <a:ext cx="2559050" cy="1644650"/>
          </a:xfrm>
          <a:prstGeom prst="rect">
            <a:avLst/>
          </a:prstGeom>
          <a:noFill/>
          <a:ln w="9525">
            <a:noFill/>
            <a:miter lim="800000"/>
            <a:headEnd/>
            <a:tailEnd/>
          </a:ln>
        </p:spPr>
      </p:pic>
      <p:graphicFrame>
        <p:nvGraphicFramePr>
          <p:cNvPr id="11267" name="Object 3"/>
          <p:cNvGraphicFramePr>
            <a:graphicFrameLocks noChangeAspect="1"/>
          </p:cNvGraphicFramePr>
          <p:nvPr>
            <p:extLst>
              <p:ext uri="{D42A27DB-BD31-4B8C-83A1-F6EECF244321}">
                <p14:modId xmlns:p14="http://schemas.microsoft.com/office/powerpoint/2010/main" val="4051759348"/>
              </p:ext>
            </p:extLst>
          </p:nvPr>
        </p:nvGraphicFramePr>
        <p:xfrm>
          <a:off x="736600" y="1054100"/>
          <a:ext cx="3835400" cy="1117600"/>
        </p:xfrm>
        <a:graphic>
          <a:graphicData uri="http://schemas.openxmlformats.org/presentationml/2006/ole">
            <mc:AlternateContent xmlns:mc="http://schemas.openxmlformats.org/markup-compatibility/2006">
              <mc:Choice xmlns:v="urn:schemas-microsoft-com:vml" Requires="v">
                <p:oleObj name="Equation" r:id="rId3" imgW="3835080" imgH="1117440" progId="Equation.DSMT4">
                  <p:embed/>
                </p:oleObj>
              </mc:Choice>
              <mc:Fallback>
                <p:oleObj name="Equation" r:id="rId3" imgW="3835080" imgH="1117440" progId="Equation.DSMT4">
                  <p:embed/>
                  <p:pic>
                    <p:nvPicPr>
                      <p:cNvPr id="0" name="Picture 15"/>
                      <p:cNvPicPr>
                        <a:picLocks noChangeAspect="1" noChangeArrowheads="1"/>
                      </p:cNvPicPr>
                      <p:nvPr/>
                    </p:nvPicPr>
                    <p:blipFill>
                      <a:blip r:embed="rId4"/>
                      <a:srcRect/>
                      <a:stretch>
                        <a:fillRect/>
                      </a:stretch>
                    </p:blipFill>
                    <p:spPr bwMode="auto">
                      <a:xfrm>
                        <a:off x="736600" y="1054100"/>
                        <a:ext cx="38354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524000" y="2138656"/>
          <a:ext cx="2755900" cy="469900"/>
        </p:xfrm>
        <a:graphic>
          <a:graphicData uri="http://schemas.openxmlformats.org/presentationml/2006/ole">
            <mc:AlternateContent xmlns:mc="http://schemas.openxmlformats.org/markup-compatibility/2006">
              <mc:Choice xmlns:v="urn:schemas-microsoft-com:vml" Requires="v">
                <p:oleObj name="Equation" r:id="rId5" imgW="2755800" imgH="469800" progId="Equation.DSMT4">
                  <p:embed/>
                </p:oleObj>
              </mc:Choice>
              <mc:Fallback>
                <p:oleObj name="Equation" r:id="rId5" imgW="2755800" imgH="4698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138656"/>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752600" y="2590800"/>
          <a:ext cx="2540000" cy="381000"/>
        </p:xfrm>
        <a:graphic>
          <a:graphicData uri="http://schemas.openxmlformats.org/presentationml/2006/ole">
            <mc:AlternateContent xmlns:mc="http://schemas.openxmlformats.org/markup-compatibility/2006">
              <mc:Choice xmlns:v="urn:schemas-microsoft-com:vml" Requires="v">
                <p:oleObj name="Equation" r:id="rId7" imgW="2539800" imgH="380880" progId="Equation.DSMT4">
                  <p:embed/>
                </p:oleObj>
              </mc:Choice>
              <mc:Fallback>
                <p:oleObj name="Equation" r:id="rId7" imgW="2539800" imgH="3808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90800"/>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579856" y="3074634"/>
          <a:ext cx="2374900" cy="381000"/>
        </p:xfrm>
        <a:graphic>
          <a:graphicData uri="http://schemas.openxmlformats.org/presentationml/2006/ole">
            <mc:AlternateContent xmlns:mc="http://schemas.openxmlformats.org/markup-compatibility/2006">
              <mc:Choice xmlns:v="urn:schemas-microsoft-com:vml" Requires="v">
                <p:oleObj name="Equation" r:id="rId9" imgW="2374560" imgH="380880" progId="Equation.DSMT4">
                  <p:embed/>
                </p:oleObj>
              </mc:Choice>
              <mc:Fallback>
                <p:oleObj name="Equation" r:id="rId9" imgW="2374560" imgH="38088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79856" y="3074634"/>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236956" y="3586456"/>
          <a:ext cx="2717800" cy="469900"/>
        </p:xfrm>
        <a:graphic>
          <a:graphicData uri="http://schemas.openxmlformats.org/presentationml/2006/ole">
            <mc:AlternateContent xmlns:mc="http://schemas.openxmlformats.org/markup-compatibility/2006">
              <mc:Choice xmlns:v="urn:schemas-microsoft-com:vml" Requires="v">
                <p:oleObj name="Equation" r:id="rId11" imgW="2717640" imgH="469800" progId="Equation.DSMT4">
                  <p:embed/>
                </p:oleObj>
              </mc:Choice>
              <mc:Fallback>
                <p:oleObj name="Equation" r:id="rId11" imgW="2717640" imgH="4698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36956" y="35864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168400" y="4163012"/>
          <a:ext cx="1397000" cy="292100"/>
        </p:xfrm>
        <a:graphic>
          <a:graphicData uri="http://schemas.openxmlformats.org/presentationml/2006/ole">
            <mc:AlternateContent xmlns:mc="http://schemas.openxmlformats.org/markup-compatibility/2006">
              <mc:Choice xmlns:v="urn:schemas-microsoft-com:vml" Requires="v">
                <p:oleObj name="Equation" r:id="rId13" imgW="1396800" imgH="291960" progId="Equation.DSMT4">
                  <p:embed/>
                </p:oleObj>
              </mc:Choice>
              <mc:Fallback>
                <p:oleObj name="Equation" r:id="rId13" imgW="139680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68400" y="4163012"/>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835150" y="4584700"/>
          <a:ext cx="901700" cy="292100"/>
        </p:xfrm>
        <a:graphic>
          <a:graphicData uri="http://schemas.openxmlformats.org/presentationml/2006/ole">
            <mc:AlternateContent xmlns:mc="http://schemas.openxmlformats.org/markup-compatibility/2006">
              <mc:Choice xmlns:v="urn:schemas-microsoft-com:vml" Requires="v">
                <p:oleObj name="Equation" r:id="rId15" imgW="901440" imgH="291960" progId="Equation.DSMT4">
                  <p:embed/>
                </p:oleObj>
              </mc:Choice>
              <mc:Fallback>
                <p:oleObj name="Equation" r:id="rId15" imgW="901440" imgH="2919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35150" y="4584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3070842" y="4190308"/>
          <a:ext cx="342900" cy="241300"/>
        </p:xfrm>
        <a:graphic>
          <a:graphicData uri="http://schemas.openxmlformats.org/presentationml/2006/ole">
            <mc:AlternateContent xmlns:mc="http://schemas.openxmlformats.org/markup-compatibility/2006">
              <mc:Choice xmlns:v="urn:schemas-microsoft-com:vml" Requires="v">
                <p:oleObj name="Equation" r:id="rId17" imgW="342751" imgH="241195" progId="Equation.DSMT4">
                  <p:embed/>
                </p:oleObj>
              </mc:Choice>
              <mc:Fallback>
                <p:oleObj name="Equation" r:id="rId17" imgW="342751" imgH="241195"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70842" y="419030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3721100" y="4137612"/>
          <a:ext cx="1384300" cy="292100"/>
        </p:xfrm>
        <a:graphic>
          <a:graphicData uri="http://schemas.openxmlformats.org/presentationml/2006/ole">
            <mc:AlternateContent xmlns:mc="http://schemas.openxmlformats.org/markup-compatibility/2006">
              <mc:Choice xmlns:v="urn:schemas-microsoft-com:vml" Requires="v">
                <p:oleObj name="Equation" r:id="rId19" imgW="1384200" imgH="291960" progId="Equation.DSMT4">
                  <p:embed/>
                </p:oleObj>
              </mc:Choice>
              <mc:Fallback>
                <p:oleObj name="Equation" r:id="rId19" imgW="1384200" imgH="29196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21100" y="4137612"/>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362450" y="4552950"/>
          <a:ext cx="1117600" cy="279400"/>
        </p:xfrm>
        <a:graphic>
          <a:graphicData uri="http://schemas.openxmlformats.org/presentationml/2006/ole">
            <mc:AlternateContent xmlns:mc="http://schemas.openxmlformats.org/markup-compatibility/2006">
              <mc:Choice xmlns:v="urn:schemas-microsoft-com:vml" Requires="v">
                <p:oleObj name="Equation" r:id="rId21" imgW="1117440" imgH="279360" progId="Equation.DSMT4">
                  <p:embed/>
                </p:oleObj>
              </mc:Choice>
              <mc:Fallback>
                <p:oleObj name="Equation" r:id="rId21" imgW="111744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62450" y="455295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7" name="Object 13"/>
          <p:cNvGraphicFramePr>
            <a:graphicFrameLocks noChangeAspect="1"/>
          </p:cNvGraphicFramePr>
          <p:nvPr/>
        </p:nvGraphicFramePr>
        <p:xfrm>
          <a:off x="1327150" y="5041900"/>
          <a:ext cx="1397000" cy="292100"/>
        </p:xfrm>
        <a:graphic>
          <a:graphicData uri="http://schemas.openxmlformats.org/presentationml/2006/ole">
            <mc:AlternateContent xmlns:mc="http://schemas.openxmlformats.org/markup-compatibility/2006">
              <mc:Choice xmlns:v="urn:schemas-microsoft-com:vml" Requires="v">
                <p:oleObj name="Equation" r:id="rId23" imgW="1396800" imgH="291960" progId="Equation.DSMT4">
                  <p:embed/>
                </p:oleObj>
              </mc:Choice>
              <mc:Fallback>
                <p:oleObj name="Equation" r:id="rId23" imgW="1396800" imgH="291960" progId="Equation.DSMT4">
                  <p:embed/>
                  <p:pic>
                    <p:nvPicPr>
                      <p:cNvPr id="0" name="Picture 2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27150" y="50419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4267200" y="4480560"/>
          <a:ext cx="1270000" cy="457200"/>
        </p:xfrm>
        <a:graphic>
          <a:graphicData uri="http://schemas.openxmlformats.org/presentationml/2006/ole">
            <mc:AlternateContent xmlns:mc="http://schemas.openxmlformats.org/markup-compatibility/2006">
              <mc:Choice xmlns:v="urn:schemas-microsoft-com:vml" Requires="v">
                <p:oleObj name="Equation" r:id="rId25" imgW="1270000" imgH="457200" progId="Equation.DSMT4">
                  <p:embed/>
                </p:oleObj>
              </mc:Choice>
              <mc:Fallback>
                <p:oleObj name="Equation" r:id="rId25" imgW="1270000" imgH="457200" progId="Equation.DSMT4">
                  <p:embed/>
                  <p:pic>
                    <p:nvPicPr>
                      <p:cNvPr id="0" name="Picture 2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267200" y="4480560"/>
                        <a:ext cx="127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27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7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27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27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78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Finding the Dimensions of a Baseball Field </a:t>
            </a:r>
          </a:p>
        </p:txBody>
      </p:sp>
      <p:sp>
        <p:nvSpPr>
          <p:cNvPr id="21507" name="Rectangle 3"/>
          <p:cNvSpPr>
            <a:spLocks noGrp="1"/>
          </p:cNvSpPr>
          <p:nvPr>
            <p:ph idx="1"/>
          </p:nvPr>
        </p:nvSpPr>
        <p:spPr>
          <a:xfrm>
            <a:off x="457200" y="1280160"/>
            <a:ext cx="8229600" cy="1815882"/>
          </a:xfrm>
          <a:prstGeom prst="rect">
            <a:avLst/>
          </a:prstGeom>
          <a:noFill/>
        </p:spPr>
        <p:txBody>
          <a:bodyPr>
            <a:spAutoFit/>
          </a:bodyPr>
          <a:lstStyle/>
          <a:p>
            <a:pPr eaLnBrk="1" hangingPunct="1">
              <a:buFont typeface="Courier New" pitchFamily="49" charset="0"/>
              <a:buNone/>
            </a:pPr>
            <a:r>
              <a:rPr lang="en-US" i="0" dirty="0">
                <a:solidFill>
                  <a:schemeClr val="tx1"/>
                </a:solidFill>
              </a:rPr>
              <a:t>A little league baseball field is in the shape of a square with sides of </a:t>
            </a:r>
            <a:r>
              <a:rPr lang="en-US" i="0" dirty="0">
                <a:solidFill>
                  <a:srgbClr val="0000FF"/>
                </a:solidFill>
              </a:rPr>
              <a:t>60 feet</a:t>
            </a:r>
            <a:r>
              <a:rPr lang="en-US" i="0" dirty="0">
                <a:solidFill>
                  <a:schemeClr val="tx1"/>
                </a:solidFill>
              </a:rPr>
              <a:t>.  What is the distance (to the nearest tenth of a foot) the catcher must throw from home plate to second base? </a:t>
            </a:r>
          </a:p>
        </p:txBody>
      </p:sp>
      <p:sp>
        <p:nvSpPr>
          <p:cNvPr id="5" name="Rectangle 4"/>
          <p:cNvSpPr/>
          <p:nvPr/>
        </p:nvSpPr>
        <p:spPr>
          <a:xfrm>
            <a:off x="457200" y="3196089"/>
            <a:ext cx="4572000" cy="2246769"/>
          </a:xfrm>
          <a:prstGeom prst="rect">
            <a:avLst/>
          </a:prstGeom>
        </p:spPr>
        <p:txBody>
          <a:bodyPr>
            <a:spAutoFit/>
          </a:bodyPr>
          <a:lstStyle/>
          <a:p>
            <a:r>
              <a:rPr lang="en-US" sz="2800" b="1" dirty="0"/>
              <a:t>Solution </a:t>
            </a:r>
          </a:p>
          <a:p>
            <a:r>
              <a:rPr lang="en-US" sz="2800" dirty="0"/>
              <a:t>Since the distance from home plate to second base is the hypotenuse of a right triangle with sides of length </a:t>
            </a:r>
            <a:r>
              <a:rPr lang="en-US" sz="2800" dirty="0">
                <a:solidFill>
                  <a:srgbClr val="0000FF"/>
                </a:solidFill>
              </a:rPr>
              <a:t>60 feet, </a:t>
            </a:r>
            <a:r>
              <a:rPr lang="en-US" sz="2800" dirty="0"/>
              <a:t> </a:t>
            </a:r>
          </a:p>
        </p:txBody>
      </p:sp>
      <p:sp>
        <p:nvSpPr>
          <p:cNvPr id="2" name="Rectangle 1">
            <a:extLst>
              <a:ext uri="{FF2B5EF4-FFF2-40B4-BE49-F238E27FC236}">
                <a16:creationId xmlns:a16="http://schemas.microsoft.com/office/drawing/2014/main" id="{29C3F3C7-3739-A91E-26E2-325B9843B79C}"/>
              </a:ext>
            </a:extLst>
          </p:cNvPr>
          <p:cNvSpPr/>
          <p:nvPr/>
        </p:nvSpPr>
        <p:spPr>
          <a:xfrm>
            <a:off x="457200" y="5307108"/>
            <a:ext cx="8221980" cy="523220"/>
          </a:xfrm>
          <a:prstGeom prst="rect">
            <a:avLst/>
          </a:prstGeom>
        </p:spPr>
        <p:txBody>
          <a:bodyPr wrap="square">
            <a:spAutoFit/>
          </a:bodyPr>
          <a:lstStyle/>
          <a:p>
            <a:r>
              <a:rPr lang="en-US" sz="2800" dirty="0"/>
              <a:t>we can use the Pythagorean Theorem as follows.</a:t>
            </a:r>
          </a:p>
        </p:txBody>
      </p:sp>
      <p:pic>
        <p:nvPicPr>
          <p:cNvPr id="4" name="Picture 3">
            <a:extLst>
              <a:ext uri="{FF2B5EF4-FFF2-40B4-BE49-F238E27FC236}">
                <a16:creationId xmlns:a16="http://schemas.microsoft.com/office/drawing/2014/main" id="{93F55639-4CEB-DA14-172D-F108AD2D1613}"/>
              </a:ext>
            </a:extLst>
          </p:cNvPr>
          <p:cNvPicPr>
            <a:picLocks noChangeAspect="1"/>
          </p:cNvPicPr>
          <p:nvPr/>
        </p:nvPicPr>
        <p:blipFill>
          <a:blip r:embed="rId2"/>
          <a:stretch>
            <a:fillRect/>
          </a:stretch>
        </p:blipFill>
        <p:spPr>
          <a:xfrm>
            <a:off x="4913149" y="3188053"/>
            <a:ext cx="3889702" cy="18158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Finding the Dimensions of a Baseball Field </a:t>
            </a:r>
            <a:r>
              <a:rPr lang="en-US" sz="3200" dirty="0">
                <a:solidFill>
                  <a:schemeClr val="accent1"/>
                </a:solidFill>
              </a:rPr>
              <a:t>(cont.)</a:t>
            </a:r>
          </a:p>
        </p:txBody>
      </p:sp>
      <p:sp>
        <p:nvSpPr>
          <p:cNvPr id="210949" name="Text Box 5"/>
          <p:cNvSpPr txBox="1">
            <a:spLocks noChangeArrowheads="1"/>
          </p:cNvSpPr>
          <p:nvPr/>
        </p:nvSpPr>
        <p:spPr bwMode="auto">
          <a:xfrm>
            <a:off x="609600" y="4382631"/>
            <a:ext cx="6121400" cy="519112"/>
          </a:xfrm>
          <a:prstGeom prst="rect">
            <a:avLst/>
          </a:prstGeom>
          <a:noFill/>
          <a:ln w="9525" algn="ctr">
            <a:noFill/>
            <a:miter lim="800000"/>
            <a:headEnd/>
            <a:tailEnd/>
          </a:ln>
          <a:effectLst/>
        </p:spPr>
        <p:txBody>
          <a:bodyPr wrap="none">
            <a:spAutoFit/>
          </a:bodyPr>
          <a:lstStyle/>
          <a:p>
            <a:r>
              <a:rPr lang="en-US" sz="2800" b="0" dirty="0"/>
              <a:t>The catcher must throw about </a:t>
            </a:r>
            <a:r>
              <a:rPr lang="en-US" sz="2800" b="0" dirty="0">
                <a:solidFill>
                  <a:srgbClr val="FF0000"/>
                </a:solidFill>
              </a:rPr>
              <a:t>84.9 feet</a:t>
            </a:r>
            <a:r>
              <a:rPr lang="en-US" sz="2800" b="0" dirty="0"/>
              <a:t>.</a:t>
            </a:r>
            <a:r>
              <a:rPr lang="en-US" sz="2800" dirty="0"/>
              <a:t> </a:t>
            </a:r>
          </a:p>
        </p:txBody>
      </p:sp>
      <p:graphicFrame>
        <p:nvGraphicFramePr>
          <p:cNvPr id="25603" name="Object 3"/>
          <p:cNvGraphicFramePr>
            <a:graphicFrameLocks noChangeAspect="1"/>
          </p:cNvGraphicFramePr>
          <p:nvPr>
            <p:extLst>
              <p:ext uri="{D42A27DB-BD31-4B8C-83A1-F6EECF244321}">
                <p14:modId xmlns:p14="http://schemas.microsoft.com/office/powerpoint/2010/main" val="4078548062"/>
              </p:ext>
            </p:extLst>
          </p:nvPr>
        </p:nvGraphicFramePr>
        <p:xfrm>
          <a:off x="1549400" y="1254125"/>
          <a:ext cx="2006600" cy="381000"/>
        </p:xfrm>
        <a:graphic>
          <a:graphicData uri="http://schemas.openxmlformats.org/presentationml/2006/ole">
            <mc:AlternateContent xmlns:mc="http://schemas.openxmlformats.org/markup-compatibility/2006">
              <mc:Choice xmlns:v="urn:schemas-microsoft-com:vml" Requires="v">
                <p:oleObj name="Equation" r:id="rId2" imgW="2006600" imgH="381000" progId="Equation.DSMT4">
                  <p:embed/>
                </p:oleObj>
              </mc:Choice>
              <mc:Fallback>
                <p:oleObj name="Equation" r:id="rId2" imgW="2006600" imgH="3810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9400" y="125412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4" name="Object 4"/>
          <p:cNvGraphicFramePr>
            <a:graphicFrameLocks noChangeAspect="1"/>
          </p:cNvGraphicFramePr>
          <p:nvPr>
            <p:extLst>
              <p:ext uri="{D42A27DB-BD31-4B8C-83A1-F6EECF244321}">
                <p14:modId xmlns:p14="http://schemas.microsoft.com/office/powerpoint/2010/main" val="1469189828"/>
              </p:ext>
            </p:extLst>
          </p:nvPr>
        </p:nvGraphicFramePr>
        <p:xfrm>
          <a:off x="1549400" y="1777067"/>
          <a:ext cx="2463800" cy="381000"/>
        </p:xfrm>
        <a:graphic>
          <a:graphicData uri="http://schemas.openxmlformats.org/presentationml/2006/ole">
            <mc:AlternateContent xmlns:mc="http://schemas.openxmlformats.org/markup-compatibility/2006">
              <mc:Choice xmlns:v="urn:schemas-microsoft-com:vml" Requires="v">
                <p:oleObj name="Equation" r:id="rId4" imgW="2463800" imgH="381000" progId="Equation.DSMT4">
                  <p:embed/>
                </p:oleObj>
              </mc:Choice>
              <mc:Fallback>
                <p:oleObj name="Equation" r:id="rId4" imgW="24638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9400" y="1777067"/>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5" name="Object 5"/>
          <p:cNvGraphicFramePr>
            <a:graphicFrameLocks noChangeAspect="1"/>
          </p:cNvGraphicFramePr>
          <p:nvPr>
            <p:extLst>
              <p:ext uri="{D42A27DB-BD31-4B8C-83A1-F6EECF244321}">
                <p14:modId xmlns:p14="http://schemas.microsoft.com/office/powerpoint/2010/main" val="2676671175"/>
              </p:ext>
            </p:extLst>
          </p:nvPr>
        </p:nvGraphicFramePr>
        <p:xfrm>
          <a:off x="1598304" y="2351411"/>
          <a:ext cx="1739900" cy="381000"/>
        </p:xfrm>
        <a:graphic>
          <a:graphicData uri="http://schemas.openxmlformats.org/presentationml/2006/ole">
            <mc:AlternateContent xmlns:mc="http://schemas.openxmlformats.org/markup-compatibility/2006">
              <mc:Choice xmlns:v="urn:schemas-microsoft-com:vml" Requires="v">
                <p:oleObj name="Equation" r:id="rId6" imgW="1739900" imgH="381000" progId="Equation.DSMT4">
                  <p:embed/>
                </p:oleObj>
              </mc:Choice>
              <mc:Fallback>
                <p:oleObj name="Equation" r:id="rId6" imgW="1739900" imgH="3810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98304" y="2351411"/>
                        <a:ext cx="1739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3337018176"/>
              </p:ext>
            </p:extLst>
          </p:nvPr>
        </p:nvGraphicFramePr>
        <p:xfrm>
          <a:off x="1747838" y="2931466"/>
          <a:ext cx="6210300" cy="457200"/>
        </p:xfrm>
        <a:graphic>
          <a:graphicData uri="http://schemas.openxmlformats.org/presentationml/2006/ole">
            <mc:AlternateContent xmlns:mc="http://schemas.openxmlformats.org/markup-compatibility/2006">
              <mc:Choice xmlns:v="urn:schemas-microsoft-com:vml" Requires="v">
                <p:oleObj name="Equation" r:id="rId8" imgW="6210000" imgH="457200" progId="Equation.DSMT4">
                  <p:embed/>
                </p:oleObj>
              </mc:Choice>
              <mc:Fallback>
                <p:oleObj name="Equation" r:id="rId8" imgW="6210000" imgH="4572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7838" y="2931466"/>
                        <a:ext cx="6210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3688823794"/>
              </p:ext>
            </p:extLst>
          </p:nvPr>
        </p:nvGraphicFramePr>
        <p:xfrm>
          <a:off x="1752600" y="3581400"/>
          <a:ext cx="6210300" cy="317500"/>
        </p:xfrm>
        <a:graphic>
          <a:graphicData uri="http://schemas.openxmlformats.org/presentationml/2006/ole">
            <mc:AlternateContent xmlns:mc="http://schemas.openxmlformats.org/markup-compatibility/2006">
              <mc:Choice xmlns:v="urn:schemas-microsoft-com:vml" Requires="v">
                <p:oleObj name="Equation" r:id="rId10" imgW="6210000" imgH="317160" progId="Equation.DSMT4">
                  <p:embed/>
                </p:oleObj>
              </mc:Choice>
              <mc:Fallback>
                <p:oleObj name="Equation" r:id="rId10" imgW="6210000" imgH="31716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581400"/>
                        <a:ext cx="6210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09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a:t>The members of a bowling club were going to rent a bus to drive them to a tournament at a total cost of </a:t>
            </a:r>
            <a:r>
              <a:rPr lang="en-US" dirty="0">
                <a:solidFill>
                  <a:srgbClr val="0000FF"/>
                </a:solidFill>
              </a:rPr>
              <a:t>$2420</a:t>
            </a:r>
            <a:r>
              <a:rPr lang="en-US" dirty="0"/>
              <a:t>, which was to be divided equally among the members. At the last minute, two of the members decided to drive their own cars. The cost to the remaining members increased by </a:t>
            </a:r>
            <a:r>
              <a:rPr lang="en-US" dirty="0">
                <a:solidFill>
                  <a:srgbClr val="0000FF"/>
                </a:solidFill>
              </a:rPr>
              <a:t>$11</a:t>
            </a:r>
            <a:r>
              <a:rPr lang="en-US" dirty="0"/>
              <a:t> each. How many members rode the bus? </a:t>
            </a:r>
          </a:p>
          <a:p>
            <a:r>
              <a:rPr lang="en-US" b="1" dirty="0"/>
              <a:t>Solution </a:t>
            </a:r>
          </a:p>
          <a:p>
            <a:r>
              <a:rPr lang="en-US" dirty="0"/>
              <a:t>Let </a:t>
            </a:r>
            <a:r>
              <a:rPr lang="en-US" i="1" dirty="0"/>
              <a:t>x </a:t>
            </a:r>
            <a:r>
              <a:rPr lang="en-US" dirty="0"/>
              <a:t>= number of club members and </a:t>
            </a:r>
          </a:p>
          <a:p>
            <a:r>
              <a:rPr lang="en-US" i="1" dirty="0"/>
              <a:t>x</a:t>
            </a:r>
            <a:r>
              <a:rPr lang="en-US" dirty="0"/>
              <a:t> − 2 = number of club members who rode the bus.</a:t>
            </a:r>
          </a:p>
        </p:txBody>
      </p:sp>
      <p:sp>
        <p:nvSpPr>
          <p:cNvPr id="3" name="Title 2"/>
          <p:cNvSpPr>
            <a:spLocks noGrp="1"/>
          </p:cNvSpPr>
          <p:nvPr>
            <p:ph type="title"/>
          </p:nvPr>
        </p:nvSpPr>
        <p:spPr/>
        <p:txBody>
          <a:bodyPr/>
          <a:lstStyle/>
          <a:p>
            <a:r>
              <a:rPr lang="en-US" dirty="0"/>
              <a:t>Example 7: Application: Finding the Cost per Person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7: Application: Finding the Cost per Person (cont.)</a:t>
            </a:r>
          </a:p>
        </p:txBody>
      </p:sp>
      <p:graphicFrame>
        <p:nvGraphicFramePr>
          <p:cNvPr id="50178" name="Object 2"/>
          <p:cNvGraphicFramePr>
            <a:graphicFrameLocks noChangeAspect="1"/>
          </p:cNvGraphicFramePr>
          <p:nvPr>
            <p:extLst>
              <p:ext uri="{D42A27DB-BD31-4B8C-83A1-F6EECF244321}">
                <p14:modId xmlns:p14="http://schemas.microsoft.com/office/powerpoint/2010/main" val="4223566503"/>
              </p:ext>
            </p:extLst>
          </p:nvPr>
        </p:nvGraphicFramePr>
        <p:xfrm>
          <a:off x="684213" y="1268413"/>
          <a:ext cx="5588000" cy="1422400"/>
        </p:xfrm>
        <a:graphic>
          <a:graphicData uri="http://schemas.openxmlformats.org/presentationml/2006/ole">
            <mc:AlternateContent xmlns:mc="http://schemas.openxmlformats.org/markup-compatibility/2006">
              <mc:Choice xmlns:v="urn:schemas-microsoft-com:vml" Requires="v">
                <p:oleObj name="Equation" r:id="rId2" imgW="5587920" imgH="1422360" progId="Equation.DSMT4">
                  <p:embed/>
                </p:oleObj>
              </mc:Choice>
              <mc:Fallback>
                <p:oleObj name="Equation" r:id="rId2" imgW="5587920" imgH="1422360" progId="Equation.DSMT4">
                  <p:embed/>
                  <p:pic>
                    <p:nvPicPr>
                      <p:cNvPr id="0" name="Picture 2"/>
                      <p:cNvPicPr>
                        <a:picLocks noChangeAspect="1" noChangeArrowheads="1"/>
                      </p:cNvPicPr>
                      <p:nvPr/>
                    </p:nvPicPr>
                    <p:blipFill>
                      <a:blip r:embed="rId3"/>
                      <a:srcRect/>
                      <a:stretch>
                        <a:fillRect/>
                      </a:stretch>
                    </p:blipFill>
                    <p:spPr bwMode="auto">
                      <a:xfrm>
                        <a:off x="684213" y="1268413"/>
                        <a:ext cx="55880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33044" y="2815638"/>
          <a:ext cx="6032500" cy="838200"/>
        </p:xfrm>
        <a:graphic>
          <a:graphicData uri="http://schemas.openxmlformats.org/presentationml/2006/ole">
            <mc:AlternateContent xmlns:mc="http://schemas.openxmlformats.org/markup-compatibility/2006">
              <mc:Choice xmlns:v="urn:schemas-microsoft-com:vml" Requires="v">
                <p:oleObj name="Equation" r:id="rId4" imgW="6032160" imgH="838080" progId="Equation.DSMT4">
                  <p:embed/>
                </p:oleObj>
              </mc:Choice>
              <mc:Fallback>
                <p:oleObj name="Equation" r:id="rId4" imgW="603216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044" y="2815638"/>
                        <a:ext cx="603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1308100" y="3742678"/>
          <a:ext cx="4622800" cy="469900"/>
        </p:xfrm>
        <a:graphic>
          <a:graphicData uri="http://schemas.openxmlformats.org/presentationml/2006/ole">
            <mc:AlternateContent xmlns:mc="http://schemas.openxmlformats.org/markup-compatibility/2006">
              <mc:Choice xmlns:v="urn:schemas-microsoft-com:vml" Requires="v">
                <p:oleObj name="Equation" r:id="rId6" imgW="4622760" imgH="469800" progId="Equation.DSMT4">
                  <p:embed/>
                </p:oleObj>
              </mc:Choice>
              <mc:Fallback>
                <p:oleObj name="Equation" r:id="rId6" imgW="46227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8100" y="3742678"/>
                        <a:ext cx="462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1036344" y="4276078"/>
          <a:ext cx="4978400" cy="381000"/>
        </p:xfrm>
        <a:graphic>
          <a:graphicData uri="http://schemas.openxmlformats.org/presentationml/2006/ole">
            <mc:AlternateContent xmlns:mc="http://schemas.openxmlformats.org/markup-compatibility/2006">
              <mc:Choice xmlns:v="urn:schemas-microsoft-com:vml" Requires="v">
                <p:oleObj name="Equation" r:id="rId8" imgW="4978080" imgH="380880" progId="Equation.DSMT4">
                  <p:embed/>
                </p:oleObj>
              </mc:Choice>
              <mc:Fallback>
                <p:oleObj name="Equation" r:id="rId8" imgW="497808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36344" y="4276078"/>
                        <a:ext cx="497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3949700" y="4742156"/>
          <a:ext cx="3060700" cy="381000"/>
        </p:xfrm>
        <a:graphic>
          <a:graphicData uri="http://schemas.openxmlformats.org/presentationml/2006/ole">
            <mc:AlternateContent xmlns:mc="http://schemas.openxmlformats.org/markup-compatibility/2006">
              <mc:Choice xmlns:v="urn:schemas-microsoft-com:vml" Requires="v">
                <p:oleObj name="Equation" r:id="rId10" imgW="3060360" imgH="380880" progId="Equation.DSMT4">
                  <p:embed/>
                </p:oleObj>
              </mc:Choice>
              <mc:Fallback>
                <p:oleObj name="Equation" r:id="rId10" imgW="3060360" imgH="3808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49700" y="4742156"/>
                        <a:ext cx="306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5" name="Object 9"/>
          <p:cNvGraphicFramePr>
            <a:graphicFrameLocks noChangeAspect="1"/>
          </p:cNvGraphicFramePr>
          <p:nvPr/>
        </p:nvGraphicFramePr>
        <p:xfrm>
          <a:off x="3931944" y="5334000"/>
          <a:ext cx="2374900" cy="381000"/>
        </p:xfrm>
        <a:graphic>
          <a:graphicData uri="http://schemas.openxmlformats.org/presentationml/2006/ole">
            <mc:AlternateContent xmlns:mc="http://schemas.openxmlformats.org/markup-compatibility/2006">
              <mc:Choice xmlns:v="urn:schemas-microsoft-com:vml" Requires="v">
                <p:oleObj name="Equation" r:id="rId12" imgW="2374560" imgH="380880" progId="Equation.DSMT4">
                  <p:embed/>
                </p:oleObj>
              </mc:Choice>
              <mc:Fallback>
                <p:oleObj name="Equation" r:id="rId12" imgW="2374560" imgH="3808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31944" y="5334000"/>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274344" y="3124200"/>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1112544" y="3384580"/>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255544" y="3106444"/>
            <a:ext cx="152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3676710" y="3361678"/>
            <a:ext cx="152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6172200" y="3071620"/>
            <a:ext cx="1578124" cy="400110"/>
          </a:xfrm>
          <a:prstGeom prst="rect">
            <a:avLst/>
          </a:prstGeom>
        </p:spPr>
        <p:txBody>
          <a:bodyPr wrap="none">
            <a:spAutoFit/>
          </a:bodyPr>
          <a:lstStyle/>
          <a:p>
            <a:r>
              <a:rPr lang="en-US" sz="2000" dirty="0">
                <a:solidFill>
                  <a:srgbClr val="008080"/>
                </a:solidFill>
              </a:rPr>
              <a:t>LCD = </a:t>
            </a:r>
            <a:r>
              <a:rPr lang="en-US" sz="2000" i="1" dirty="0">
                <a:solidFill>
                  <a:srgbClr val="008080"/>
                </a:solidFill>
              </a:rPr>
              <a:t>x</a:t>
            </a:r>
            <a:r>
              <a:rPr lang="en-US" sz="2000" dirty="0">
                <a:solidFill>
                  <a:srgbClr val="008080"/>
                </a:solidFill>
              </a:rPr>
              <a:t>(</a:t>
            </a:r>
            <a:r>
              <a:rPr lang="en-US" sz="2000" i="1" dirty="0">
                <a:solidFill>
                  <a:srgbClr val="008080"/>
                </a:solidFill>
              </a:rPr>
              <a:t>x </a:t>
            </a:r>
            <a:r>
              <a:rPr lang="en-US" sz="2000" dirty="0">
                <a:solidFill>
                  <a:srgbClr val="008080"/>
                </a:solidFill>
              </a:rPr>
              <a:t>– 2)</a:t>
            </a:r>
          </a:p>
        </p:txBody>
      </p:sp>
      <p:sp>
        <p:nvSpPr>
          <p:cNvPr id="16" name="Rectangle 15"/>
          <p:cNvSpPr/>
          <p:nvPr/>
        </p:nvSpPr>
        <p:spPr>
          <a:xfrm>
            <a:off x="6324600" y="5391090"/>
            <a:ext cx="2667000" cy="400110"/>
          </a:xfrm>
          <a:prstGeom prst="rect">
            <a:avLst/>
          </a:prstGeom>
        </p:spPr>
        <p:txBody>
          <a:bodyPr wrap="square">
            <a:spAutoFit/>
          </a:bodyPr>
          <a:lstStyle/>
          <a:p>
            <a:r>
              <a:rPr lang="en-US" sz="2000" dirty="0">
                <a:solidFill>
                  <a:srgbClr val="008080"/>
                </a:solidFill>
              </a:rPr>
              <a:t>Divide both sides by 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1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18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892040"/>
            <a:ext cx="8229600" cy="1040285"/>
          </a:xfrm>
        </p:spPr>
        <p:txBody>
          <a:bodyPr>
            <a:spAutoFit/>
          </a:bodyPr>
          <a:lstStyle/>
          <a:p>
            <a:r>
              <a:rPr lang="en-US" dirty="0">
                <a:solidFill>
                  <a:srgbClr val="000099"/>
                </a:solidFill>
              </a:rPr>
              <a:t>$121 − $110 = $11 </a:t>
            </a:r>
          </a:p>
          <a:p>
            <a:r>
              <a:rPr lang="en-US" dirty="0">
                <a:solidFill>
                  <a:srgbClr val="FF0000"/>
                </a:solidFill>
              </a:rPr>
              <a:t>Twenty </a:t>
            </a:r>
            <a:r>
              <a:rPr lang="en-US" dirty="0">
                <a:solidFill>
                  <a:schemeClr val="tx1"/>
                </a:solidFill>
              </a:rPr>
              <a:t>members rode the bus.</a:t>
            </a:r>
          </a:p>
        </p:txBody>
      </p:sp>
      <p:sp>
        <p:nvSpPr>
          <p:cNvPr id="3" name="Title 2"/>
          <p:cNvSpPr>
            <a:spLocks noGrp="1"/>
          </p:cNvSpPr>
          <p:nvPr>
            <p:ph type="title"/>
          </p:nvPr>
        </p:nvSpPr>
        <p:spPr/>
        <p:txBody>
          <a:bodyPr/>
          <a:lstStyle/>
          <a:p>
            <a:r>
              <a:rPr lang="en-US" dirty="0"/>
              <a:t>Example 7: Application: Finding the Cost per Person (cont.)</a:t>
            </a:r>
          </a:p>
        </p:txBody>
      </p:sp>
      <p:graphicFrame>
        <p:nvGraphicFramePr>
          <p:cNvPr id="52227" name="Object 3"/>
          <p:cNvGraphicFramePr>
            <a:graphicFrameLocks noChangeAspect="1"/>
          </p:cNvGraphicFramePr>
          <p:nvPr/>
        </p:nvGraphicFramePr>
        <p:xfrm>
          <a:off x="3352800" y="1300456"/>
          <a:ext cx="2717800" cy="469900"/>
        </p:xfrm>
        <a:graphic>
          <a:graphicData uri="http://schemas.openxmlformats.org/presentationml/2006/ole">
            <mc:AlternateContent xmlns:mc="http://schemas.openxmlformats.org/markup-compatibility/2006">
              <mc:Choice xmlns:v="urn:schemas-microsoft-com:vml" Requires="v">
                <p:oleObj name="Equation" r:id="rId2" imgW="2717640" imgH="469800" progId="Equation.DSMT4">
                  <p:embed/>
                </p:oleObj>
              </mc:Choice>
              <mc:Fallback>
                <p:oleObj name="Equation" r:id="rId2" imgW="271764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3004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3352800" y="1887244"/>
          <a:ext cx="2616200" cy="469900"/>
        </p:xfrm>
        <a:graphic>
          <a:graphicData uri="http://schemas.openxmlformats.org/presentationml/2006/ole">
            <mc:AlternateContent xmlns:mc="http://schemas.openxmlformats.org/markup-compatibility/2006">
              <mc:Choice xmlns:v="urn:schemas-microsoft-com:vml" Requires="v">
                <p:oleObj name="Equation" r:id="rId4" imgW="2616120" imgH="469800" progId="Equation.DSMT4">
                  <p:embed/>
                </p:oleObj>
              </mc:Choice>
              <mc:Fallback>
                <p:oleObj name="Equation" r:id="rId4" imgW="2616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1887244"/>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2895600" y="2514600"/>
          <a:ext cx="1371600" cy="292100"/>
        </p:xfrm>
        <a:graphic>
          <a:graphicData uri="http://schemas.openxmlformats.org/presentationml/2006/ole">
            <mc:AlternateContent xmlns:mc="http://schemas.openxmlformats.org/markup-compatibility/2006">
              <mc:Choice xmlns:v="urn:schemas-microsoft-com:vml" Requires="v">
                <p:oleObj name="Equation" r:id="rId6" imgW="1371600" imgH="291960" progId="Equation.DSMT4">
                  <p:embed/>
                </p:oleObj>
              </mc:Choice>
              <mc:Fallback>
                <p:oleObj name="Equation" r:id="rId6" imgW="13716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146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57200" y="2743200"/>
            <a:ext cx="1072730" cy="523220"/>
          </a:xfrm>
          <a:prstGeom prst="rect">
            <a:avLst/>
          </a:prstGeom>
        </p:spPr>
        <p:txBody>
          <a:bodyPr wrap="none">
            <a:spAutoFit/>
          </a:bodyPr>
          <a:lstStyle/>
          <a:p>
            <a:r>
              <a:rPr lang="en-US" sz="2800" b="1" dirty="0"/>
              <a:t>Check</a:t>
            </a:r>
            <a:endParaRPr lang="en-US" sz="2800" dirty="0"/>
          </a:p>
        </p:txBody>
      </p:sp>
      <p:sp>
        <p:nvSpPr>
          <p:cNvPr id="10" name="Rectangle 9"/>
          <p:cNvSpPr/>
          <p:nvPr/>
        </p:nvSpPr>
        <p:spPr>
          <a:xfrm>
            <a:off x="4419600" y="5010090"/>
            <a:ext cx="3416641" cy="400110"/>
          </a:xfrm>
          <a:prstGeom prst="rect">
            <a:avLst/>
          </a:prstGeom>
        </p:spPr>
        <p:txBody>
          <a:bodyPr wrap="none">
            <a:spAutoFit/>
          </a:bodyPr>
          <a:lstStyle/>
          <a:p>
            <a:r>
              <a:rPr lang="en-US" sz="2000" dirty="0">
                <a:solidFill>
                  <a:srgbClr val="008080"/>
                </a:solidFill>
              </a:rPr>
              <a:t>Difference in cost per member </a:t>
            </a:r>
          </a:p>
        </p:txBody>
      </p:sp>
      <p:graphicFrame>
        <p:nvGraphicFramePr>
          <p:cNvPr id="52231" name="Object 7"/>
          <p:cNvGraphicFramePr>
            <a:graphicFrameLocks noChangeAspect="1"/>
          </p:cNvGraphicFramePr>
          <p:nvPr/>
        </p:nvGraphicFramePr>
        <p:xfrm>
          <a:off x="533400" y="3124200"/>
          <a:ext cx="5422900" cy="838200"/>
        </p:xfrm>
        <a:graphic>
          <a:graphicData uri="http://schemas.openxmlformats.org/presentationml/2006/ole">
            <mc:AlternateContent xmlns:mc="http://schemas.openxmlformats.org/markup-compatibility/2006">
              <mc:Choice xmlns:v="urn:schemas-microsoft-com:vml" Requires="v">
                <p:oleObj name="Equation" r:id="rId8" imgW="5422680" imgH="838080" progId="Equation.DSMT4">
                  <p:embed/>
                </p:oleObj>
              </mc:Choice>
              <mc:Fallback>
                <p:oleObj name="Equation" r:id="rId8" imgW="542268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3124200"/>
                        <a:ext cx="542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2" name="Object 8"/>
          <p:cNvGraphicFramePr>
            <a:graphicFrameLocks noChangeAspect="1"/>
          </p:cNvGraphicFramePr>
          <p:nvPr/>
        </p:nvGraphicFramePr>
        <p:xfrm>
          <a:off x="533400" y="3962400"/>
          <a:ext cx="5562600" cy="838200"/>
        </p:xfrm>
        <a:graphic>
          <a:graphicData uri="http://schemas.openxmlformats.org/presentationml/2006/ole">
            <mc:AlternateContent xmlns:mc="http://schemas.openxmlformats.org/markup-compatibility/2006">
              <mc:Choice xmlns:v="urn:schemas-microsoft-com:vml" Requires="v">
                <p:oleObj name="Equation" r:id="rId10" imgW="5562360" imgH="838080" progId="Equation.DSMT4">
                  <p:embed/>
                </p:oleObj>
              </mc:Choice>
              <mc:Fallback>
                <p:oleObj name="Equation" r:id="rId10" imgW="556236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3962400"/>
                        <a:ext cx="556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324600" y="1676400"/>
            <a:ext cx="2590800" cy="1200329"/>
          </a:xfrm>
          <a:prstGeom prst="rect">
            <a:avLst/>
          </a:prstGeom>
        </p:spPr>
        <p:txBody>
          <a:bodyPr wrap="square">
            <a:spAutoFit/>
          </a:bodyPr>
          <a:lstStyle/>
          <a:p>
            <a:r>
              <a:rPr lang="en-US" dirty="0">
                <a:solidFill>
                  <a:srgbClr val="008080"/>
                </a:solidFill>
              </a:rPr>
              <a:t>−20 does not fit the conditions. That is, the number of people in a club is a positive number.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2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2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0" end="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280160"/>
            <a:ext cx="8226425" cy="4572000"/>
          </a:xfrm>
          <a:prstGeom prst="rect">
            <a:avLst/>
          </a:prstGeom>
          <a:noFill/>
        </p:spPr>
        <p:txBody>
          <a:bodyPr/>
          <a:lstStyle/>
          <a:p>
            <a:pPr marL="0" indent="0" algn="just" eaLnBrk="1" hangingPunct="1">
              <a:spcBef>
                <a:spcPct val="0"/>
              </a:spcBef>
              <a:buFont typeface="Courier New" pitchFamily="49" charset="0"/>
              <a:buNone/>
            </a:pPr>
            <a:r>
              <a:rPr lang="en-US" sz="2800" i="0" dirty="0">
                <a:solidFill>
                  <a:schemeClr val="tx1"/>
                </a:solidFill>
              </a:rPr>
              <a:t>Then, by the Pythagorean Theorem:</a:t>
            </a:r>
          </a:p>
          <a:p>
            <a:pPr marL="0" indent="0" eaLnBrk="1" hangingPunct="1">
              <a:buFont typeface="Courier New" pitchFamily="49" charset="0"/>
              <a:buNone/>
            </a:pPr>
            <a:endParaRPr lang="en-US" sz="2800" dirty="0">
              <a:solidFill>
                <a:schemeClr val="tx1"/>
              </a:solidFill>
            </a:endParaRPr>
          </a:p>
        </p:txBody>
      </p:sp>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Using the Pythagorean Theorem (cont.)</a:t>
            </a:r>
          </a:p>
        </p:txBody>
      </p:sp>
      <p:graphicFrame>
        <p:nvGraphicFramePr>
          <p:cNvPr id="1027" name="Object 3"/>
          <p:cNvGraphicFramePr>
            <a:graphicFrameLocks noChangeAspect="1"/>
          </p:cNvGraphicFramePr>
          <p:nvPr>
            <p:extLst>
              <p:ext uri="{D42A27DB-BD31-4B8C-83A1-F6EECF244321}">
                <p14:modId xmlns:p14="http://schemas.microsoft.com/office/powerpoint/2010/main" val="140089624"/>
              </p:ext>
            </p:extLst>
          </p:nvPr>
        </p:nvGraphicFramePr>
        <p:xfrm>
          <a:off x="2206008" y="1967552"/>
          <a:ext cx="2578100" cy="558800"/>
        </p:xfrm>
        <a:graphic>
          <a:graphicData uri="http://schemas.openxmlformats.org/presentationml/2006/ole">
            <mc:AlternateContent xmlns:mc="http://schemas.openxmlformats.org/markup-compatibility/2006">
              <mc:Choice xmlns:v="urn:schemas-microsoft-com:vml" Requires="v">
                <p:oleObj name="Equation" r:id="rId2" imgW="2578100" imgH="558800" progId="Equation.DSMT4">
                  <p:embed/>
                </p:oleObj>
              </mc:Choice>
              <mc:Fallback>
                <p:oleObj name="Equation" r:id="rId2" imgW="2578100" imgH="5588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6008" y="1967552"/>
                        <a:ext cx="25781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868700634"/>
              </p:ext>
            </p:extLst>
          </p:nvPr>
        </p:nvGraphicFramePr>
        <p:xfrm>
          <a:off x="1561152" y="2634016"/>
          <a:ext cx="3352800" cy="381000"/>
        </p:xfrm>
        <a:graphic>
          <a:graphicData uri="http://schemas.openxmlformats.org/presentationml/2006/ole">
            <mc:AlternateContent xmlns:mc="http://schemas.openxmlformats.org/markup-compatibility/2006">
              <mc:Choice xmlns:v="urn:schemas-microsoft-com:vml" Requires="v">
                <p:oleObj name="Equation" r:id="rId4" imgW="3352800" imgH="381000" progId="Equation.DSMT4">
                  <p:embed/>
                </p:oleObj>
              </mc:Choice>
              <mc:Fallback>
                <p:oleObj name="Equation" r:id="rId4" imgW="3352800" imgH="381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1152" y="2634016"/>
                        <a:ext cx="335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664004468"/>
              </p:ext>
            </p:extLst>
          </p:nvPr>
        </p:nvGraphicFramePr>
        <p:xfrm>
          <a:off x="1193800" y="3208360"/>
          <a:ext cx="3378200" cy="381000"/>
        </p:xfrm>
        <a:graphic>
          <a:graphicData uri="http://schemas.openxmlformats.org/presentationml/2006/ole">
            <mc:AlternateContent xmlns:mc="http://schemas.openxmlformats.org/markup-compatibility/2006">
              <mc:Choice xmlns:v="urn:schemas-microsoft-com:vml" Requires="v">
                <p:oleObj name="Equation" r:id="rId6" imgW="3378200" imgH="381000" progId="Equation.DSMT4">
                  <p:embed/>
                </p:oleObj>
              </mc:Choice>
              <mc:Fallback>
                <p:oleObj name="Equation" r:id="rId6" imgW="3378200" imgH="381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3800" y="3208360"/>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2174713199"/>
              </p:ext>
            </p:extLst>
          </p:nvPr>
        </p:nvGraphicFramePr>
        <p:xfrm>
          <a:off x="1866900" y="3790664"/>
          <a:ext cx="2705100" cy="381000"/>
        </p:xfrm>
        <a:graphic>
          <a:graphicData uri="http://schemas.openxmlformats.org/presentationml/2006/ole">
            <mc:AlternateContent xmlns:mc="http://schemas.openxmlformats.org/markup-compatibility/2006">
              <mc:Choice xmlns:v="urn:schemas-microsoft-com:vml" Requires="v">
                <p:oleObj name="Equation" r:id="rId8" imgW="2705100" imgH="381000" progId="Equation.DSMT4">
                  <p:embed/>
                </p:oleObj>
              </mc:Choice>
              <mc:Fallback>
                <p:oleObj name="Equation" r:id="rId8" imgW="2705100" imgH="381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66900" y="3790664"/>
                        <a:ext cx="270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843489615"/>
              </p:ext>
            </p:extLst>
          </p:nvPr>
        </p:nvGraphicFramePr>
        <p:xfrm>
          <a:off x="1841500" y="4359320"/>
          <a:ext cx="2730500" cy="571500"/>
        </p:xfrm>
        <a:graphic>
          <a:graphicData uri="http://schemas.openxmlformats.org/presentationml/2006/ole">
            <mc:AlternateContent xmlns:mc="http://schemas.openxmlformats.org/markup-compatibility/2006">
              <mc:Choice xmlns:v="urn:schemas-microsoft-com:vml" Requires="v">
                <p:oleObj name="Equation" r:id="rId10" imgW="2730500" imgH="571500" progId="Equation.DSMT4">
                  <p:embed/>
                </p:oleObj>
              </mc:Choice>
              <mc:Fallback>
                <p:oleObj name="Equation" r:id="rId10" imgW="2730500" imgH="571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41500" y="4359320"/>
                        <a:ext cx="2730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extLst>
              <p:ext uri="{D42A27DB-BD31-4B8C-83A1-F6EECF244321}">
                <p14:modId xmlns:p14="http://schemas.microsoft.com/office/powerpoint/2010/main" val="1635087658"/>
              </p:ext>
            </p:extLst>
          </p:nvPr>
        </p:nvGraphicFramePr>
        <p:xfrm>
          <a:off x="1625600" y="5029200"/>
          <a:ext cx="2946400" cy="495300"/>
        </p:xfrm>
        <a:graphic>
          <a:graphicData uri="http://schemas.openxmlformats.org/presentationml/2006/ole">
            <mc:AlternateContent xmlns:mc="http://schemas.openxmlformats.org/markup-compatibility/2006">
              <mc:Choice xmlns:v="urn:schemas-microsoft-com:vml" Requires="v">
                <p:oleObj name="Equation" r:id="rId12" imgW="2946400" imgH="495300" progId="Equation.DSMT4">
                  <p:embed/>
                </p:oleObj>
              </mc:Choice>
              <mc:Fallback>
                <p:oleObj name="Equation" r:id="rId12" imgW="2946400" imgH="4953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25600" y="502920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C6987AE1-B381-7CB6-E0B4-D98B76A845B7}"/>
              </a:ext>
            </a:extLst>
          </p:cNvPr>
          <p:cNvPicPr>
            <a:picLocks noChangeAspect="1"/>
          </p:cNvPicPr>
          <p:nvPr/>
        </p:nvPicPr>
        <p:blipFill>
          <a:blip r:embed="rId14"/>
          <a:stretch>
            <a:fillRect/>
          </a:stretch>
        </p:blipFill>
        <p:spPr>
          <a:xfrm>
            <a:off x="5739916" y="2567026"/>
            <a:ext cx="2980833" cy="192877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solidFill>
                  <a:schemeClr val="accent1"/>
                </a:solidFill>
              </a:rPr>
              <a:t>Using the </a:t>
            </a:r>
            <a:r>
              <a:rPr lang="en-US" sz="3200" dirty="0">
                <a:solidFill>
                  <a:schemeClr val="accent1"/>
                </a:solidFill>
              </a:rPr>
              <a:t>Pythagorean Theorem (cont.)</a:t>
            </a:r>
          </a:p>
        </p:txBody>
      </p:sp>
      <p:sp>
        <p:nvSpPr>
          <p:cNvPr id="193539" name="Rectangle 3"/>
          <p:cNvSpPr>
            <a:spLocks noGrp="1"/>
          </p:cNvSpPr>
          <p:nvPr>
            <p:ph idx="1"/>
          </p:nvPr>
        </p:nvSpPr>
        <p:spPr>
          <a:xfrm>
            <a:off x="457200" y="1280160"/>
            <a:ext cx="8229600" cy="4487382"/>
          </a:xfrm>
          <a:prstGeom prst="rect">
            <a:avLst/>
          </a:prstGeom>
          <a:noFill/>
        </p:spPr>
        <p:txBody>
          <a:bodyPr>
            <a:spAutoFit/>
          </a:bodyPr>
          <a:lstStyle/>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endParaRPr lang="en-US" b="1" dirty="0">
              <a:solidFill>
                <a:schemeClr val="tx1"/>
              </a:solidFill>
            </a:endParaRPr>
          </a:p>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endParaRPr lang="en-US" b="1" dirty="0">
              <a:solidFill>
                <a:schemeClr val="tx1"/>
              </a:solidFill>
            </a:endParaRPr>
          </a:p>
          <a:p>
            <a:pPr marL="0" indent="0" eaLnBrk="1" hangingPunct="1">
              <a:spcBef>
                <a:spcPts val="0"/>
              </a:spcBef>
              <a:buFont typeface="Courier New" pitchFamily="49" charset="0"/>
              <a:buNone/>
            </a:pPr>
            <a:endParaRPr lang="en-US" b="1" i="0" dirty="0">
              <a:solidFill>
                <a:schemeClr val="tx1"/>
              </a:solidFill>
            </a:endParaRPr>
          </a:p>
          <a:p>
            <a:pPr marL="0" indent="0" eaLnBrk="1" hangingPunct="1">
              <a:spcBef>
                <a:spcPts val="0"/>
              </a:spcBef>
              <a:buFont typeface="Courier New" pitchFamily="49" charset="0"/>
              <a:buNone/>
            </a:pPr>
            <a:r>
              <a:rPr lang="en-US" b="1" i="0" dirty="0">
                <a:solidFill>
                  <a:schemeClr val="tx1"/>
                </a:solidFill>
              </a:rPr>
              <a:t>Check          </a:t>
            </a: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p:txBody>
      </p:sp>
      <p:sp>
        <p:nvSpPr>
          <p:cNvPr id="8198" name="Text Box 7"/>
          <p:cNvSpPr txBox="1">
            <a:spLocks noChangeArrowheads="1"/>
          </p:cNvSpPr>
          <p:nvPr/>
        </p:nvSpPr>
        <p:spPr bwMode="auto">
          <a:xfrm>
            <a:off x="5486400" y="1639581"/>
            <a:ext cx="3429000" cy="701675"/>
          </a:xfrm>
          <a:prstGeom prst="rect">
            <a:avLst/>
          </a:prstGeom>
          <a:noFill/>
          <a:ln w="9525" algn="ctr">
            <a:noFill/>
            <a:miter lim="800000"/>
            <a:headEnd/>
            <a:tailEnd/>
          </a:ln>
          <a:effectLst/>
        </p:spPr>
        <p:txBody>
          <a:bodyPr>
            <a:spAutoFit/>
          </a:bodyPr>
          <a:lstStyle/>
          <a:p>
            <a:r>
              <a:rPr lang="en-US" sz="2000" b="0" dirty="0">
                <a:solidFill>
                  <a:srgbClr val="008080"/>
                </a:solidFill>
              </a:rPr>
              <a:t>A negative number does not fit the conditions of the problem.</a:t>
            </a:r>
            <a:r>
              <a:rPr lang="en-US" sz="2000" dirty="0">
                <a:solidFill>
                  <a:srgbClr val="008080"/>
                </a:solidFill>
              </a:rPr>
              <a:t> </a:t>
            </a:r>
          </a:p>
        </p:txBody>
      </p:sp>
      <p:sp>
        <p:nvSpPr>
          <p:cNvPr id="193544" name="Text Box 8"/>
          <p:cNvSpPr txBox="1">
            <a:spLocks noChangeArrowheads="1"/>
          </p:cNvSpPr>
          <p:nvPr/>
        </p:nvSpPr>
        <p:spPr bwMode="auto">
          <a:xfrm>
            <a:off x="3802702" y="5482249"/>
            <a:ext cx="1828770" cy="400110"/>
          </a:xfrm>
          <a:prstGeom prst="rect">
            <a:avLst/>
          </a:prstGeom>
          <a:noFill/>
          <a:ln w="9525" algn="ctr">
            <a:noFill/>
            <a:miter lim="800000"/>
            <a:headEnd/>
            <a:tailEnd/>
          </a:ln>
          <a:effectLst/>
        </p:spPr>
        <p:txBody>
          <a:bodyPr wrap="none">
            <a:spAutoFit/>
          </a:bodyPr>
          <a:lstStyle/>
          <a:p>
            <a:r>
              <a:rPr lang="en-US" sz="2000" b="0" dirty="0">
                <a:solidFill>
                  <a:srgbClr val="008080"/>
                </a:solidFill>
              </a:rPr>
              <a:t>True statement</a:t>
            </a:r>
            <a:r>
              <a:rPr lang="en-US" sz="2000" dirty="0">
                <a:solidFill>
                  <a:srgbClr val="008080"/>
                </a:solidFill>
              </a:rPr>
              <a:t> </a:t>
            </a:r>
          </a:p>
        </p:txBody>
      </p:sp>
      <p:graphicFrame>
        <p:nvGraphicFramePr>
          <p:cNvPr id="2052" name="Object 4"/>
          <p:cNvGraphicFramePr>
            <a:graphicFrameLocks noChangeAspect="1"/>
          </p:cNvGraphicFramePr>
          <p:nvPr/>
        </p:nvGraphicFramePr>
        <p:xfrm>
          <a:off x="1371600" y="1346202"/>
          <a:ext cx="1206500" cy="292100"/>
        </p:xfrm>
        <a:graphic>
          <a:graphicData uri="http://schemas.openxmlformats.org/presentationml/2006/ole">
            <mc:AlternateContent xmlns:mc="http://schemas.openxmlformats.org/markup-compatibility/2006">
              <mc:Choice xmlns:v="urn:schemas-microsoft-com:vml" Requires="v">
                <p:oleObj name="Equation" r:id="rId2" imgW="1206500" imgH="292100" progId="Equation.DSMT4">
                  <p:embed/>
                </p:oleObj>
              </mc:Choice>
              <mc:Fallback>
                <p:oleObj name="Equation" r:id="rId2" imgW="1206500" imgH="2921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46202"/>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50408" y="1901210"/>
          <a:ext cx="723900" cy="292100"/>
        </p:xfrm>
        <a:graphic>
          <a:graphicData uri="http://schemas.openxmlformats.org/presentationml/2006/ole">
            <mc:AlternateContent xmlns:mc="http://schemas.openxmlformats.org/markup-compatibility/2006">
              <mc:Choice xmlns:v="urn:schemas-microsoft-com:vml" Requires="v">
                <p:oleObj name="Equation" r:id="rId4" imgW="723586" imgH="291973" progId="Equation.DSMT4">
                  <p:embed/>
                </p:oleObj>
              </mc:Choice>
              <mc:Fallback>
                <p:oleObj name="Equation" r:id="rId4" imgW="723586"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0408" y="190121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881952" y="1389418"/>
          <a:ext cx="342900" cy="241300"/>
        </p:xfrm>
        <a:graphic>
          <a:graphicData uri="http://schemas.openxmlformats.org/presentationml/2006/ole">
            <mc:AlternateContent xmlns:mc="http://schemas.openxmlformats.org/markup-compatibility/2006">
              <mc:Choice xmlns:v="urn:schemas-microsoft-com:vml" Requires="v">
                <p:oleObj name="Equation" r:id="rId6" imgW="342751" imgH="241195" progId="Equation.DSMT4">
                  <p:embed/>
                </p:oleObj>
              </mc:Choice>
              <mc:Fallback>
                <p:oleObj name="Equation" r:id="rId6" imgW="342751" imgH="241195"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1952" y="138941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518848" y="1354162"/>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8848" y="1354162"/>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172903" y="1914525"/>
          <a:ext cx="1117600" cy="279400"/>
        </p:xfrm>
        <a:graphic>
          <a:graphicData uri="http://schemas.openxmlformats.org/presentationml/2006/ole">
            <mc:AlternateContent xmlns:mc="http://schemas.openxmlformats.org/markup-compatibility/2006">
              <mc:Choice xmlns:v="urn:schemas-microsoft-com:vml" Requires="v">
                <p:oleObj name="Equation" r:id="rId10" imgW="1117600" imgH="279400" progId="Equation.DSMT4">
                  <p:embed/>
                </p:oleObj>
              </mc:Choice>
              <mc:Fallback>
                <p:oleObj name="Equation" r:id="rId10" imgW="1117600" imgH="2794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72903" y="1914525"/>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4101218280"/>
              </p:ext>
            </p:extLst>
          </p:nvPr>
        </p:nvGraphicFramePr>
        <p:xfrm>
          <a:off x="457200" y="2670208"/>
          <a:ext cx="6426200" cy="914400"/>
        </p:xfrm>
        <a:graphic>
          <a:graphicData uri="http://schemas.openxmlformats.org/presentationml/2006/ole">
            <mc:AlternateContent xmlns:mc="http://schemas.openxmlformats.org/markup-compatibility/2006">
              <mc:Choice xmlns:v="urn:schemas-microsoft-com:vml" Requires="v">
                <p:oleObj name="Equation" r:id="rId12" imgW="6426000" imgH="914400" progId="Equation.DSMT4">
                  <p:embed/>
                </p:oleObj>
              </mc:Choice>
              <mc:Fallback>
                <p:oleObj name="Equation" r:id="rId12" imgW="6426000" imgH="914400" progId="Equation.DSMT4">
                  <p:embed/>
                  <p:pic>
                    <p:nvPicPr>
                      <p:cNvPr id="0" name="Picture 19"/>
                      <p:cNvPicPr>
                        <a:picLocks noChangeAspect="1" noChangeArrowheads="1"/>
                      </p:cNvPicPr>
                      <p:nvPr/>
                    </p:nvPicPr>
                    <p:blipFill>
                      <a:blip r:embed="rId13"/>
                      <a:srcRect/>
                      <a:stretch>
                        <a:fillRect/>
                      </a:stretch>
                    </p:blipFill>
                    <p:spPr bwMode="auto">
                      <a:xfrm>
                        <a:off x="457200" y="2670208"/>
                        <a:ext cx="6426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extLst>
              <p:ext uri="{D42A27DB-BD31-4B8C-83A1-F6EECF244321}">
                <p14:modId xmlns:p14="http://schemas.microsoft.com/office/powerpoint/2010/main" val="1513098585"/>
              </p:ext>
            </p:extLst>
          </p:nvPr>
        </p:nvGraphicFramePr>
        <p:xfrm>
          <a:off x="1313502" y="4234474"/>
          <a:ext cx="1828800" cy="546100"/>
        </p:xfrm>
        <a:graphic>
          <a:graphicData uri="http://schemas.openxmlformats.org/presentationml/2006/ole">
            <mc:AlternateContent xmlns:mc="http://schemas.openxmlformats.org/markup-compatibility/2006">
              <mc:Choice xmlns:v="urn:schemas-microsoft-com:vml" Requires="v">
                <p:oleObj name="Equation" r:id="rId14" imgW="1828800" imgH="545760" progId="Equation.DSMT4">
                  <p:embed/>
                </p:oleObj>
              </mc:Choice>
              <mc:Fallback>
                <p:oleObj name="Equation" r:id="rId14" imgW="1828800" imgH="54576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13502" y="4234474"/>
                        <a:ext cx="18288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extLst>
              <p:ext uri="{D42A27DB-BD31-4B8C-83A1-F6EECF244321}">
                <p14:modId xmlns:p14="http://schemas.microsoft.com/office/powerpoint/2010/main" val="3947068418"/>
              </p:ext>
            </p:extLst>
          </p:nvPr>
        </p:nvGraphicFramePr>
        <p:xfrm>
          <a:off x="1243652" y="4812324"/>
          <a:ext cx="1981200" cy="546100"/>
        </p:xfrm>
        <a:graphic>
          <a:graphicData uri="http://schemas.openxmlformats.org/presentationml/2006/ole">
            <mc:AlternateContent xmlns:mc="http://schemas.openxmlformats.org/markup-compatibility/2006">
              <mc:Choice xmlns:v="urn:schemas-microsoft-com:vml" Requires="v">
                <p:oleObj name="Equation" r:id="rId16" imgW="1981080" imgH="545760" progId="Equation.DSMT4">
                  <p:embed/>
                </p:oleObj>
              </mc:Choice>
              <mc:Fallback>
                <p:oleObj name="Equation" r:id="rId16" imgW="1981080" imgH="5457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43652" y="4812324"/>
                        <a:ext cx="19812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extLst>
              <p:ext uri="{D42A27DB-BD31-4B8C-83A1-F6EECF244321}">
                <p14:modId xmlns:p14="http://schemas.microsoft.com/office/powerpoint/2010/main" val="3732146573"/>
              </p:ext>
            </p:extLst>
          </p:nvPr>
        </p:nvGraphicFramePr>
        <p:xfrm>
          <a:off x="1862446" y="5572097"/>
          <a:ext cx="1409700" cy="292100"/>
        </p:xfrm>
        <a:graphic>
          <a:graphicData uri="http://schemas.openxmlformats.org/presentationml/2006/ole">
            <mc:AlternateContent xmlns:mc="http://schemas.openxmlformats.org/markup-compatibility/2006">
              <mc:Choice xmlns:v="urn:schemas-microsoft-com:vml" Requires="v">
                <p:oleObj name="Equation" r:id="rId18" imgW="1409088" imgH="291973" progId="Equation.DSMT4">
                  <p:embed/>
                </p:oleObj>
              </mc:Choice>
              <mc:Fallback>
                <p:oleObj name="Equation" r:id="rId18" imgW="1409088" imgH="291973"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862446" y="5572097"/>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4145280" y="1828800"/>
          <a:ext cx="1104900" cy="457200"/>
        </p:xfrm>
        <a:graphic>
          <a:graphicData uri="http://schemas.openxmlformats.org/presentationml/2006/ole">
            <mc:AlternateContent xmlns:mc="http://schemas.openxmlformats.org/markup-compatibility/2006">
              <mc:Choice xmlns:v="urn:schemas-microsoft-com:vml" Requires="v">
                <p:oleObj name="Equation" r:id="rId20" imgW="1104900" imgH="457200" progId="Equation.DSMT4">
                  <p:embed/>
                </p:oleObj>
              </mc:Choice>
              <mc:Fallback>
                <p:oleObj name="Equation" r:id="rId20" imgW="1104900" imgH="4572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145280" y="1828800"/>
                        <a:ext cx="1104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9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353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6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3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19354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a:t>
            </a:r>
          </a:p>
        </p:txBody>
      </p:sp>
      <p:sp>
        <p:nvSpPr>
          <p:cNvPr id="194563" name="Rectangle 3"/>
          <p:cNvSpPr>
            <a:spLocks noGrp="1"/>
          </p:cNvSpPr>
          <p:nvPr>
            <p:ph idx="1"/>
          </p:nvPr>
        </p:nvSpPr>
        <p:spPr>
          <a:xfrm>
            <a:off x="457200" y="1280160"/>
            <a:ext cx="8229600" cy="3297313"/>
          </a:xfrm>
          <a:prstGeom prst="rect">
            <a:avLst/>
          </a:prstGeom>
        </p:spPr>
        <p:txBody>
          <a:bodyPr>
            <a:spAutoFit/>
          </a:bodyPr>
          <a:lstStyle/>
          <a:p>
            <a:pPr marL="0" indent="0" eaLnBrk="1" hangingPunct="1">
              <a:spcAft>
                <a:spcPts val="800"/>
              </a:spcAft>
              <a:buFont typeface="Courier New" pitchFamily="49" charset="0"/>
              <a:buNone/>
            </a:pPr>
            <a:r>
              <a:rPr lang="en-US" i="0" dirty="0">
                <a:solidFill>
                  <a:schemeClr val="tx1"/>
                </a:solidFill>
              </a:rPr>
              <a:t>Working for a janitorial service, a woman and her daughter can clean a building in </a:t>
            </a:r>
            <a:r>
              <a:rPr lang="en-US" i="0" dirty="0">
                <a:solidFill>
                  <a:srgbClr val="0000FF"/>
                </a:solidFill>
              </a:rPr>
              <a:t>5 hours</a:t>
            </a:r>
            <a:r>
              <a:rPr lang="en-US" i="0" dirty="0">
                <a:solidFill>
                  <a:schemeClr val="tx1"/>
                </a:solidFill>
              </a:rPr>
              <a:t>.  If the daughter were to do the job by herself, she would take </a:t>
            </a:r>
            <a:r>
              <a:rPr lang="en-US" i="0" dirty="0">
                <a:solidFill>
                  <a:srgbClr val="0000FF"/>
                </a:solidFill>
              </a:rPr>
              <a:t>24 hours</a:t>
            </a:r>
            <a:r>
              <a:rPr lang="en-US" i="0" dirty="0">
                <a:solidFill>
                  <a:schemeClr val="tx1"/>
                </a:solidFill>
              </a:rPr>
              <a:t> longer than her mother would take.  How long would it take her mother to clean the building without the daughter’s help? </a:t>
            </a:r>
          </a:p>
          <a:p>
            <a:pPr marL="0" indent="0" eaLnBrk="1" hangingPunct="1">
              <a:buFont typeface="Courier New" pitchFamily="49" charset="0"/>
              <a:buNone/>
            </a:pP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sp>
        <p:nvSpPr>
          <p:cNvPr id="10243" name="Rectangle 3"/>
          <p:cNvSpPr>
            <a:spLocks noGrp="1"/>
          </p:cNvSpPr>
          <p:nvPr>
            <p:ph type="body" sz="half" idx="4294967295"/>
          </p:nvPr>
        </p:nvSpPr>
        <p:spPr>
          <a:xfrm>
            <a:off x="457200" y="1280160"/>
            <a:ext cx="8226425" cy="1557349"/>
          </a:xfrm>
          <a:prstGeom prst="rect">
            <a:avLst/>
          </a:prstGeom>
          <a:noFill/>
        </p:spPr>
        <p:txBody>
          <a:bodyPr>
            <a:spAutoFit/>
          </a:bodyPr>
          <a:lstStyle/>
          <a:p>
            <a:pPr marL="0" indent="0" eaLnBrk="1" hangingPunct="1">
              <a:buFont typeface="Courier New" pitchFamily="49" charset="0"/>
              <a:buNone/>
            </a:pPr>
            <a:r>
              <a:rPr lang="en-US" sz="2800" b="1" i="0" dirty="0">
                <a:solidFill>
                  <a:schemeClr val="tx1"/>
                </a:solidFill>
              </a:rPr>
              <a:t>Solution</a:t>
            </a:r>
          </a:p>
          <a:p>
            <a:pPr marL="0" indent="0" eaLnBrk="1" hangingPunct="1">
              <a:buFont typeface="Courier New" pitchFamily="49" charset="0"/>
              <a:buNone/>
            </a:pPr>
            <a:r>
              <a:rPr lang="en-US" sz="2800" i="0" dirty="0">
                <a:solidFill>
                  <a:schemeClr val="tx1"/>
                </a:solidFill>
              </a:rPr>
              <a:t>Let 	     </a:t>
            </a:r>
            <a:r>
              <a:rPr lang="en-US" sz="2800" i="1" dirty="0">
                <a:solidFill>
                  <a:srgbClr val="000099"/>
                </a:solidFill>
              </a:rPr>
              <a:t>x</a:t>
            </a:r>
            <a:r>
              <a:rPr lang="en-US" sz="2800" dirty="0">
                <a:solidFill>
                  <a:schemeClr val="tx1"/>
                </a:solidFill>
              </a:rPr>
              <a:t> </a:t>
            </a:r>
            <a:r>
              <a:rPr lang="en-US" sz="2800" i="0" dirty="0">
                <a:solidFill>
                  <a:schemeClr val="tx1"/>
                </a:solidFill>
              </a:rPr>
              <a:t>= time for mother to do the job alone</a:t>
            </a:r>
          </a:p>
          <a:p>
            <a:pPr marL="0" indent="0" eaLnBrk="1" hangingPunct="1">
              <a:buFont typeface="Courier New" pitchFamily="49" charset="0"/>
              <a:buNone/>
            </a:pPr>
            <a:r>
              <a:rPr lang="en-US" sz="2800" i="0" dirty="0">
                <a:solidFill>
                  <a:schemeClr val="tx1"/>
                </a:solidFill>
              </a:rPr>
              <a:t>and </a:t>
            </a:r>
            <a:r>
              <a:rPr lang="en-US" sz="2800" i="1" dirty="0">
                <a:solidFill>
                  <a:srgbClr val="000099"/>
                </a:solidFill>
              </a:rPr>
              <a:t>x</a:t>
            </a:r>
            <a:r>
              <a:rPr lang="en-US" sz="2800" dirty="0">
                <a:solidFill>
                  <a:srgbClr val="000099"/>
                </a:solidFill>
              </a:rPr>
              <a:t> </a:t>
            </a:r>
            <a:r>
              <a:rPr lang="en-US" sz="2800" i="0" dirty="0">
                <a:solidFill>
                  <a:srgbClr val="000099"/>
                </a:solidFill>
              </a:rPr>
              <a:t>+ 24</a:t>
            </a:r>
            <a:r>
              <a:rPr lang="en-US" sz="2800" i="0" dirty="0">
                <a:solidFill>
                  <a:schemeClr val="tx1"/>
                </a:solidFill>
              </a:rPr>
              <a:t> = time for daughter to do the job alone.</a:t>
            </a:r>
            <a:endParaRPr lang="en-US" sz="2800" dirty="0">
              <a:solidFill>
                <a:schemeClr val="tx1"/>
              </a:solidFill>
            </a:endParaRPr>
          </a:p>
        </p:txBody>
      </p:sp>
      <p:graphicFrame>
        <p:nvGraphicFramePr>
          <p:cNvPr id="5" name="Group 74"/>
          <p:cNvGraphicFramePr>
            <a:graphicFrameLocks noGrp="1"/>
          </p:cNvGraphicFramePr>
          <p:nvPr>
            <p:ph idx="1"/>
          </p:nvPr>
        </p:nvGraphicFramePr>
        <p:xfrm>
          <a:off x="926943" y="2910840"/>
          <a:ext cx="7290115" cy="2926080"/>
        </p:xfrm>
        <a:graphic>
          <a:graphicData uri="http://schemas.openxmlformats.org/drawingml/2006/table">
            <a:tbl>
              <a:tblPr firstRow="1" bandRow="1">
                <a:tableStyleId>{5C22544A-7EE6-4342-B048-85BDC9FD1C3A}</a:tableStyleId>
              </a:tblPr>
              <a:tblGrid>
                <a:gridCol w="1529395">
                  <a:extLst>
                    <a:ext uri="{9D8B030D-6E8A-4147-A177-3AD203B41FA5}">
                      <a16:colId xmlns:a16="http://schemas.microsoft.com/office/drawing/2014/main" val="20000"/>
                    </a:ext>
                  </a:extLst>
                </a:gridCol>
                <a:gridCol w="2468880">
                  <a:extLst>
                    <a:ext uri="{9D8B030D-6E8A-4147-A177-3AD203B41FA5}">
                      <a16:colId xmlns:a16="http://schemas.microsoft.com/office/drawing/2014/main" val="20001"/>
                    </a:ext>
                  </a:extLst>
                </a:gridCol>
                <a:gridCol w="3291840">
                  <a:extLst>
                    <a:ext uri="{9D8B030D-6E8A-4147-A177-3AD203B41FA5}">
                      <a16:colId xmlns:a16="http://schemas.microsoft.com/office/drawing/2014/main" val="20002"/>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Hours to Complete </a:t>
                      </a: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Completed in 1 Hour </a:t>
                      </a: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2"/>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3"/>
                  </a:ext>
                </a:extLst>
              </a:tr>
            </a:tbl>
          </a:graphicData>
        </a:graphic>
      </p:graphicFrame>
      <p:graphicFrame>
        <p:nvGraphicFramePr>
          <p:cNvPr id="6" name="Object 30"/>
          <p:cNvGraphicFramePr>
            <a:graphicFrameLocks noChangeAspect="1"/>
          </p:cNvGraphicFramePr>
          <p:nvPr/>
        </p:nvGraphicFramePr>
        <p:xfrm>
          <a:off x="6477000" y="3505200"/>
          <a:ext cx="215900" cy="622300"/>
        </p:xfrm>
        <a:graphic>
          <a:graphicData uri="http://schemas.openxmlformats.org/presentationml/2006/ole">
            <mc:AlternateContent xmlns:mc="http://schemas.openxmlformats.org/markup-compatibility/2006">
              <mc:Choice xmlns:v="urn:schemas-microsoft-com:vml" Requires="v">
                <p:oleObj name="Equation" r:id="rId2" imgW="215806" imgH="622030" progId="Equation.DSMT4">
                  <p:embed/>
                </p:oleObj>
              </mc:Choice>
              <mc:Fallback>
                <p:oleObj name="Equation" r:id="rId2" imgW="215806" imgH="62203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3505200"/>
                        <a:ext cx="2159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1"/>
          <p:cNvGraphicFramePr>
            <a:graphicFrameLocks noChangeAspect="1"/>
          </p:cNvGraphicFramePr>
          <p:nvPr/>
        </p:nvGraphicFramePr>
        <p:xfrm>
          <a:off x="6235700" y="4299858"/>
          <a:ext cx="698500" cy="622300"/>
        </p:xfrm>
        <a:graphic>
          <a:graphicData uri="http://schemas.openxmlformats.org/presentationml/2006/ole">
            <mc:AlternateContent xmlns:mc="http://schemas.openxmlformats.org/markup-compatibility/2006">
              <mc:Choice xmlns:v="urn:schemas-microsoft-com:vml" Requires="v">
                <p:oleObj name="Equation" r:id="rId4" imgW="698197" imgH="622030" progId="Equation.DSMT4">
                  <p:embed/>
                </p:oleObj>
              </mc:Choice>
              <mc:Fallback>
                <p:oleObj name="Equation" r:id="rId4" imgW="698197" imgH="62203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5700" y="4299858"/>
                        <a:ext cx="698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2"/>
          <p:cNvGraphicFramePr>
            <a:graphicFrameLocks noChangeAspect="1"/>
          </p:cNvGraphicFramePr>
          <p:nvPr/>
        </p:nvGraphicFramePr>
        <p:xfrm>
          <a:off x="6483350" y="5134428"/>
          <a:ext cx="203200" cy="622300"/>
        </p:xfrm>
        <a:graphic>
          <a:graphicData uri="http://schemas.openxmlformats.org/presentationml/2006/ole">
            <mc:AlternateContent xmlns:mc="http://schemas.openxmlformats.org/markup-compatibility/2006">
              <mc:Choice xmlns:v="urn:schemas-microsoft-com:vml" Requires="v">
                <p:oleObj name="Equation" r:id="rId6" imgW="203112" imgH="622030" progId="Equation.DSMT4">
                  <p:embed/>
                </p:oleObj>
              </mc:Choice>
              <mc:Fallback>
                <p:oleObj name="Equation" r:id="rId6" imgW="203112" imgH="62203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83350" y="5134428"/>
                        <a:ext cx="2032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1143000" y="3616295"/>
            <a:ext cx="1035861" cy="400110"/>
          </a:xfrm>
          <a:prstGeom prst="rect">
            <a:avLst/>
          </a:prstGeom>
        </p:spPr>
        <p:txBody>
          <a:bodyPr wrap="none">
            <a:spAutoFit/>
          </a:bodyPr>
          <a:lstStyle/>
          <a:p>
            <a:r>
              <a:rPr lang="en-US" sz="2000" dirty="0">
                <a:solidFill>
                  <a:srgbClr val="000000"/>
                </a:solidFill>
              </a:rPr>
              <a:t>Mother </a:t>
            </a:r>
            <a:endParaRPr lang="en-US" sz="2000" dirty="0"/>
          </a:p>
        </p:txBody>
      </p:sp>
      <p:sp>
        <p:nvSpPr>
          <p:cNvPr id="10" name="Rectangle 9"/>
          <p:cNvSpPr/>
          <p:nvPr/>
        </p:nvSpPr>
        <p:spPr>
          <a:xfrm>
            <a:off x="1143000" y="4410953"/>
            <a:ext cx="1211870" cy="400110"/>
          </a:xfrm>
          <a:prstGeom prst="rect">
            <a:avLst/>
          </a:prstGeom>
        </p:spPr>
        <p:txBody>
          <a:bodyPr wrap="none">
            <a:spAutoFit/>
          </a:bodyPr>
          <a:lstStyle/>
          <a:p>
            <a:r>
              <a:rPr lang="en-US" sz="2000" dirty="0">
                <a:solidFill>
                  <a:srgbClr val="000000"/>
                </a:solidFill>
              </a:rPr>
              <a:t>Daughter </a:t>
            </a:r>
            <a:endParaRPr lang="en-US" sz="2000" dirty="0"/>
          </a:p>
        </p:txBody>
      </p:sp>
      <p:sp>
        <p:nvSpPr>
          <p:cNvPr id="11" name="Rectangle 10"/>
          <p:cNvSpPr/>
          <p:nvPr/>
        </p:nvSpPr>
        <p:spPr>
          <a:xfrm>
            <a:off x="1143000" y="5245523"/>
            <a:ext cx="1163524" cy="400110"/>
          </a:xfrm>
          <a:prstGeom prst="rect">
            <a:avLst/>
          </a:prstGeom>
        </p:spPr>
        <p:txBody>
          <a:bodyPr wrap="none">
            <a:spAutoFit/>
          </a:bodyPr>
          <a:lstStyle/>
          <a:p>
            <a:r>
              <a:rPr lang="en-US" sz="2000" dirty="0">
                <a:solidFill>
                  <a:srgbClr val="000000"/>
                </a:solidFill>
              </a:rPr>
              <a:t>Together </a:t>
            </a:r>
            <a:endParaRPr lang="en-US" sz="2000" dirty="0"/>
          </a:p>
        </p:txBody>
      </p:sp>
      <p:sp>
        <p:nvSpPr>
          <p:cNvPr id="12" name="Rectangle 11"/>
          <p:cNvSpPr/>
          <p:nvPr/>
        </p:nvSpPr>
        <p:spPr>
          <a:xfrm>
            <a:off x="3505200" y="3616295"/>
            <a:ext cx="295274" cy="400110"/>
          </a:xfrm>
          <a:prstGeom prst="rect">
            <a:avLst/>
          </a:prstGeom>
        </p:spPr>
        <p:txBody>
          <a:bodyPr wrap="none">
            <a:spAutoFit/>
          </a:bodyPr>
          <a:lstStyle/>
          <a:p>
            <a:pPr lvl="0" algn="ctr" fontAlgn="base">
              <a:spcBef>
                <a:spcPct val="20000"/>
              </a:spcBef>
              <a:spcAft>
                <a:spcPct val="0"/>
              </a:spcAft>
            </a:pPr>
            <a:r>
              <a:rPr lang="en-US" sz="2000" i="1" dirty="0">
                <a:solidFill>
                  <a:srgbClr val="000000"/>
                </a:solidFill>
              </a:rPr>
              <a:t>x</a:t>
            </a:r>
            <a:endParaRPr lang="en-US" sz="2000" i="1" dirty="0">
              <a:solidFill>
                <a:srgbClr val="000000"/>
              </a:solidFill>
              <a:latin typeface="Calibri" pitchFamily="34" charset="0"/>
            </a:endParaRPr>
          </a:p>
        </p:txBody>
      </p:sp>
      <p:sp>
        <p:nvSpPr>
          <p:cNvPr id="13" name="Rectangle 12"/>
          <p:cNvSpPr/>
          <p:nvPr/>
        </p:nvSpPr>
        <p:spPr>
          <a:xfrm>
            <a:off x="3352800" y="4410953"/>
            <a:ext cx="798617" cy="400110"/>
          </a:xfrm>
          <a:prstGeom prst="rect">
            <a:avLst/>
          </a:prstGeom>
        </p:spPr>
        <p:txBody>
          <a:bodyPr wrap="none">
            <a:spAutoFit/>
          </a:bodyPr>
          <a:lstStyle/>
          <a:p>
            <a:pPr lvl="0" algn="ctr" fontAlgn="base">
              <a:spcBef>
                <a:spcPct val="20000"/>
              </a:spcBef>
              <a:spcAft>
                <a:spcPct val="0"/>
              </a:spcAft>
            </a:pPr>
            <a:r>
              <a:rPr lang="en-US" sz="2000" i="1" dirty="0">
                <a:solidFill>
                  <a:srgbClr val="000000"/>
                </a:solidFill>
              </a:rPr>
              <a:t>x</a:t>
            </a:r>
            <a:r>
              <a:rPr lang="en-US" sz="2000" dirty="0">
                <a:solidFill>
                  <a:srgbClr val="000000"/>
                </a:solidFill>
              </a:rPr>
              <a:t> + 24</a:t>
            </a:r>
            <a:endParaRPr lang="en-US" sz="2000" dirty="0">
              <a:solidFill>
                <a:srgbClr val="000000"/>
              </a:solidFill>
              <a:latin typeface="Calibri" pitchFamily="34" charset="0"/>
            </a:endParaRPr>
          </a:p>
        </p:txBody>
      </p:sp>
      <p:sp>
        <p:nvSpPr>
          <p:cNvPr id="14" name="Rectangle 13"/>
          <p:cNvSpPr/>
          <p:nvPr/>
        </p:nvSpPr>
        <p:spPr>
          <a:xfrm>
            <a:off x="3505200" y="5245523"/>
            <a:ext cx="314510" cy="400110"/>
          </a:xfrm>
          <a:prstGeom prst="rect">
            <a:avLst/>
          </a:prstGeom>
        </p:spPr>
        <p:txBody>
          <a:bodyPr wrap="none">
            <a:spAutoFit/>
          </a:bodyPr>
          <a:lstStyle/>
          <a:p>
            <a:pPr lvl="0" algn="ctr" fontAlgn="base">
              <a:spcBef>
                <a:spcPct val="20000"/>
              </a:spcBef>
              <a:spcAft>
                <a:spcPct val="0"/>
              </a:spcAft>
            </a:pPr>
            <a:r>
              <a:rPr lang="en-US" sz="2000" dirty="0">
                <a:solidFill>
                  <a:srgbClr val="000000"/>
                </a:solidFill>
              </a:rPr>
              <a:t>5</a:t>
            </a:r>
            <a:endParaRPr lang="en-US" sz="2000" dirty="0">
              <a:solidFill>
                <a:srgbClr val="0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grpSp>
        <p:nvGrpSpPr>
          <p:cNvPr id="22" name="Group 21"/>
          <p:cNvGrpSpPr/>
          <p:nvPr/>
        </p:nvGrpSpPr>
        <p:grpSpPr>
          <a:xfrm>
            <a:off x="2057400" y="4495800"/>
            <a:ext cx="5105400" cy="1066800"/>
            <a:chOff x="2057400" y="4115594"/>
            <a:chExt cx="5105400" cy="1066800"/>
          </a:xfrm>
        </p:grpSpPr>
        <p:cxnSp>
          <p:nvCxnSpPr>
            <p:cNvPr id="10" name="Straight Arrow Connector 9"/>
            <p:cNvCxnSpPr/>
            <p:nvPr/>
          </p:nvCxnSpPr>
          <p:spPr>
            <a:xfrm flipH="1" flipV="1">
              <a:off x="2057400" y="4115594"/>
              <a:ext cx="2362200" cy="10660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418806" y="4115594"/>
              <a:ext cx="794" cy="1066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419600" y="4115594"/>
              <a:ext cx="2743200" cy="10660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23557" name="Object 5"/>
          <p:cNvGraphicFramePr>
            <a:graphicFrameLocks noChangeAspect="1"/>
          </p:cNvGraphicFramePr>
          <p:nvPr/>
        </p:nvGraphicFramePr>
        <p:xfrm>
          <a:off x="812800" y="1270000"/>
          <a:ext cx="1104900" cy="1244600"/>
        </p:xfrm>
        <a:graphic>
          <a:graphicData uri="http://schemas.openxmlformats.org/presentationml/2006/ole">
            <mc:AlternateContent xmlns:mc="http://schemas.openxmlformats.org/markup-compatibility/2006">
              <mc:Choice xmlns:v="urn:schemas-microsoft-com:vml" Requires="v">
                <p:oleObj name="Equation" r:id="rId2" imgW="1104840" imgH="1244520" progId="Equation.DSMT4">
                  <p:embed/>
                </p:oleObj>
              </mc:Choice>
              <mc:Fallback>
                <p:oleObj name="Equation" r:id="rId2" imgW="1104840" imgH="124452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2800" y="1270000"/>
                        <a:ext cx="11049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3822700" y="1219200"/>
          <a:ext cx="1282700" cy="1409700"/>
        </p:xfrm>
        <a:graphic>
          <a:graphicData uri="http://schemas.openxmlformats.org/presentationml/2006/ole">
            <mc:AlternateContent xmlns:mc="http://schemas.openxmlformats.org/markup-compatibility/2006">
              <mc:Choice xmlns:v="urn:schemas-microsoft-com:vml" Requires="v">
                <p:oleObj name="Equation" r:id="rId4" imgW="1282680" imgH="1409400" progId="Equation.DSMT4">
                  <p:embed/>
                </p:oleObj>
              </mc:Choice>
              <mc:Fallback>
                <p:oleObj name="Equation" r:id="rId4" imgW="1282680" imgH="140940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2700" y="1219200"/>
                        <a:ext cx="12827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6661150" y="1295400"/>
          <a:ext cx="1930400" cy="1244600"/>
        </p:xfrm>
        <a:graphic>
          <a:graphicData uri="http://schemas.openxmlformats.org/presentationml/2006/ole">
            <mc:AlternateContent xmlns:mc="http://schemas.openxmlformats.org/markup-compatibility/2006">
              <mc:Choice xmlns:v="urn:schemas-microsoft-com:vml" Requires="v">
                <p:oleObj name="Equation" r:id="rId6" imgW="1930320" imgH="1244520" progId="Equation.DSMT4">
                  <p:embed/>
                </p:oleObj>
              </mc:Choice>
              <mc:Fallback>
                <p:oleObj name="Equation" r:id="rId6" imgW="1930320" imgH="124452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61150" y="1295400"/>
                        <a:ext cx="19304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1236980" y="2667000"/>
          <a:ext cx="279400" cy="838200"/>
        </p:xfrm>
        <a:graphic>
          <a:graphicData uri="http://schemas.openxmlformats.org/presentationml/2006/ole">
            <mc:AlternateContent xmlns:mc="http://schemas.openxmlformats.org/markup-compatibility/2006">
              <mc:Choice xmlns:v="urn:schemas-microsoft-com:vml" Requires="v">
                <p:oleObj name="Equation" r:id="rId8" imgW="279400" imgH="838200" progId="Equation.DSMT4">
                  <p:embed/>
                </p:oleObj>
              </mc:Choice>
              <mc:Fallback>
                <p:oleObj name="Equation" r:id="rId8" imgW="279400" imgH="838200"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36980" y="2667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2633266" y="2965450"/>
          <a:ext cx="241300" cy="241300"/>
        </p:xfrm>
        <a:graphic>
          <a:graphicData uri="http://schemas.openxmlformats.org/presentationml/2006/ole">
            <mc:AlternateContent xmlns:mc="http://schemas.openxmlformats.org/markup-compatibility/2006">
              <mc:Choice xmlns:v="urn:schemas-microsoft-com:vml" Requires="v">
                <p:oleObj name="Equation" r:id="rId10" imgW="241195" imgH="241195" progId="Equation.DSMT4">
                  <p:embed/>
                </p:oleObj>
              </mc:Choice>
              <mc:Fallback>
                <p:oleObj name="Equation" r:id="rId10" imgW="241195" imgH="241195" progId="Equation.DSMT4">
                  <p:embed/>
                  <p:pic>
                    <p:nvPicPr>
                      <p:cNvPr id="0" name="Picture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3266" y="296545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000500" y="2667000"/>
          <a:ext cx="939800" cy="838200"/>
        </p:xfrm>
        <a:graphic>
          <a:graphicData uri="http://schemas.openxmlformats.org/presentationml/2006/ole">
            <mc:AlternateContent xmlns:mc="http://schemas.openxmlformats.org/markup-compatibility/2006">
              <mc:Choice xmlns:v="urn:schemas-microsoft-com:vml" Requires="v">
                <p:oleObj name="Equation" r:id="rId12" imgW="939800" imgH="838200" progId="Equation.DSMT4">
                  <p:embed/>
                </p:oleObj>
              </mc:Choice>
              <mc:Fallback>
                <p:oleObj name="Equation" r:id="rId12" imgW="939800" imgH="83820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00500" y="2667000"/>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6096000" y="2990850"/>
          <a:ext cx="241300" cy="190500"/>
        </p:xfrm>
        <a:graphic>
          <a:graphicData uri="http://schemas.openxmlformats.org/presentationml/2006/ole">
            <mc:AlternateContent xmlns:mc="http://schemas.openxmlformats.org/markup-compatibility/2006">
              <mc:Choice xmlns:v="urn:schemas-microsoft-com:vml" Requires="v">
                <p:oleObj name="Equation" r:id="rId14" imgW="241195" imgH="190417" progId="Equation.DSMT4">
                  <p:embed/>
                </p:oleObj>
              </mc:Choice>
              <mc:Fallback>
                <p:oleObj name="Equation" r:id="rId14" imgW="241195" imgH="190417" progId="Equation.DSMT4">
                  <p:embed/>
                  <p:pic>
                    <p:nvPicPr>
                      <p:cNvPr id="0" name="Picture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299085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4" name="Object 12"/>
          <p:cNvGraphicFramePr>
            <a:graphicFrameLocks noChangeAspect="1"/>
          </p:cNvGraphicFramePr>
          <p:nvPr/>
        </p:nvGraphicFramePr>
        <p:xfrm>
          <a:off x="7505700" y="2667000"/>
          <a:ext cx="254000" cy="838200"/>
        </p:xfrm>
        <a:graphic>
          <a:graphicData uri="http://schemas.openxmlformats.org/presentationml/2006/ole">
            <mc:AlternateContent xmlns:mc="http://schemas.openxmlformats.org/markup-compatibility/2006">
              <mc:Choice xmlns:v="urn:schemas-microsoft-com:vml" Requires="v">
                <p:oleObj name="Equation" r:id="rId16" imgW="253890" imgH="837836" progId="Equation.DSMT4">
                  <p:embed/>
                </p:oleObj>
              </mc:Choice>
              <mc:Fallback>
                <p:oleObj name="Equation" r:id="rId16" imgW="253890" imgH="837836" progId="Equation.DSMT4">
                  <p:embed/>
                  <p:pic>
                    <p:nvPicPr>
                      <p:cNvPr id="0" name="Picture 2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05700" y="2667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5" name="Object 13"/>
          <p:cNvGraphicFramePr>
            <a:graphicFrameLocks noChangeAspect="1"/>
          </p:cNvGraphicFramePr>
          <p:nvPr/>
        </p:nvGraphicFramePr>
        <p:xfrm>
          <a:off x="360680" y="3613150"/>
          <a:ext cx="2032000" cy="838200"/>
        </p:xfrm>
        <a:graphic>
          <a:graphicData uri="http://schemas.openxmlformats.org/presentationml/2006/ole">
            <mc:AlternateContent xmlns:mc="http://schemas.openxmlformats.org/markup-compatibility/2006">
              <mc:Choice xmlns:v="urn:schemas-microsoft-com:vml" Requires="v">
                <p:oleObj name="Equation" r:id="rId18" imgW="2031840" imgH="838080" progId="Equation.DSMT4">
                  <p:embed/>
                </p:oleObj>
              </mc:Choice>
              <mc:Fallback>
                <p:oleObj name="Equation" r:id="rId18" imgW="2031840" imgH="838080" progId="Equation.DSMT4">
                  <p:embed/>
                  <p:pic>
                    <p:nvPicPr>
                      <p:cNvPr id="0" name="Picture 2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0680" y="361315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3124200" y="3613150"/>
          <a:ext cx="2692400" cy="838200"/>
        </p:xfrm>
        <a:graphic>
          <a:graphicData uri="http://schemas.openxmlformats.org/presentationml/2006/ole">
            <mc:AlternateContent xmlns:mc="http://schemas.openxmlformats.org/markup-compatibility/2006">
              <mc:Choice xmlns:v="urn:schemas-microsoft-com:vml" Requires="v">
                <p:oleObj name="Equation" r:id="rId20" imgW="2692080" imgH="838080" progId="Equation.DSMT4">
                  <p:embed/>
                </p:oleObj>
              </mc:Choice>
              <mc:Fallback>
                <p:oleObj name="Equation" r:id="rId20" imgW="2692080" imgH="838080" progId="Equation.DSMT4">
                  <p:embed/>
                  <p:pic>
                    <p:nvPicPr>
                      <p:cNvPr id="0" name="Picture 3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124200" y="3613150"/>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629400" y="3613150"/>
          <a:ext cx="2006600" cy="838200"/>
        </p:xfrm>
        <a:graphic>
          <a:graphicData uri="http://schemas.openxmlformats.org/presentationml/2006/ole">
            <mc:AlternateContent xmlns:mc="http://schemas.openxmlformats.org/markup-compatibility/2006">
              <mc:Choice xmlns:v="urn:schemas-microsoft-com:vml" Requires="v">
                <p:oleObj name="Equation" r:id="rId22" imgW="2006280" imgH="838080" progId="Equation.DSMT4">
                  <p:embed/>
                </p:oleObj>
              </mc:Choice>
              <mc:Fallback>
                <p:oleObj name="Equation" r:id="rId22" imgW="2006280" imgH="838080" progId="Equation.DSMT4">
                  <p:embed/>
                  <p:pic>
                    <p:nvPicPr>
                      <p:cNvPr id="0" name="Picture 3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629400" y="361315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8" name="Object 16"/>
          <p:cNvGraphicFramePr>
            <a:graphicFrameLocks noChangeAspect="1"/>
          </p:cNvGraphicFramePr>
          <p:nvPr/>
        </p:nvGraphicFramePr>
        <p:xfrm>
          <a:off x="2658666" y="1828800"/>
          <a:ext cx="190500" cy="190500"/>
        </p:xfrm>
        <a:graphic>
          <a:graphicData uri="http://schemas.openxmlformats.org/presentationml/2006/ole">
            <mc:AlternateContent xmlns:mc="http://schemas.openxmlformats.org/markup-compatibility/2006">
              <mc:Choice xmlns:v="urn:schemas-microsoft-com:vml" Requires="v">
                <p:oleObj name="Equation" r:id="rId24" imgW="190417" imgH="190417" progId="Equation.DSMT4">
                  <p:embed/>
                </p:oleObj>
              </mc:Choice>
              <mc:Fallback>
                <p:oleObj name="Equation" r:id="rId24" imgW="190417" imgH="190417" progId="Equation.DSMT4">
                  <p:embed/>
                  <p:pic>
                    <p:nvPicPr>
                      <p:cNvPr id="0" name="Picture 3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58666" y="1828800"/>
                        <a:ext cx="1905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121400" y="1847850"/>
          <a:ext cx="190500" cy="152400"/>
        </p:xfrm>
        <a:graphic>
          <a:graphicData uri="http://schemas.openxmlformats.org/presentationml/2006/ole">
            <mc:AlternateContent xmlns:mc="http://schemas.openxmlformats.org/markup-compatibility/2006">
              <mc:Choice xmlns:v="urn:schemas-microsoft-com:vml" Requires="v">
                <p:oleObj name="Equation" r:id="rId26" imgW="190417" imgH="152334" progId="Equation.DSMT4">
                  <p:embed/>
                </p:oleObj>
              </mc:Choice>
              <mc:Fallback>
                <p:oleObj name="Equation" r:id="rId26" imgW="190417" imgH="152334" progId="Equation.DSMT4">
                  <p:embed/>
                  <p:pic>
                    <p:nvPicPr>
                      <p:cNvPr id="0" name="Picture 3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121400" y="184785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2633266" y="3911600"/>
          <a:ext cx="241300" cy="241300"/>
        </p:xfrm>
        <a:graphic>
          <a:graphicData uri="http://schemas.openxmlformats.org/presentationml/2006/ole">
            <mc:AlternateContent xmlns:mc="http://schemas.openxmlformats.org/markup-compatibility/2006">
              <mc:Choice xmlns:v="urn:schemas-microsoft-com:vml" Requires="v">
                <p:oleObj name="Equation" r:id="rId28" imgW="241195" imgH="241195" progId="Equation.DSMT4">
                  <p:embed/>
                </p:oleObj>
              </mc:Choice>
              <mc:Fallback>
                <p:oleObj name="Equation" r:id="rId28" imgW="241195" imgH="241195"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3266" y="39116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6096000" y="3937000"/>
          <a:ext cx="241300" cy="190500"/>
        </p:xfrm>
        <a:graphic>
          <a:graphicData uri="http://schemas.openxmlformats.org/presentationml/2006/ole">
            <mc:AlternateContent xmlns:mc="http://schemas.openxmlformats.org/markup-compatibility/2006">
              <mc:Choice xmlns:v="urn:schemas-microsoft-com:vml" Requires="v">
                <p:oleObj name="Equation" r:id="rId29" imgW="241195" imgH="190417" progId="Equation.DSMT4">
                  <p:embed/>
                </p:oleObj>
              </mc:Choice>
              <mc:Fallback>
                <p:oleObj name="Equation" r:id="rId29" imgW="241195" imgH="190417" progId="Equation.DSMT4">
                  <p:embed/>
                  <p:pic>
                    <p:nvPicPr>
                      <p:cNvPr id="0" name="Picture 3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393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95450" y="5664200"/>
          <a:ext cx="5461000" cy="279400"/>
        </p:xfrm>
        <a:graphic>
          <a:graphicData uri="http://schemas.openxmlformats.org/presentationml/2006/ole">
            <mc:AlternateContent xmlns:mc="http://schemas.openxmlformats.org/markup-compatibility/2006">
              <mc:Choice xmlns:v="urn:schemas-microsoft-com:vml" Requires="v">
                <p:oleObj name="Equation" r:id="rId30" imgW="5460840" imgH="279360" progId="Equation.DSMT4">
                  <p:embed/>
                </p:oleObj>
              </mc:Choice>
              <mc:Fallback>
                <p:oleObj name="Equation" r:id="rId30" imgW="5460840" imgH="279360" progId="Equation.DSMT4">
                  <p:embed/>
                  <p:pic>
                    <p:nvPicPr>
                      <p:cNvPr id="0" name="Picture 3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695450" y="5664200"/>
                        <a:ext cx="546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6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7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6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6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sp>
        <p:nvSpPr>
          <p:cNvPr id="198661" name="Text Box 5"/>
          <p:cNvSpPr txBox="1">
            <a:spLocks noChangeArrowheads="1"/>
          </p:cNvSpPr>
          <p:nvPr/>
        </p:nvSpPr>
        <p:spPr bwMode="auto">
          <a:xfrm>
            <a:off x="428625" y="5394920"/>
            <a:ext cx="6886575" cy="519112"/>
          </a:xfrm>
          <a:prstGeom prst="rect">
            <a:avLst/>
          </a:prstGeom>
          <a:noFill/>
          <a:ln w="9525" algn="ctr">
            <a:noFill/>
            <a:miter lim="800000"/>
            <a:headEnd/>
            <a:tailEnd/>
          </a:ln>
          <a:effectLst/>
        </p:spPr>
        <p:txBody>
          <a:bodyPr wrap="none">
            <a:spAutoFit/>
          </a:bodyPr>
          <a:lstStyle/>
          <a:p>
            <a:r>
              <a:rPr lang="en-US" sz="2800" b="0" dirty="0"/>
              <a:t>The mother could do the job alone in </a:t>
            </a:r>
            <a:r>
              <a:rPr lang="en-US" sz="2800" b="0" dirty="0">
                <a:solidFill>
                  <a:srgbClr val="FF0000"/>
                </a:solidFill>
              </a:rPr>
              <a:t>6 hours</a:t>
            </a:r>
            <a:r>
              <a:rPr lang="en-US" sz="2800" b="0" dirty="0"/>
              <a:t>.</a:t>
            </a:r>
            <a:r>
              <a:rPr lang="en-US" sz="2800" dirty="0"/>
              <a:t> </a:t>
            </a:r>
          </a:p>
        </p:txBody>
      </p:sp>
      <p:graphicFrame>
        <p:nvGraphicFramePr>
          <p:cNvPr id="4099" name="Object 3"/>
          <p:cNvGraphicFramePr>
            <a:graphicFrameLocks noChangeAspect="1"/>
          </p:cNvGraphicFramePr>
          <p:nvPr/>
        </p:nvGraphicFramePr>
        <p:xfrm>
          <a:off x="1684360" y="1331604"/>
          <a:ext cx="3683000" cy="469900"/>
        </p:xfrm>
        <a:graphic>
          <a:graphicData uri="http://schemas.openxmlformats.org/presentationml/2006/ole">
            <mc:AlternateContent xmlns:mc="http://schemas.openxmlformats.org/markup-compatibility/2006">
              <mc:Choice xmlns:v="urn:schemas-microsoft-com:vml" Requires="v">
                <p:oleObj name="Equation" r:id="rId2" imgW="3683000" imgH="469900" progId="Equation.DSMT4">
                  <p:embed/>
                </p:oleObj>
              </mc:Choice>
              <mc:Fallback>
                <p:oleObj name="Equation" r:id="rId2" imgW="3683000" imgH="4699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4360" y="1331604"/>
                        <a:ext cx="3683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842448" y="1912960"/>
          <a:ext cx="3390900" cy="381000"/>
        </p:xfrm>
        <a:graphic>
          <a:graphicData uri="http://schemas.openxmlformats.org/presentationml/2006/ole">
            <mc:AlternateContent xmlns:mc="http://schemas.openxmlformats.org/markup-compatibility/2006">
              <mc:Choice xmlns:v="urn:schemas-microsoft-com:vml" Requires="v">
                <p:oleObj name="Equation" r:id="rId4" imgW="3390900" imgH="381000" progId="Equation.DSMT4">
                  <p:embed/>
                </p:oleObj>
              </mc:Choice>
              <mc:Fallback>
                <p:oleObj name="Equation" r:id="rId4" imgW="3390900" imgH="3810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2448" y="1912960"/>
                        <a:ext cx="339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05200" y="2500952"/>
          <a:ext cx="3378200" cy="381000"/>
        </p:xfrm>
        <a:graphic>
          <a:graphicData uri="http://schemas.openxmlformats.org/presentationml/2006/ole">
            <mc:AlternateContent xmlns:mc="http://schemas.openxmlformats.org/markup-compatibility/2006">
              <mc:Choice xmlns:v="urn:schemas-microsoft-com:vml" Requires="v">
                <p:oleObj name="Equation" r:id="rId6" imgW="3378200" imgH="381000" progId="Equation.DSMT4">
                  <p:embed/>
                </p:oleObj>
              </mc:Choice>
              <mc:Fallback>
                <p:oleObj name="Equation" r:id="rId6" imgW="3378200" imgH="3810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5200" y="2500952"/>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513160" y="3069608"/>
          <a:ext cx="2540000" cy="381000"/>
        </p:xfrm>
        <a:graphic>
          <a:graphicData uri="http://schemas.openxmlformats.org/presentationml/2006/ole">
            <mc:AlternateContent xmlns:mc="http://schemas.openxmlformats.org/markup-compatibility/2006">
              <mc:Choice xmlns:v="urn:schemas-microsoft-com:vml" Requires="v">
                <p:oleObj name="Equation" r:id="rId8" imgW="2540000" imgH="381000" progId="Equation.DSMT4">
                  <p:embed/>
                </p:oleObj>
              </mc:Choice>
              <mc:Fallback>
                <p:oleObj name="Equation" r:id="rId8" imgW="2540000" imgH="3810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3160" y="3069608"/>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3505200" y="3657600"/>
          <a:ext cx="2552700" cy="469900"/>
        </p:xfrm>
        <a:graphic>
          <a:graphicData uri="http://schemas.openxmlformats.org/presentationml/2006/ole">
            <mc:AlternateContent xmlns:mc="http://schemas.openxmlformats.org/markup-compatibility/2006">
              <mc:Choice xmlns:v="urn:schemas-microsoft-com:vml" Requires="v">
                <p:oleObj name="Equation" r:id="rId10" imgW="2552700" imgH="469900" progId="Equation.DSMT4">
                  <p:embed/>
                </p:oleObj>
              </mc:Choice>
              <mc:Fallback>
                <p:oleObj name="Equation" r:id="rId10" imgW="2552700" imgH="4699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05200" y="36576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196152" y="4280848"/>
          <a:ext cx="1219200" cy="292100"/>
        </p:xfrm>
        <a:graphic>
          <a:graphicData uri="http://schemas.openxmlformats.org/presentationml/2006/ole">
            <mc:AlternateContent xmlns:mc="http://schemas.openxmlformats.org/markup-compatibility/2006">
              <mc:Choice xmlns:v="urn:schemas-microsoft-com:vml" Requires="v">
                <p:oleObj name="Equation" r:id="rId12" imgW="1218671" imgH="291973" progId="Equation.DSMT4">
                  <p:embed/>
                </p:oleObj>
              </mc:Choice>
              <mc:Fallback>
                <p:oleObj name="Equation" r:id="rId12" imgW="1218671" imgH="291973"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96152" y="428084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2696568" y="4800600"/>
          <a:ext cx="723900" cy="292100"/>
        </p:xfrm>
        <a:graphic>
          <a:graphicData uri="http://schemas.openxmlformats.org/presentationml/2006/ole">
            <mc:AlternateContent xmlns:mc="http://schemas.openxmlformats.org/markup-compatibility/2006">
              <mc:Choice xmlns:v="urn:schemas-microsoft-com:vml" Requires="v">
                <p:oleObj name="Equation" r:id="rId14" imgW="723586" imgH="291973" progId="Equation.DSMT4">
                  <p:embed/>
                </p:oleObj>
              </mc:Choice>
              <mc:Fallback>
                <p:oleObj name="Equation" r:id="rId14" imgW="723586" imgH="291973"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6568" y="4800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3712192" y="4343400"/>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12192" y="4343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357048" y="4267200"/>
          <a:ext cx="1384300" cy="292100"/>
        </p:xfrm>
        <a:graphic>
          <a:graphicData uri="http://schemas.openxmlformats.org/presentationml/2006/ole">
            <mc:AlternateContent xmlns:mc="http://schemas.openxmlformats.org/markup-compatibility/2006">
              <mc:Choice xmlns:v="urn:schemas-microsoft-com:vml" Requires="v">
                <p:oleObj name="Equation" r:id="rId18" imgW="1384300" imgH="292100" progId="Equation.DSMT4">
                  <p:embed/>
                </p:oleObj>
              </mc:Choice>
              <mc:Fallback>
                <p:oleObj name="Equation" r:id="rId18" imgW="1384300" imgH="29210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357048" y="42672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6343" y="4832985"/>
          <a:ext cx="1117600" cy="292100"/>
        </p:xfrm>
        <a:graphic>
          <a:graphicData uri="http://schemas.openxmlformats.org/presentationml/2006/ole">
            <mc:AlternateContent xmlns:mc="http://schemas.openxmlformats.org/markup-compatibility/2006">
              <mc:Choice xmlns:v="urn:schemas-microsoft-com:vml" Requires="v">
                <p:oleObj name="Equation" r:id="rId20" imgW="1117600" imgH="292100" progId="Equation.DSMT4">
                  <p:embed/>
                </p:oleObj>
              </mc:Choice>
              <mc:Fallback>
                <p:oleObj name="Equation" r:id="rId20" imgW="1117600" imgH="2921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6343" y="4832985"/>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5029200" y="4770120"/>
          <a:ext cx="1028700" cy="457200"/>
        </p:xfrm>
        <a:graphic>
          <a:graphicData uri="http://schemas.openxmlformats.org/presentationml/2006/ole">
            <mc:AlternateContent xmlns:mc="http://schemas.openxmlformats.org/markup-compatibility/2006">
              <mc:Choice xmlns:v="urn:schemas-microsoft-com:vml" Requires="v">
                <p:oleObj name="Equation" r:id="rId22" imgW="1028700" imgH="457200" progId="Equation.DSMT4">
                  <p:embed/>
                </p:oleObj>
              </mc:Choice>
              <mc:Fallback>
                <p:oleObj name="Equation" r:id="rId22" imgW="1028700" imgH="45720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029200" y="4770120"/>
                        <a:ext cx="1028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0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10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0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86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1471172"/>
          </a:xfrm>
          <a:noFill/>
          <a:ln w="28575">
            <a:solidFill>
              <a:srgbClr val="FF0000"/>
            </a:solidFill>
          </a:ln>
        </p:spPr>
        <p:txBody>
          <a:bodyPr>
            <a:spAutoFit/>
          </a:bodyPr>
          <a:lstStyle/>
          <a:p>
            <a:r>
              <a:rPr lang="en-US" dirty="0">
                <a:solidFill>
                  <a:srgbClr val="000000"/>
                </a:solidFill>
              </a:rPr>
              <a:t>For reference, this problem is similar to those discussed</a:t>
            </a:r>
          </a:p>
          <a:p>
            <a:r>
              <a:rPr lang="en-US" dirty="0">
                <a:solidFill>
                  <a:srgbClr val="000000"/>
                </a:solidFill>
              </a:rPr>
              <a:t>in Section 12.7 on work. The difference is that in this section the resulting equations are quadratic.</a:t>
            </a:r>
            <a:endParaRPr lang="en-US" b="1" dirty="0">
              <a:solidFill>
                <a:srgbClr val="000000"/>
              </a:solidFill>
            </a:endParaRPr>
          </a:p>
        </p:txBody>
      </p:sp>
      <p:sp>
        <p:nvSpPr>
          <p:cNvPr id="3" name="Title 2"/>
          <p:cNvSpPr>
            <a:spLocks noGrp="1"/>
          </p:cNvSpPr>
          <p:nvPr>
            <p:ph type="title"/>
          </p:nvPr>
        </p:nvSpPr>
        <p:spPr/>
        <p:txBody>
          <a:bodyPr/>
          <a:lstStyle/>
          <a:p>
            <a:r>
              <a:rPr lang="en-US" dirty="0"/>
              <a:t>Note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1031</TotalTime>
  <Words>1155</Words>
  <Application>Microsoft Office PowerPoint</Application>
  <PresentationFormat>On-screen Show (4:3)</PresentationFormat>
  <Paragraphs>116</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Arial</vt:lpstr>
      <vt:lpstr>Calibri</vt:lpstr>
      <vt:lpstr>Courier New</vt:lpstr>
      <vt:lpstr>Symbol</vt:lpstr>
      <vt:lpstr>Office Theme</vt:lpstr>
      <vt:lpstr>Equation</vt:lpstr>
      <vt:lpstr>Section 14.4</vt:lpstr>
      <vt:lpstr>Example 1: Using the Pythagorean Theorem </vt:lpstr>
      <vt:lpstr>Example 1: Using the Pythagorean Theorem (cont.)</vt:lpstr>
      <vt:lpstr>Example 1: Using the Pythagorean Theorem (cont.)</vt:lpstr>
      <vt:lpstr>Example 2: Application: Solving Work Problems</vt:lpstr>
      <vt:lpstr>Example 2: Application: Solving Work Problems (cont.)</vt:lpstr>
      <vt:lpstr>Example 2: Application: Solving Work Problems (cont.)</vt:lpstr>
      <vt:lpstr>Example 2: Application: Solving Work Problems (cont.)</vt:lpstr>
      <vt:lpstr>Note</vt:lpstr>
      <vt:lpstr>Example 3: Application: Solving Distance-Rate-Time Problems</vt:lpstr>
      <vt:lpstr>Example 3: Application: Solving Distance-Rate-Time Problems (cont.)</vt:lpstr>
      <vt:lpstr>Example 3: Application: Solving Distance-Rate-Time Problems (cont.)</vt:lpstr>
      <vt:lpstr>Example 3: Application: Solving Distance-Rate-Time Problems (cont.)</vt:lpstr>
      <vt:lpstr>Example 3: Application: Solving Distance-Rate-Time Problems (cont.)</vt:lpstr>
      <vt:lpstr>Example 3: Application: Solving Distance-Rate-Time Problems (cont.)</vt:lpstr>
      <vt:lpstr>Example 4: Application: Projectiles</vt:lpstr>
      <vt:lpstr>Example 4: Application: Projectiles (cont.)</vt:lpstr>
      <vt:lpstr>Example 4: Application: Projectiles (cont.)</vt:lpstr>
      <vt:lpstr>Example 4: Application: Projectiles (cont.)</vt:lpstr>
      <vt:lpstr>Example 5: Finding the Dimensions of a Box </vt:lpstr>
      <vt:lpstr>Example 5: Finding the Dimensions of a Box  (cont.)</vt:lpstr>
      <vt:lpstr>Example 6: Finding the Dimensions of a Baseball Field </vt:lpstr>
      <vt:lpstr>Example 6: Finding the Dimensions of a Baseball Field (cont.)</vt:lpstr>
      <vt:lpstr>Example 7: Application: Finding the Cost per Person</vt:lpstr>
      <vt:lpstr>Example 7: Application: Finding the Cost per Person (cont.)</vt:lpstr>
      <vt:lpstr>Example 7: Application: Finding the Cost per Person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120</cp:revision>
  <dcterms:created xsi:type="dcterms:W3CDTF">2013-04-26T14:43:13Z</dcterms:created>
  <dcterms:modified xsi:type="dcterms:W3CDTF">2023-06-27T14:30:43Z</dcterms:modified>
</cp:coreProperties>
</file>